
<file path=[Content_Types].xml><?xml version="1.0" encoding="utf-8"?>
<Types xmlns="http://schemas.openxmlformats.org/package/2006/content-types">
  <Default Extension="xml" ContentType="application/xml"/>
  <Default Extension="wmf" ContentType="image/x-wmf"/>
  <Default Extension="jpeg" ContentType="image/jpeg"/>
  <Default Extension="rels" ContentType="application/vnd.openxmlformats-package.relationships+xml"/>
  <Default Extension="vml" ContentType="application/vnd.openxmlformats-officedocument.vmlDrawing"/>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embeddings/oleObject1.bin" ContentType="application/vnd.openxmlformats-officedocument.oleObject"/>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4" r:id="rId1"/>
  </p:sldMasterIdLst>
  <p:notesMasterIdLst>
    <p:notesMasterId r:id="rId65"/>
  </p:notesMasterIdLst>
  <p:sldIdLst>
    <p:sldId id="256" r:id="rId2"/>
    <p:sldId id="342" r:id="rId3"/>
    <p:sldId id="358" r:id="rId4"/>
    <p:sldId id="359" r:id="rId5"/>
    <p:sldId id="360" r:id="rId6"/>
    <p:sldId id="361" r:id="rId7"/>
    <p:sldId id="362" r:id="rId8"/>
    <p:sldId id="363" r:id="rId9"/>
    <p:sldId id="364" r:id="rId10"/>
    <p:sldId id="365" r:id="rId11"/>
    <p:sldId id="366" r:id="rId12"/>
    <p:sldId id="367" r:id="rId13"/>
    <p:sldId id="368" r:id="rId14"/>
    <p:sldId id="369" r:id="rId15"/>
    <p:sldId id="370" r:id="rId16"/>
    <p:sldId id="371" r:id="rId17"/>
    <p:sldId id="372" r:id="rId18"/>
    <p:sldId id="373" r:id="rId19"/>
    <p:sldId id="374" r:id="rId20"/>
    <p:sldId id="419" r:id="rId21"/>
    <p:sldId id="420" r:id="rId22"/>
    <p:sldId id="377" r:id="rId23"/>
    <p:sldId id="421" r:id="rId24"/>
    <p:sldId id="422" r:id="rId25"/>
    <p:sldId id="380" r:id="rId26"/>
    <p:sldId id="381" r:id="rId27"/>
    <p:sldId id="382" r:id="rId28"/>
    <p:sldId id="383" r:id="rId29"/>
    <p:sldId id="384" r:id="rId30"/>
    <p:sldId id="385" r:id="rId31"/>
    <p:sldId id="386" r:id="rId32"/>
    <p:sldId id="387" r:id="rId33"/>
    <p:sldId id="388" r:id="rId34"/>
    <p:sldId id="389" r:id="rId35"/>
    <p:sldId id="390" r:id="rId36"/>
    <p:sldId id="391" r:id="rId37"/>
    <p:sldId id="392" r:id="rId38"/>
    <p:sldId id="393" r:id="rId39"/>
    <p:sldId id="394" r:id="rId40"/>
    <p:sldId id="395" r:id="rId41"/>
    <p:sldId id="396" r:id="rId42"/>
    <p:sldId id="397" r:id="rId43"/>
    <p:sldId id="398" r:id="rId44"/>
    <p:sldId id="399" r:id="rId45"/>
    <p:sldId id="400" r:id="rId46"/>
    <p:sldId id="401" r:id="rId47"/>
    <p:sldId id="402" r:id="rId48"/>
    <p:sldId id="403" r:id="rId49"/>
    <p:sldId id="404" r:id="rId50"/>
    <p:sldId id="405" r:id="rId51"/>
    <p:sldId id="406" r:id="rId52"/>
    <p:sldId id="407" r:id="rId53"/>
    <p:sldId id="408" r:id="rId54"/>
    <p:sldId id="409" r:id="rId55"/>
    <p:sldId id="410" r:id="rId56"/>
    <p:sldId id="411" r:id="rId57"/>
    <p:sldId id="412" r:id="rId58"/>
    <p:sldId id="413" r:id="rId59"/>
    <p:sldId id="414" r:id="rId60"/>
    <p:sldId id="415" r:id="rId61"/>
    <p:sldId id="416" r:id="rId62"/>
    <p:sldId id="417" r:id="rId63"/>
    <p:sldId id="418" r:id="rId6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858" autoAdjust="0"/>
    <p:restoredTop sz="77224" autoAdjust="0"/>
  </p:normalViewPr>
  <p:slideViewPr>
    <p:cSldViewPr>
      <p:cViewPr>
        <p:scale>
          <a:sx n="60" d="100"/>
          <a:sy n="60" d="100"/>
        </p:scale>
        <p:origin x="-6984" y="-2240"/>
      </p:cViewPr>
      <p:guideLst>
        <p:guide orient="horz" pos="2160"/>
        <p:guide pos="2880"/>
      </p:guideLst>
    </p:cSldViewPr>
  </p:slideViewPr>
  <p:notesTextViewPr>
    <p:cViewPr>
      <p:scale>
        <a:sx n="150" d="100"/>
        <a:sy n="150" d="100"/>
      </p:scale>
      <p:origin x="0" y="0"/>
    </p:cViewPr>
  </p:notesTextViewPr>
  <p:sorterViewPr>
    <p:cViewPr>
      <p:scale>
        <a:sx n="66" d="100"/>
        <a:sy n="66" d="100"/>
      </p:scale>
      <p:origin x="0" y="6300"/>
    </p:cViewPr>
  </p:sorterViewPr>
  <p:gridSpacing cx="36004" cy="36004"/>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63" Type="http://schemas.openxmlformats.org/officeDocument/2006/relationships/slide" Target="slides/slide62.xml"/><Relationship Id="rId64" Type="http://schemas.openxmlformats.org/officeDocument/2006/relationships/slide" Target="slides/slide63.xml"/><Relationship Id="rId65" Type="http://schemas.openxmlformats.org/officeDocument/2006/relationships/notesMaster" Target="notesMasters/notesMaster1.xml"/><Relationship Id="rId66" Type="http://schemas.openxmlformats.org/officeDocument/2006/relationships/printerSettings" Target="printerSettings/printerSettings1.bin"/><Relationship Id="rId67" Type="http://schemas.openxmlformats.org/officeDocument/2006/relationships/presProps" Target="presProps.xml"/><Relationship Id="rId68" Type="http://schemas.openxmlformats.org/officeDocument/2006/relationships/viewProps" Target="viewProps.xml"/><Relationship Id="rId69" Type="http://schemas.openxmlformats.org/officeDocument/2006/relationships/theme" Target="theme/theme1.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slide" Target="slides/slide52.xml"/><Relationship Id="rId54" Type="http://schemas.openxmlformats.org/officeDocument/2006/relationships/slide" Target="slides/slide53.xml"/><Relationship Id="rId55" Type="http://schemas.openxmlformats.org/officeDocument/2006/relationships/slide" Target="slides/slide54.xml"/><Relationship Id="rId56" Type="http://schemas.openxmlformats.org/officeDocument/2006/relationships/slide" Target="slides/slide55.xml"/><Relationship Id="rId57" Type="http://schemas.openxmlformats.org/officeDocument/2006/relationships/slide" Target="slides/slide56.xml"/><Relationship Id="rId58" Type="http://schemas.openxmlformats.org/officeDocument/2006/relationships/slide" Target="slides/slide57.xml"/><Relationship Id="rId59" Type="http://schemas.openxmlformats.org/officeDocument/2006/relationships/slide" Target="slides/slide5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70" Type="http://schemas.openxmlformats.org/officeDocument/2006/relationships/tableStyles" Target="tableStyles.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60" Type="http://schemas.openxmlformats.org/officeDocument/2006/relationships/slide" Target="slides/slide59.xml"/><Relationship Id="rId61" Type="http://schemas.openxmlformats.org/officeDocument/2006/relationships/slide" Target="slides/slide60.xml"/><Relationship Id="rId62" Type="http://schemas.openxmlformats.org/officeDocument/2006/relationships/slide" Target="slides/slide61.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9.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F1EDC33-879D-497D-9B89-1EFE5F510F04}" type="datetimeFigureOut">
              <a:rPr lang="en-US" smtClean="0"/>
              <a:pPr/>
              <a:t>11/25/13</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16F1DB5-DF74-4E97-8BEC-89963EBC2B97}" type="slidenum">
              <a:rPr lang="en-US" smtClean="0"/>
              <a:pPr/>
              <a:t>‹#›</a:t>
            </a:fld>
            <a:endParaRPr lang="en-US" dirty="0"/>
          </a:p>
        </p:txBody>
      </p:sp>
    </p:spTree>
    <p:extLst>
      <p:ext uri="{BB962C8B-B14F-4D97-AF65-F5344CB8AC3E}">
        <p14:creationId xmlns:p14="http://schemas.microsoft.com/office/powerpoint/2010/main" val="20372187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3.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5.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 Id="rId3" Type="http://schemas.openxmlformats.org/officeDocument/2006/relationships/hyperlink" Target="http://www.aapm.org/pubs/reports/RPT_204.pdf" TargetMode="Externa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16F1DB5-DF74-4E97-8BEC-89963EBC2B97}" type="slidenum">
              <a:rPr lang="en-US" smtClean="0"/>
              <a:pPr/>
              <a:t>3</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16F1DB5-DF74-4E97-8BEC-89963EBC2B97}" type="slidenum">
              <a:rPr lang="en-US" smtClean="0"/>
              <a:pPr/>
              <a:t>21</a:t>
            </a:fld>
            <a:endParaRPr lang="en-US" dirty="0"/>
          </a:p>
        </p:txBody>
      </p:sp>
    </p:spTree>
    <p:extLst>
      <p:ext uri="{BB962C8B-B14F-4D97-AF65-F5344CB8AC3E}">
        <p14:creationId xmlns:p14="http://schemas.microsoft.com/office/powerpoint/2010/main" val="277445533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smtClean="0"/>
          </a:p>
        </p:txBody>
      </p:sp>
      <p:sp>
        <p:nvSpPr>
          <p:cNvPr id="4" name="Slide Number Placeholder 3"/>
          <p:cNvSpPr>
            <a:spLocks noGrp="1"/>
          </p:cNvSpPr>
          <p:nvPr>
            <p:ph type="sldNum" sz="quarter" idx="10"/>
          </p:nvPr>
        </p:nvSpPr>
        <p:spPr/>
        <p:txBody>
          <a:bodyPr/>
          <a:lstStyle/>
          <a:p>
            <a:fld id="{D16F1DB5-DF74-4E97-8BEC-89963EBC2B97}" type="slidenum">
              <a:rPr lang="en-US" smtClean="0"/>
              <a:pPr/>
              <a:t>23</a:t>
            </a:fld>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16F1DB5-DF74-4E97-8BEC-89963EBC2B97}" type="slidenum">
              <a:rPr lang="en-US" smtClean="0"/>
              <a:pPr/>
              <a:t>24</a:t>
            </a:fld>
            <a:endParaRPr lang="en-US" dirty="0"/>
          </a:p>
        </p:txBody>
      </p:sp>
    </p:spTree>
    <p:extLst>
      <p:ext uri="{BB962C8B-B14F-4D97-AF65-F5344CB8AC3E}">
        <p14:creationId xmlns:p14="http://schemas.microsoft.com/office/powerpoint/2010/main" val="69969471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16F1DB5-DF74-4E97-8BEC-89963EBC2B97}" type="slidenum">
              <a:rPr lang="en-US" smtClean="0"/>
              <a:pPr/>
              <a:t>28</a:t>
            </a:fld>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16F1DB5-DF74-4E97-8BEC-89963EBC2B97}" type="slidenum">
              <a:rPr lang="en-US" smtClean="0"/>
              <a:pPr/>
              <a:t>29</a:t>
            </a:fld>
            <a:endParaRPr 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16F1DB5-DF74-4E97-8BEC-89963EBC2B97}" type="slidenum">
              <a:rPr lang="en-US" smtClean="0"/>
              <a:pPr/>
              <a:t>30</a:t>
            </a:fld>
            <a:endParaRPr 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16F1DB5-DF74-4E97-8BEC-89963EBC2B97}" type="slidenum">
              <a:rPr lang="en-US" smtClean="0"/>
              <a:pPr/>
              <a:t>32</a:t>
            </a:fld>
            <a:endParaRPr lang="en-US"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62" name="Rectangle 2"/>
          <p:cNvSpPr>
            <a:spLocks noGrp="1" noRot="1" noChangeAspect="1" noChangeArrowheads="1" noTextEdit="1"/>
          </p:cNvSpPr>
          <p:nvPr>
            <p:ph type="sldImg"/>
          </p:nvPr>
        </p:nvSpPr>
        <p:spPr>
          <a:xfrm>
            <a:off x="1143000" y="685800"/>
            <a:ext cx="4572000" cy="3429000"/>
          </a:xfrm>
          <a:ln/>
        </p:spPr>
      </p:sp>
      <p:sp>
        <p:nvSpPr>
          <p:cNvPr id="808963"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16F1DB5-DF74-4E97-8BEC-89963EBC2B97}" type="slidenum">
              <a:rPr lang="en-US" smtClean="0"/>
              <a:pPr/>
              <a:t>43</a:t>
            </a:fld>
            <a:endParaRPr lang="en-US"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58114" name="Rectangle 2"/>
          <p:cNvSpPr>
            <a:spLocks noGrp="1" noRot="1" noChangeAspect="1" noChangeArrowheads="1" noTextEdit="1"/>
          </p:cNvSpPr>
          <p:nvPr>
            <p:ph type="sldImg"/>
          </p:nvPr>
        </p:nvSpPr>
        <p:spPr>
          <a:xfrm>
            <a:off x="1143000" y="685800"/>
            <a:ext cx="4572000" cy="3429000"/>
          </a:xfrm>
          <a:ln/>
        </p:spPr>
      </p:sp>
      <p:sp>
        <p:nvSpPr>
          <p:cNvPr id="858115" name="Rectangle 3"/>
          <p:cNvSpPr>
            <a:spLocks noGrp="1" noChangeArrowheads="1"/>
          </p:cNvSpPr>
          <p:nvPr>
            <p:ph type="body" idx="1"/>
          </p:nvPr>
        </p:nvSpPr>
        <p:spPr/>
        <p:txBody>
          <a:bodyPr/>
          <a:lstStyle/>
          <a:p>
            <a:r>
              <a:rPr lang="en-US" dirty="0" smtClean="0"/>
              <a:t>De-Identified</a:t>
            </a:r>
            <a:r>
              <a:rPr lang="en-US" baseline="0" dirty="0" smtClean="0"/>
              <a:t> </a:t>
            </a:r>
            <a:r>
              <a:rPr lang="en-US" dirty="0" smtClean="0"/>
              <a:t>Image used with</a:t>
            </a:r>
            <a:r>
              <a:rPr lang="en-US" baseline="0" dirty="0" smtClean="0"/>
              <a:t> IRB approval</a:t>
            </a:r>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28600" indent="-228600">
              <a:buAutoNum type="arabicPeriod"/>
            </a:pPr>
            <a:r>
              <a:rPr lang="en-US" dirty="0" smtClean="0"/>
              <a:t>Bauhs, J. A., Vrieze, T. J., Primak, A. N., Bruesewitz, M. R., &amp; McCollough, C. H. (2008). CT Dosimetry: Comparison of Measurement Techniques and Devices1. </a:t>
            </a:r>
            <a:r>
              <a:rPr lang="en-US" i="1" dirty="0" smtClean="0"/>
              <a:t>Radiographics</a:t>
            </a:r>
            <a:r>
              <a:rPr lang="en-US" dirty="0" smtClean="0"/>
              <a:t>, </a:t>
            </a:r>
            <a:r>
              <a:rPr lang="en-US" i="1" dirty="0" smtClean="0"/>
              <a:t>28</a:t>
            </a:r>
            <a:r>
              <a:rPr lang="en-US" dirty="0" smtClean="0"/>
              <a:t>(1), 245-253. doi:10.1148/rg.281075024</a:t>
            </a:r>
          </a:p>
          <a:p>
            <a:pPr marL="228600" marR="0" indent="-228600" algn="l" defTabSz="914400" rtl="0" eaLnBrk="1" fontAlgn="auto" latinLnBrk="0" hangingPunct="1">
              <a:lnSpc>
                <a:spcPct val="100000"/>
              </a:lnSpc>
              <a:spcBef>
                <a:spcPts val="0"/>
              </a:spcBef>
              <a:spcAft>
                <a:spcPts val="0"/>
              </a:spcAft>
              <a:buClrTx/>
              <a:buSzTx/>
              <a:buFontTx/>
              <a:buAutoNum type="arabicPeriod"/>
              <a:tabLst/>
              <a:defRPr/>
            </a:pPr>
            <a:r>
              <a:rPr lang="en-US" dirty="0" smtClean="0"/>
              <a:t>McCollough, C. H., Primak, A. N., Braun, N., Kofler, J., Yu, L., &amp; Christner, J. (2009). Strategies for reducing radiation dose in CT. </a:t>
            </a:r>
            <a:r>
              <a:rPr lang="en-US" i="1" dirty="0" smtClean="0"/>
              <a:t>Radiologic clinics of North America</a:t>
            </a:r>
            <a:r>
              <a:rPr lang="en-US" dirty="0" smtClean="0"/>
              <a:t>, </a:t>
            </a:r>
            <a:r>
              <a:rPr lang="en-US" i="1" dirty="0" smtClean="0"/>
              <a:t>47</a:t>
            </a:r>
            <a:r>
              <a:rPr lang="en-US" dirty="0" smtClean="0"/>
              <a:t>(1), 27-40.</a:t>
            </a:r>
          </a:p>
          <a:p>
            <a:pPr marL="228600" indent="-228600">
              <a:buAutoNum type="arabicPeriod"/>
            </a:pPr>
            <a:r>
              <a:rPr lang="en-US" sz="1200" b="0" i="0" kern="1200" dirty="0" smtClean="0">
                <a:solidFill>
                  <a:schemeClr val="tx1"/>
                </a:solidFill>
                <a:latin typeface="+mn-lt"/>
                <a:ea typeface="+mn-ea"/>
                <a:cs typeface="+mn-cs"/>
              </a:rPr>
              <a:t> International Electrotechnical Commission. </a:t>
            </a:r>
            <a:r>
              <a:rPr lang="en-US" sz="1200" b="0" i="1" kern="1200" dirty="0" smtClean="0">
                <a:solidFill>
                  <a:schemeClr val="tx1"/>
                </a:solidFill>
                <a:latin typeface="+mn-lt"/>
                <a:ea typeface="+mn-ea"/>
                <a:cs typeface="+mn-cs"/>
              </a:rPr>
              <a:t>Medical Electrical Equipment. Part 2–44: Particular requirements for the safety of x-ray equipment for computed tomography.</a:t>
            </a:r>
            <a:r>
              <a:rPr lang="en-US" sz="1200" b="0" i="0" kern="1200" dirty="0" smtClean="0">
                <a:solidFill>
                  <a:schemeClr val="tx1"/>
                </a:solidFill>
                <a:latin typeface="+mn-lt"/>
                <a:ea typeface="+mn-ea"/>
                <a:cs typeface="+mn-cs"/>
              </a:rPr>
              <a:t> 2.1. International Electrotechnical Commission (IEC) Central Office; Geneva, Switzerland: 2002. IEC publication No. 60601–2–44.</a:t>
            </a:r>
            <a:endParaRPr lang="en-US" dirty="0"/>
          </a:p>
        </p:txBody>
      </p:sp>
      <p:sp>
        <p:nvSpPr>
          <p:cNvPr id="4" name="Slide Number Placeholder 3"/>
          <p:cNvSpPr>
            <a:spLocks noGrp="1"/>
          </p:cNvSpPr>
          <p:nvPr>
            <p:ph type="sldNum" sz="quarter" idx="10"/>
          </p:nvPr>
        </p:nvSpPr>
        <p:spPr/>
        <p:txBody>
          <a:bodyPr/>
          <a:lstStyle/>
          <a:p>
            <a:fld id="{D16F1DB5-DF74-4E97-8BEC-89963EBC2B97}" type="slidenum">
              <a:rPr lang="en-US" smtClean="0"/>
              <a:pPr/>
              <a:t>5</a:t>
            </a:fld>
            <a:endParaRPr lang="en-US"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 special thank you to Dr. Mark </a:t>
            </a:r>
            <a:r>
              <a:rPr lang="en-US" dirty="0" err="1" smtClean="0"/>
              <a:t>Supanich</a:t>
            </a:r>
            <a:r>
              <a:rPr lang="en-US" dirty="0" smtClean="0"/>
              <a:t> for</a:t>
            </a:r>
            <a:r>
              <a:rPr lang="en-US" baseline="0" dirty="0" smtClean="0"/>
              <a:t> his considerable efforts in leading the working group </a:t>
            </a:r>
            <a:r>
              <a:rPr lang="en-US" baseline="0" smtClean="0"/>
              <a:t>in developing </a:t>
            </a:r>
            <a:r>
              <a:rPr lang="en-US" baseline="0" dirty="0" smtClean="0"/>
              <a:t>these slides.</a:t>
            </a:r>
            <a:endParaRPr lang="en-US" dirty="0"/>
          </a:p>
        </p:txBody>
      </p:sp>
      <p:sp>
        <p:nvSpPr>
          <p:cNvPr id="4" name="Slide Number Placeholder 3"/>
          <p:cNvSpPr>
            <a:spLocks noGrp="1"/>
          </p:cNvSpPr>
          <p:nvPr>
            <p:ph type="sldNum" sz="quarter" idx="10"/>
          </p:nvPr>
        </p:nvSpPr>
        <p:spPr/>
        <p:txBody>
          <a:bodyPr/>
          <a:lstStyle/>
          <a:p>
            <a:fld id="{D16F1DB5-DF74-4E97-8BEC-89963EBC2B97}" type="slidenum">
              <a:rPr lang="en-US" smtClean="0"/>
              <a:pPr/>
              <a:t>62</a:t>
            </a:fld>
            <a:endParaRPr lang="en-US" dirty="0"/>
          </a:p>
        </p:txBody>
      </p:sp>
    </p:spTree>
    <p:extLst>
      <p:ext uri="{BB962C8B-B14F-4D97-AF65-F5344CB8AC3E}">
        <p14:creationId xmlns:p14="http://schemas.microsoft.com/office/powerpoint/2010/main" val="14773944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hlinkClick r:id="rId3"/>
              </a:rPr>
              <a:t>http://www.aapm.org/pubs/reports/RPT_204.pdf</a:t>
            </a:r>
            <a:endParaRPr lang="en-US" dirty="0"/>
          </a:p>
        </p:txBody>
      </p:sp>
      <p:sp>
        <p:nvSpPr>
          <p:cNvPr id="4" name="Slide Number Placeholder 3"/>
          <p:cNvSpPr>
            <a:spLocks noGrp="1"/>
          </p:cNvSpPr>
          <p:nvPr>
            <p:ph type="sldNum" sz="quarter" idx="10"/>
          </p:nvPr>
        </p:nvSpPr>
        <p:spPr/>
        <p:txBody>
          <a:bodyPr/>
          <a:lstStyle/>
          <a:p>
            <a:fld id="{D16F1DB5-DF74-4E97-8BEC-89963EBC2B97}" type="slidenum">
              <a:rPr lang="en-US" smtClean="0"/>
              <a:pPr/>
              <a:t>6</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1. McCollough, C. H., Leng, S., Yu, L., Cody, D. D., Boone, J. M., &amp; McNitt-Gray, M. F. (2011). CT Dose Index and Patient Dose: They are Not the Same Thing, EDITORIAL, Radiology </a:t>
            </a:r>
            <a:r>
              <a:rPr lang="en-US" i="1" dirty="0" smtClean="0"/>
              <a:t>259</a:t>
            </a:r>
            <a:r>
              <a:rPr lang="en-US" dirty="0" smtClean="0"/>
              <a:t>(2), 311-316.</a:t>
            </a:r>
          </a:p>
          <a:p>
            <a:endParaRPr lang="en-US" dirty="0"/>
          </a:p>
        </p:txBody>
      </p:sp>
      <p:sp>
        <p:nvSpPr>
          <p:cNvPr id="4" name="Slide Number Placeholder 3"/>
          <p:cNvSpPr>
            <a:spLocks noGrp="1"/>
          </p:cNvSpPr>
          <p:nvPr>
            <p:ph type="sldNum" sz="quarter" idx="10"/>
          </p:nvPr>
        </p:nvSpPr>
        <p:spPr/>
        <p:txBody>
          <a:bodyPr/>
          <a:lstStyle/>
          <a:p>
            <a:fld id="{D16F1DB5-DF74-4E97-8BEC-89963EBC2B97}" type="slidenum">
              <a:rPr lang="en-US" smtClean="0"/>
              <a:pPr/>
              <a:t>11</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16F1DB5-DF74-4E97-8BEC-89963EBC2B97}" type="slidenum">
              <a:rPr lang="en-US" smtClean="0"/>
              <a:pPr/>
              <a:t>14</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marR="0" indent="-228600" algn="l" defTabSz="914400" rtl="0" eaLnBrk="1" fontAlgn="auto" latinLnBrk="0" hangingPunct="1">
              <a:lnSpc>
                <a:spcPct val="100000"/>
              </a:lnSpc>
              <a:spcBef>
                <a:spcPts val="0"/>
              </a:spcBef>
              <a:spcAft>
                <a:spcPts val="0"/>
              </a:spcAft>
              <a:buClrTx/>
              <a:buSzTx/>
              <a:buFontTx/>
              <a:buAutoNum type="arabicPeriod"/>
              <a:tabLst/>
              <a:defRPr/>
            </a:pPr>
            <a:r>
              <a:rPr lang="en-US" dirty="0" smtClean="0">
                <a:effectLst/>
              </a:rPr>
              <a:t>Bauhs, J. A., Vrieze, T. J., Primak, A. N., Bruesewitz, M. R., &amp; Mccollough, C. H. (2008). CT Dosimetry : Comparison of Measurement Techniques and Devices. </a:t>
            </a:r>
            <a:r>
              <a:rPr lang="en-US" i="1" dirty="0" smtClean="0">
                <a:effectLst/>
              </a:rPr>
              <a:t>Radiographics</a:t>
            </a:r>
            <a:r>
              <a:rPr lang="en-US" dirty="0" smtClean="0">
                <a:effectLst/>
              </a:rPr>
              <a:t>, </a:t>
            </a:r>
            <a:r>
              <a:rPr lang="en-US" i="1" dirty="0" smtClean="0">
                <a:effectLst/>
              </a:rPr>
              <a:t>28</a:t>
            </a:r>
            <a:r>
              <a:rPr lang="en-US" dirty="0" smtClean="0">
                <a:effectLst/>
              </a:rPr>
              <a:t>(1), 245-254.</a:t>
            </a:r>
          </a:p>
          <a:p>
            <a:pPr marL="228600" marR="0" indent="-228600" algn="l" defTabSz="914400" rtl="0" eaLnBrk="1" fontAlgn="auto" latinLnBrk="0" hangingPunct="1">
              <a:lnSpc>
                <a:spcPct val="100000"/>
              </a:lnSpc>
              <a:spcBef>
                <a:spcPts val="0"/>
              </a:spcBef>
              <a:spcAft>
                <a:spcPts val="0"/>
              </a:spcAft>
              <a:buClrTx/>
              <a:buSzTx/>
              <a:buFontTx/>
              <a:buAutoNum type="arabicPeriod"/>
              <a:tabLst/>
              <a:defRPr/>
            </a:pPr>
            <a:r>
              <a:rPr lang="en-US" dirty="0" smtClean="0">
                <a:effectLst/>
              </a:rPr>
              <a:t>Zhang, D., Cagnon, C. H., Villablanca, J. P., McCollough, C. H., Cody, D. D., Stevens, D. M., Zankl, M., et al. (2012). Peak Skin and Eye Lens Radiation Dose From Brain Perfusion CT Based on Monte Carlo Simulation. </a:t>
            </a:r>
            <a:r>
              <a:rPr lang="en-US" i="1" dirty="0" smtClean="0">
                <a:effectLst/>
              </a:rPr>
              <a:t>American Journal of Roentgenology</a:t>
            </a:r>
            <a:r>
              <a:rPr lang="en-US" dirty="0" smtClean="0">
                <a:effectLst/>
              </a:rPr>
              <a:t>, </a:t>
            </a:r>
            <a:r>
              <a:rPr lang="en-US" i="1" dirty="0" smtClean="0">
                <a:effectLst/>
              </a:rPr>
              <a:t>198</a:t>
            </a:r>
            <a:r>
              <a:rPr lang="en-US" dirty="0" smtClean="0">
                <a:effectLst/>
              </a:rPr>
              <a:t>(2), 412-417.</a:t>
            </a:r>
          </a:p>
          <a:p>
            <a:pPr marL="228600" marR="0" indent="-228600" algn="l" defTabSz="914400" rtl="0" eaLnBrk="1" fontAlgn="auto" latinLnBrk="0" hangingPunct="1">
              <a:lnSpc>
                <a:spcPct val="100000"/>
              </a:lnSpc>
              <a:spcBef>
                <a:spcPts val="0"/>
              </a:spcBef>
              <a:spcAft>
                <a:spcPts val="0"/>
              </a:spcAft>
              <a:buClrTx/>
              <a:buSzTx/>
              <a:buFontTx/>
              <a:buAutoNum type="arabicPeriod"/>
              <a:tabLst/>
              <a:defRPr/>
            </a:pPr>
            <a:endParaRPr lang="en-US" dirty="0" smtClean="0">
              <a:effectLst/>
            </a:endParaRPr>
          </a:p>
        </p:txBody>
      </p:sp>
      <p:sp>
        <p:nvSpPr>
          <p:cNvPr id="4" name="Slide Number Placeholder 3"/>
          <p:cNvSpPr>
            <a:spLocks noGrp="1"/>
          </p:cNvSpPr>
          <p:nvPr>
            <p:ph type="sldNum" sz="quarter" idx="10"/>
          </p:nvPr>
        </p:nvSpPr>
        <p:spPr/>
        <p:txBody>
          <a:bodyPr/>
          <a:lstStyle/>
          <a:p>
            <a:fld id="{D16F1DB5-DF74-4E97-8BEC-89963EBC2B97}" type="slidenum">
              <a:rPr lang="en-US" smtClean="0"/>
              <a:pPr/>
              <a:t>16</a:t>
            </a:fld>
            <a:endParaRPr lang="en-US" dirty="0"/>
          </a:p>
        </p:txBody>
      </p:sp>
    </p:spTree>
    <p:extLst>
      <p:ext uri="{BB962C8B-B14F-4D97-AF65-F5344CB8AC3E}">
        <p14:creationId xmlns:p14="http://schemas.microsoft.com/office/powerpoint/2010/main" val="215270901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16F1DB5-DF74-4E97-8BEC-89963EBC2B97}" type="slidenum">
              <a:rPr lang="en-US" smtClean="0"/>
              <a:pPr/>
              <a:t>18</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u="sng" dirty="0">
              <a:solidFill>
                <a:srgbClr val="FF0000"/>
              </a:solidFill>
            </a:endParaRPr>
          </a:p>
        </p:txBody>
      </p:sp>
      <p:sp>
        <p:nvSpPr>
          <p:cNvPr id="4" name="Slide Number Placeholder 3"/>
          <p:cNvSpPr>
            <a:spLocks noGrp="1"/>
          </p:cNvSpPr>
          <p:nvPr>
            <p:ph type="sldNum" sz="quarter" idx="10"/>
          </p:nvPr>
        </p:nvSpPr>
        <p:spPr/>
        <p:txBody>
          <a:bodyPr/>
          <a:lstStyle/>
          <a:p>
            <a:fld id="{D16F1DB5-DF74-4E97-8BEC-89963EBC2B97}" type="slidenum">
              <a:rPr lang="en-US" smtClean="0"/>
              <a:pPr/>
              <a:t>19</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u="sng" dirty="0"/>
          </a:p>
        </p:txBody>
      </p:sp>
      <p:sp>
        <p:nvSpPr>
          <p:cNvPr id="4" name="Slide Number Placeholder 3"/>
          <p:cNvSpPr>
            <a:spLocks noGrp="1"/>
          </p:cNvSpPr>
          <p:nvPr>
            <p:ph type="sldNum" sz="quarter" idx="10"/>
          </p:nvPr>
        </p:nvSpPr>
        <p:spPr/>
        <p:txBody>
          <a:bodyPr/>
          <a:lstStyle/>
          <a:p>
            <a:fld id="{D16F1DB5-DF74-4E97-8BEC-89963EBC2B97}" type="slidenum">
              <a:rPr lang="en-US" smtClean="0"/>
              <a:pPr/>
              <a:t>20</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2" name="Group 7"/>
          <p:cNvGrpSpPr>
            <a:grpSpLocks/>
          </p:cNvGrpSpPr>
          <p:nvPr/>
        </p:nvGrpSpPr>
        <p:grpSpPr bwMode="auto">
          <a:xfrm>
            <a:off x="0" y="0"/>
            <a:ext cx="9144000" cy="457200"/>
            <a:chOff x="0" y="0"/>
            <a:chExt cx="9144000" cy="457200"/>
          </a:xfrm>
        </p:grpSpPr>
        <p:sp>
          <p:nvSpPr>
            <p:cNvPr id="5" name="Rectangle 4"/>
            <p:cNvSpPr/>
            <p:nvPr userDrawn="1"/>
          </p:nvSpPr>
          <p:spPr bwMode="auto">
            <a:xfrm>
              <a:off x="0" y="0"/>
              <a:ext cx="9144000" cy="457200"/>
            </a:xfrm>
            <a:prstGeom prst="rect">
              <a:avLst/>
            </a:prstGeom>
            <a:solidFill>
              <a:srgbClr val="0092B5"/>
            </a:solidFill>
            <a:ln w="12700" cap="flat" cmpd="sng" algn="ctr">
              <a:noFill/>
              <a:prstDash val="solid"/>
              <a:round/>
              <a:headEnd type="none" w="sm" len="sm"/>
              <a:tailEnd type="stealth" w="med" len="lg"/>
            </a:ln>
            <a:effectLst/>
          </p:spPr>
          <p:txBody>
            <a:bodyPr/>
            <a:lstStyle/>
            <a:p>
              <a:pPr>
                <a:defRPr/>
              </a:pPr>
              <a:endParaRPr lang="en-US" dirty="0">
                <a:latin typeface="Times New Roman" pitchFamily="-112" charset="0"/>
                <a:ea typeface="+mn-ea"/>
              </a:endParaRPr>
            </a:p>
          </p:txBody>
        </p:sp>
        <p:pic>
          <p:nvPicPr>
            <p:cNvPr id="6" name="Picture 4"/>
            <p:cNvPicPr>
              <a:picLocks noChangeAspect="1"/>
            </p:cNvPicPr>
            <p:nvPr userDrawn="1"/>
          </p:nvPicPr>
          <p:blipFill>
            <a:blip r:embed="rId2" cstate="print"/>
            <a:srcRect l="42221" t="18188" r="42049" b="59425"/>
            <a:stretch>
              <a:fillRect/>
            </a:stretch>
          </p:blipFill>
          <p:spPr bwMode="auto">
            <a:xfrm>
              <a:off x="0" y="522"/>
              <a:ext cx="457200" cy="456678"/>
            </a:xfrm>
            <a:prstGeom prst="rect">
              <a:avLst/>
            </a:prstGeom>
            <a:noFill/>
            <a:ln w="9525">
              <a:solidFill>
                <a:schemeClr val="bg1"/>
              </a:solidFill>
              <a:miter lim="800000"/>
              <a:headEnd/>
              <a:tailEnd/>
            </a:ln>
          </p:spPr>
        </p:pic>
        <p:sp>
          <p:nvSpPr>
            <p:cNvPr id="7" name="Rectangle 6"/>
            <p:cNvSpPr/>
            <p:nvPr userDrawn="1"/>
          </p:nvSpPr>
          <p:spPr bwMode="auto">
            <a:xfrm>
              <a:off x="439738" y="12700"/>
              <a:ext cx="7646196" cy="369332"/>
            </a:xfrm>
            <a:prstGeom prst="rect">
              <a:avLst/>
            </a:prstGeom>
          </p:spPr>
          <p:txBody>
            <a:bodyPr wrap="none">
              <a:spAutoFit/>
            </a:bodyPr>
            <a:lstStyle/>
            <a:p>
              <a:pPr algn="l"/>
              <a:r>
                <a:rPr lang="en-US" sz="1800" b="1" i="1" dirty="0" smtClean="0">
                  <a:solidFill>
                    <a:schemeClr val="bg1"/>
                  </a:solidFill>
                  <a:cs typeface="Times New Roman" pitchFamily="18" charset="0"/>
                </a:rPr>
                <a:t>AAPM Working</a:t>
              </a:r>
              <a:r>
                <a:rPr lang="en-US" sz="1800" b="1" i="1" baseline="0" dirty="0" smtClean="0">
                  <a:solidFill>
                    <a:schemeClr val="bg1"/>
                  </a:solidFill>
                  <a:cs typeface="Times New Roman" pitchFamily="18" charset="0"/>
                </a:rPr>
                <a:t> Group on Standardization of CT Nomenclature and Protocols</a:t>
              </a:r>
              <a:endParaRPr lang="en-US" sz="1800" b="1" i="1" kern="1200" dirty="0">
                <a:solidFill>
                  <a:schemeClr val="bg1"/>
                </a:solidFill>
                <a:latin typeface="Times New Roman" pitchFamily="18" charset="0"/>
                <a:ea typeface="ＭＳ Ｐゴシック" charset="-128"/>
                <a:cs typeface="Times New Roman" pitchFamily="18" charset="0"/>
              </a:endParaRPr>
            </a:p>
          </p:txBody>
        </p:sp>
      </p:grpSp>
      <p:sp>
        <p:nvSpPr>
          <p:cNvPr id="4105" name="Rectangle 9"/>
          <p:cNvSpPr>
            <a:spLocks noGrp="1" noChangeArrowheads="1"/>
          </p:cNvSpPr>
          <p:nvPr>
            <p:ph type="ctrTitle"/>
          </p:nvPr>
        </p:nvSpPr>
        <p:spPr>
          <a:xfrm>
            <a:off x="685800" y="1219200"/>
            <a:ext cx="7772400" cy="1143000"/>
          </a:xfrm>
        </p:spPr>
        <p:txBody>
          <a:bodyPr/>
          <a:lstStyle>
            <a:lvl1pPr algn="ctr">
              <a:defRPr/>
            </a:lvl1pPr>
          </a:lstStyle>
          <a:p>
            <a:r>
              <a:rPr lang="en-US" dirty="0" smtClean="0"/>
              <a:t>Click to edit Master title style</a:t>
            </a:r>
            <a:endParaRPr lang="en-US" dirty="0"/>
          </a:p>
        </p:txBody>
      </p:sp>
      <p:sp>
        <p:nvSpPr>
          <p:cNvPr id="4106" name="Rectangle 10"/>
          <p:cNvSpPr>
            <a:spLocks noGrp="1" noChangeArrowheads="1"/>
          </p:cNvSpPr>
          <p:nvPr>
            <p:ph type="subTitle" idx="1"/>
          </p:nvPr>
        </p:nvSpPr>
        <p:spPr>
          <a:xfrm>
            <a:off x="1371600" y="3429000"/>
            <a:ext cx="6400800" cy="2133600"/>
          </a:xfrm>
        </p:spPr>
        <p:txBody>
          <a:bodyPr/>
          <a:lstStyle>
            <a:lvl1pPr marL="0" indent="0" algn="ctr">
              <a:buFontTx/>
              <a:buNone/>
              <a:defRPr/>
            </a:lvl1pPr>
          </a:lstStyle>
          <a:p>
            <a:r>
              <a:rPr lang="en-US" smtClean="0"/>
              <a:t>Click to edit Master subtitle style</a:t>
            </a:r>
            <a:endParaRPr lang="en-US"/>
          </a:p>
        </p:txBody>
      </p:sp>
    </p:spTree>
  </p:cSld>
  <p:clrMapOvr>
    <a:masterClrMapping/>
  </p:clrMapOvr>
  <p:timing>
    <p:tnLst>
      <p:par>
        <p:cTn xmlns:p14="http://schemas.microsoft.com/office/powerpoint/2010/mai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5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lstStyle>
            <a:lvl1pPr>
              <a:defRPr>
                <a:latin typeface="Gill Sans MT"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457200" y="1066800"/>
            <a:ext cx="8229600" cy="3118284"/>
          </a:xfrm>
        </p:spPr>
        <p:txBody>
          <a:bodyPr/>
          <a:lstStyle>
            <a:lvl1pPr>
              <a:defRPr sz="3000">
                <a:latin typeface="Gill Sans MT" pitchFamily="34" charset="0"/>
              </a:defRPr>
            </a:lvl1pPr>
            <a:lvl2pPr>
              <a:defRPr>
                <a:latin typeface="Gill Sans MT" pitchFamily="34" charset="0"/>
              </a:defRPr>
            </a:lvl2pPr>
            <a:lvl3pPr>
              <a:defRPr>
                <a:latin typeface="Gill Sans MT" pitchFamily="34" charset="0"/>
              </a:defRPr>
            </a:lvl3pPr>
            <a:lvl4pPr>
              <a:defRPr>
                <a:latin typeface="Gill Sans MT" pitchFamily="34" charset="0"/>
              </a:defRPr>
            </a:lvl4pPr>
            <a:lvl5pPr>
              <a:defRPr>
                <a:latin typeface="Gill Sans MT"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11"/>
          </p:nvPr>
        </p:nvSpPr>
        <p:spPr>
          <a:xfrm>
            <a:off x="152400" y="6324600"/>
            <a:ext cx="2895600" cy="365125"/>
          </a:xfrm>
          <a:prstGeom prst="rect">
            <a:avLst/>
          </a:prstGeom>
        </p:spPr>
        <p:txBody>
          <a:bodyPr/>
          <a:lstStyle>
            <a:lvl1pPr>
              <a:defRPr/>
            </a:lvl1pPr>
          </a:lstStyle>
          <a:p>
            <a:r>
              <a:rPr lang="en-US" dirty="0" smtClean="0"/>
              <a:t>Vendor</a:t>
            </a:r>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a:defRPr/>
            </a:lvl1pPr>
          </a:lstStyle>
          <a:p>
            <a:r>
              <a:rPr lang="en-US" dirty="0" smtClean="0"/>
              <a:t>#</a:t>
            </a:r>
            <a:endParaRPr lang="en-US" dirty="0"/>
          </a:p>
        </p:txBody>
      </p:sp>
      <p:sp>
        <p:nvSpPr>
          <p:cNvPr id="11" name="Content Placeholder 2"/>
          <p:cNvSpPr>
            <a:spLocks noGrp="1"/>
          </p:cNvSpPr>
          <p:nvPr>
            <p:ph idx="14"/>
          </p:nvPr>
        </p:nvSpPr>
        <p:spPr>
          <a:xfrm>
            <a:off x="457200" y="4185084"/>
            <a:ext cx="8219256" cy="2139516"/>
          </a:xfrm>
        </p:spPr>
        <p:txBody>
          <a:bodyPr anchor="ctr" anchorCtr="0"/>
          <a:lstStyle>
            <a:lvl1pPr>
              <a:defRPr sz="3000">
                <a:latin typeface="Gill Sans MT" pitchFamily="34" charset="0"/>
              </a:defRPr>
            </a:lvl1pPr>
            <a:lvl2pPr>
              <a:defRPr>
                <a:latin typeface="Gill Sans MT" pitchFamily="34" charset="0"/>
              </a:defRPr>
            </a:lvl2pPr>
            <a:lvl3pPr>
              <a:defRPr>
                <a:latin typeface="Gill Sans MT" pitchFamily="34" charset="0"/>
              </a:defRPr>
            </a:lvl3pPr>
            <a:lvl4pPr>
              <a:defRPr>
                <a:latin typeface="Gill Sans MT" pitchFamily="34" charset="0"/>
              </a:defRPr>
            </a:lvl4pPr>
            <a:lvl5pPr>
              <a:defRPr>
                <a:latin typeface="Gill Sans MT"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6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lstStyle>
            <a:lvl1pPr>
              <a:defRPr>
                <a:latin typeface="Gill Sans MT"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457200" y="1066800"/>
            <a:ext cx="8229600" cy="3118284"/>
          </a:xfrm>
        </p:spPr>
        <p:txBody>
          <a:bodyPr/>
          <a:lstStyle>
            <a:lvl1pPr>
              <a:defRPr sz="3000">
                <a:latin typeface="Gill Sans MT" pitchFamily="34" charset="0"/>
              </a:defRPr>
            </a:lvl1pPr>
            <a:lvl2pPr>
              <a:defRPr>
                <a:latin typeface="Gill Sans MT" pitchFamily="34" charset="0"/>
              </a:defRPr>
            </a:lvl2pPr>
            <a:lvl3pPr>
              <a:defRPr>
                <a:latin typeface="Gill Sans MT" pitchFamily="34" charset="0"/>
              </a:defRPr>
            </a:lvl3pPr>
            <a:lvl4pPr>
              <a:defRPr>
                <a:latin typeface="Gill Sans MT" pitchFamily="34" charset="0"/>
              </a:defRPr>
            </a:lvl4pPr>
            <a:lvl5pPr>
              <a:defRPr>
                <a:latin typeface="Gill Sans MT"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11"/>
          </p:nvPr>
        </p:nvSpPr>
        <p:spPr>
          <a:xfrm>
            <a:off x="152400" y="6324600"/>
            <a:ext cx="2895600" cy="365125"/>
          </a:xfrm>
          <a:prstGeom prst="rect">
            <a:avLst/>
          </a:prstGeom>
        </p:spPr>
        <p:txBody>
          <a:bodyPr/>
          <a:lstStyle>
            <a:lvl1pPr>
              <a:defRPr/>
            </a:lvl1pPr>
          </a:lstStyle>
          <a:p>
            <a:r>
              <a:rPr lang="en-US" dirty="0" smtClean="0"/>
              <a:t>Vendor</a:t>
            </a:r>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a:defRPr/>
            </a:lvl1pPr>
          </a:lstStyle>
          <a:p>
            <a:r>
              <a:rPr lang="en-US" dirty="0" smtClean="0"/>
              <a:t>#</a:t>
            </a:r>
            <a:endParaRPr lang="en-US" dirty="0"/>
          </a:p>
        </p:txBody>
      </p:sp>
      <p:sp>
        <p:nvSpPr>
          <p:cNvPr id="11" name="Content Placeholder 2"/>
          <p:cNvSpPr>
            <a:spLocks noGrp="1"/>
          </p:cNvSpPr>
          <p:nvPr>
            <p:ph idx="14"/>
          </p:nvPr>
        </p:nvSpPr>
        <p:spPr>
          <a:xfrm>
            <a:off x="457200" y="4185084"/>
            <a:ext cx="8219256" cy="2139516"/>
          </a:xfrm>
        </p:spPr>
        <p:txBody>
          <a:bodyPr anchor="ctr" anchorCtr="0"/>
          <a:lstStyle>
            <a:lvl1pPr>
              <a:defRPr sz="3000">
                <a:latin typeface="Gill Sans MT" pitchFamily="34" charset="0"/>
              </a:defRPr>
            </a:lvl1pPr>
            <a:lvl2pPr>
              <a:defRPr>
                <a:latin typeface="Gill Sans MT" pitchFamily="34" charset="0"/>
              </a:defRPr>
            </a:lvl2pPr>
            <a:lvl3pPr>
              <a:defRPr>
                <a:latin typeface="Gill Sans MT" pitchFamily="34" charset="0"/>
              </a:defRPr>
            </a:lvl3pPr>
            <a:lvl4pPr>
              <a:defRPr>
                <a:latin typeface="Gill Sans MT" pitchFamily="34" charset="0"/>
              </a:defRPr>
            </a:lvl4pPr>
            <a:lvl5pPr>
              <a:defRPr>
                <a:latin typeface="Gill Sans MT"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7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lstStyle>
            <a:lvl1pPr>
              <a:defRPr>
                <a:latin typeface="Gill Sans MT"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457200" y="1066800"/>
            <a:ext cx="8229600" cy="3118284"/>
          </a:xfrm>
        </p:spPr>
        <p:txBody>
          <a:bodyPr/>
          <a:lstStyle>
            <a:lvl1pPr>
              <a:defRPr sz="3000">
                <a:latin typeface="Gill Sans MT" pitchFamily="34" charset="0"/>
              </a:defRPr>
            </a:lvl1pPr>
            <a:lvl2pPr>
              <a:defRPr>
                <a:latin typeface="Gill Sans MT" pitchFamily="34" charset="0"/>
              </a:defRPr>
            </a:lvl2pPr>
            <a:lvl3pPr>
              <a:defRPr>
                <a:latin typeface="Gill Sans MT" pitchFamily="34" charset="0"/>
              </a:defRPr>
            </a:lvl3pPr>
            <a:lvl4pPr>
              <a:defRPr>
                <a:latin typeface="Gill Sans MT" pitchFamily="34" charset="0"/>
              </a:defRPr>
            </a:lvl4pPr>
            <a:lvl5pPr>
              <a:defRPr>
                <a:latin typeface="Gill Sans MT"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11"/>
          </p:nvPr>
        </p:nvSpPr>
        <p:spPr>
          <a:xfrm>
            <a:off x="152400" y="6324600"/>
            <a:ext cx="2895600" cy="365125"/>
          </a:xfrm>
          <a:prstGeom prst="rect">
            <a:avLst/>
          </a:prstGeom>
        </p:spPr>
        <p:txBody>
          <a:bodyPr/>
          <a:lstStyle>
            <a:lvl1pPr>
              <a:defRPr/>
            </a:lvl1pPr>
          </a:lstStyle>
          <a:p>
            <a:r>
              <a:rPr lang="en-US" dirty="0" smtClean="0"/>
              <a:t>Vendor</a:t>
            </a:r>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a:defRPr/>
            </a:lvl1pPr>
          </a:lstStyle>
          <a:p>
            <a:r>
              <a:rPr lang="en-US" dirty="0" smtClean="0"/>
              <a:t>#</a:t>
            </a:r>
            <a:endParaRPr lang="en-US" dirty="0"/>
          </a:p>
        </p:txBody>
      </p:sp>
      <p:sp>
        <p:nvSpPr>
          <p:cNvPr id="11" name="Content Placeholder 2"/>
          <p:cNvSpPr>
            <a:spLocks noGrp="1"/>
          </p:cNvSpPr>
          <p:nvPr>
            <p:ph idx="14"/>
          </p:nvPr>
        </p:nvSpPr>
        <p:spPr>
          <a:xfrm>
            <a:off x="457200" y="4185084"/>
            <a:ext cx="8219256" cy="2139516"/>
          </a:xfrm>
        </p:spPr>
        <p:txBody>
          <a:bodyPr anchor="ctr" anchorCtr="0"/>
          <a:lstStyle>
            <a:lvl1pPr>
              <a:defRPr sz="3000">
                <a:latin typeface="Gill Sans MT" pitchFamily="34" charset="0"/>
              </a:defRPr>
            </a:lvl1pPr>
            <a:lvl2pPr>
              <a:defRPr>
                <a:latin typeface="Gill Sans MT" pitchFamily="34" charset="0"/>
              </a:defRPr>
            </a:lvl2pPr>
            <a:lvl3pPr>
              <a:defRPr>
                <a:latin typeface="Gill Sans MT" pitchFamily="34" charset="0"/>
              </a:defRPr>
            </a:lvl3pPr>
            <a:lvl4pPr>
              <a:defRPr>
                <a:latin typeface="Gill Sans MT" pitchFamily="34" charset="0"/>
              </a:defRPr>
            </a:lvl4pPr>
            <a:lvl5pPr>
              <a:defRPr>
                <a:latin typeface="Gill Sans MT"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8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lstStyle>
            <a:lvl1pPr>
              <a:defRPr>
                <a:latin typeface="Gill Sans MT"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457200" y="1066800"/>
            <a:ext cx="8229600" cy="3118284"/>
          </a:xfrm>
        </p:spPr>
        <p:txBody>
          <a:bodyPr/>
          <a:lstStyle>
            <a:lvl1pPr>
              <a:defRPr sz="3000">
                <a:latin typeface="Gill Sans MT" pitchFamily="34" charset="0"/>
              </a:defRPr>
            </a:lvl1pPr>
            <a:lvl2pPr>
              <a:defRPr>
                <a:latin typeface="Gill Sans MT" pitchFamily="34" charset="0"/>
              </a:defRPr>
            </a:lvl2pPr>
            <a:lvl3pPr>
              <a:defRPr>
                <a:latin typeface="Gill Sans MT" pitchFamily="34" charset="0"/>
              </a:defRPr>
            </a:lvl3pPr>
            <a:lvl4pPr>
              <a:defRPr>
                <a:latin typeface="Gill Sans MT" pitchFamily="34" charset="0"/>
              </a:defRPr>
            </a:lvl4pPr>
            <a:lvl5pPr>
              <a:defRPr>
                <a:latin typeface="Gill Sans MT"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11"/>
          </p:nvPr>
        </p:nvSpPr>
        <p:spPr>
          <a:xfrm>
            <a:off x="152400" y="6324600"/>
            <a:ext cx="2895600" cy="365125"/>
          </a:xfrm>
          <a:prstGeom prst="rect">
            <a:avLst/>
          </a:prstGeom>
        </p:spPr>
        <p:txBody>
          <a:bodyPr/>
          <a:lstStyle>
            <a:lvl1pPr>
              <a:defRPr/>
            </a:lvl1pPr>
          </a:lstStyle>
          <a:p>
            <a:r>
              <a:rPr lang="en-US" dirty="0" smtClean="0"/>
              <a:t>Vendor</a:t>
            </a:r>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a:defRPr/>
            </a:lvl1pPr>
          </a:lstStyle>
          <a:p>
            <a:r>
              <a:rPr lang="en-US" dirty="0" smtClean="0"/>
              <a:t>#</a:t>
            </a:r>
            <a:endParaRPr lang="en-US" dirty="0"/>
          </a:p>
        </p:txBody>
      </p:sp>
      <p:sp>
        <p:nvSpPr>
          <p:cNvPr id="11" name="Content Placeholder 2"/>
          <p:cNvSpPr>
            <a:spLocks noGrp="1"/>
          </p:cNvSpPr>
          <p:nvPr>
            <p:ph idx="14"/>
          </p:nvPr>
        </p:nvSpPr>
        <p:spPr>
          <a:xfrm>
            <a:off x="457200" y="4185084"/>
            <a:ext cx="8219256" cy="2139516"/>
          </a:xfrm>
        </p:spPr>
        <p:txBody>
          <a:bodyPr anchor="ctr" anchorCtr="0"/>
          <a:lstStyle>
            <a:lvl1pPr>
              <a:defRPr sz="3000">
                <a:latin typeface="Gill Sans MT" pitchFamily="34" charset="0"/>
              </a:defRPr>
            </a:lvl1pPr>
            <a:lvl2pPr>
              <a:defRPr>
                <a:latin typeface="Gill Sans MT" pitchFamily="34" charset="0"/>
              </a:defRPr>
            </a:lvl2pPr>
            <a:lvl3pPr>
              <a:defRPr>
                <a:latin typeface="Gill Sans MT" pitchFamily="34" charset="0"/>
              </a:defRPr>
            </a:lvl3pPr>
            <a:lvl4pPr>
              <a:defRPr>
                <a:latin typeface="Gill Sans MT" pitchFamily="34" charset="0"/>
              </a:defRPr>
            </a:lvl4pPr>
            <a:lvl5pPr>
              <a:defRPr>
                <a:latin typeface="Gill Sans MT"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9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lstStyle>
            <a:lvl1pPr>
              <a:defRPr>
                <a:latin typeface="Gill Sans MT"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457200" y="1066800"/>
            <a:ext cx="8229600" cy="3118284"/>
          </a:xfrm>
        </p:spPr>
        <p:txBody>
          <a:bodyPr/>
          <a:lstStyle>
            <a:lvl1pPr>
              <a:defRPr sz="3000">
                <a:latin typeface="Gill Sans MT" pitchFamily="34" charset="0"/>
              </a:defRPr>
            </a:lvl1pPr>
            <a:lvl2pPr>
              <a:defRPr>
                <a:latin typeface="Gill Sans MT" pitchFamily="34" charset="0"/>
              </a:defRPr>
            </a:lvl2pPr>
            <a:lvl3pPr>
              <a:defRPr>
                <a:latin typeface="Gill Sans MT" pitchFamily="34" charset="0"/>
              </a:defRPr>
            </a:lvl3pPr>
            <a:lvl4pPr>
              <a:defRPr>
                <a:latin typeface="Gill Sans MT" pitchFamily="34" charset="0"/>
              </a:defRPr>
            </a:lvl4pPr>
            <a:lvl5pPr>
              <a:defRPr>
                <a:latin typeface="Gill Sans MT"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11"/>
          </p:nvPr>
        </p:nvSpPr>
        <p:spPr>
          <a:xfrm>
            <a:off x="152400" y="6324600"/>
            <a:ext cx="2895600" cy="365125"/>
          </a:xfrm>
          <a:prstGeom prst="rect">
            <a:avLst/>
          </a:prstGeom>
        </p:spPr>
        <p:txBody>
          <a:bodyPr/>
          <a:lstStyle>
            <a:lvl1pPr>
              <a:defRPr/>
            </a:lvl1pPr>
          </a:lstStyle>
          <a:p>
            <a:r>
              <a:rPr lang="en-US" dirty="0" smtClean="0"/>
              <a:t>Vendor</a:t>
            </a:r>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a:defRPr/>
            </a:lvl1pPr>
          </a:lstStyle>
          <a:p>
            <a:r>
              <a:rPr lang="en-US" dirty="0" smtClean="0"/>
              <a:t>#</a:t>
            </a:r>
            <a:endParaRPr lang="en-US" dirty="0"/>
          </a:p>
        </p:txBody>
      </p:sp>
      <p:sp>
        <p:nvSpPr>
          <p:cNvPr id="11" name="Content Placeholder 2"/>
          <p:cNvSpPr>
            <a:spLocks noGrp="1"/>
          </p:cNvSpPr>
          <p:nvPr>
            <p:ph idx="14"/>
          </p:nvPr>
        </p:nvSpPr>
        <p:spPr>
          <a:xfrm>
            <a:off x="457200" y="4185084"/>
            <a:ext cx="8219256" cy="2139516"/>
          </a:xfrm>
        </p:spPr>
        <p:txBody>
          <a:bodyPr anchor="ctr" anchorCtr="0"/>
          <a:lstStyle>
            <a:lvl1pPr>
              <a:defRPr sz="3000">
                <a:latin typeface="Gill Sans MT" pitchFamily="34" charset="0"/>
              </a:defRPr>
            </a:lvl1pPr>
            <a:lvl2pPr>
              <a:defRPr>
                <a:latin typeface="Gill Sans MT" pitchFamily="34" charset="0"/>
              </a:defRPr>
            </a:lvl2pPr>
            <a:lvl3pPr>
              <a:defRPr>
                <a:latin typeface="Gill Sans MT" pitchFamily="34" charset="0"/>
              </a:defRPr>
            </a:lvl3pPr>
            <a:lvl4pPr>
              <a:defRPr>
                <a:latin typeface="Gill Sans MT" pitchFamily="34" charset="0"/>
              </a:defRPr>
            </a:lvl4pPr>
            <a:lvl5pPr>
              <a:defRPr>
                <a:latin typeface="Gill Sans MT"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10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lstStyle>
            <a:lvl1pPr>
              <a:defRPr>
                <a:latin typeface="Gill Sans MT"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457200" y="1066800"/>
            <a:ext cx="8229600" cy="3118284"/>
          </a:xfrm>
        </p:spPr>
        <p:txBody>
          <a:bodyPr/>
          <a:lstStyle>
            <a:lvl1pPr>
              <a:defRPr sz="3000">
                <a:latin typeface="Gill Sans MT" pitchFamily="34" charset="0"/>
              </a:defRPr>
            </a:lvl1pPr>
            <a:lvl2pPr>
              <a:defRPr>
                <a:latin typeface="Gill Sans MT" pitchFamily="34" charset="0"/>
              </a:defRPr>
            </a:lvl2pPr>
            <a:lvl3pPr>
              <a:defRPr>
                <a:latin typeface="Gill Sans MT" pitchFamily="34" charset="0"/>
              </a:defRPr>
            </a:lvl3pPr>
            <a:lvl4pPr>
              <a:defRPr>
                <a:latin typeface="Gill Sans MT" pitchFamily="34" charset="0"/>
              </a:defRPr>
            </a:lvl4pPr>
            <a:lvl5pPr>
              <a:defRPr>
                <a:latin typeface="Gill Sans MT"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11"/>
          </p:nvPr>
        </p:nvSpPr>
        <p:spPr>
          <a:xfrm>
            <a:off x="152400" y="6324600"/>
            <a:ext cx="2895600" cy="365125"/>
          </a:xfrm>
          <a:prstGeom prst="rect">
            <a:avLst/>
          </a:prstGeom>
        </p:spPr>
        <p:txBody>
          <a:bodyPr/>
          <a:lstStyle>
            <a:lvl1pPr>
              <a:defRPr/>
            </a:lvl1pPr>
          </a:lstStyle>
          <a:p>
            <a:r>
              <a:rPr lang="en-US" dirty="0" smtClean="0"/>
              <a:t>Vendor</a:t>
            </a:r>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a:defRPr/>
            </a:lvl1pPr>
          </a:lstStyle>
          <a:p>
            <a:r>
              <a:rPr lang="en-US" dirty="0" smtClean="0"/>
              <a:t>#</a:t>
            </a:r>
            <a:endParaRPr lang="en-US" dirty="0"/>
          </a:p>
        </p:txBody>
      </p:sp>
      <p:sp>
        <p:nvSpPr>
          <p:cNvPr id="11" name="Content Placeholder 2"/>
          <p:cNvSpPr>
            <a:spLocks noGrp="1"/>
          </p:cNvSpPr>
          <p:nvPr>
            <p:ph idx="14"/>
          </p:nvPr>
        </p:nvSpPr>
        <p:spPr>
          <a:xfrm>
            <a:off x="457200" y="4185084"/>
            <a:ext cx="8219256" cy="2139516"/>
          </a:xfrm>
        </p:spPr>
        <p:txBody>
          <a:bodyPr anchor="ctr" anchorCtr="0"/>
          <a:lstStyle>
            <a:lvl1pPr>
              <a:defRPr sz="3000">
                <a:latin typeface="Gill Sans MT" pitchFamily="34" charset="0"/>
              </a:defRPr>
            </a:lvl1pPr>
            <a:lvl2pPr>
              <a:defRPr>
                <a:latin typeface="Gill Sans MT" pitchFamily="34" charset="0"/>
              </a:defRPr>
            </a:lvl2pPr>
            <a:lvl3pPr>
              <a:defRPr>
                <a:latin typeface="Gill Sans MT" pitchFamily="34" charset="0"/>
              </a:defRPr>
            </a:lvl3pPr>
            <a:lvl4pPr>
              <a:defRPr>
                <a:latin typeface="Gill Sans MT" pitchFamily="34" charset="0"/>
              </a:defRPr>
            </a:lvl4pPr>
            <a:lvl5pPr>
              <a:defRPr>
                <a:latin typeface="Gill Sans MT"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1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lstStyle>
            <a:lvl1pPr>
              <a:defRPr>
                <a:latin typeface="Gill Sans MT"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457200" y="1066800"/>
            <a:ext cx="8229600" cy="3118284"/>
          </a:xfrm>
        </p:spPr>
        <p:txBody>
          <a:bodyPr/>
          <a:lstStyle>
            <a:lvl1pPr>
              <a:defRPr sz="3000">
                <a:latin typeface="Gill Sans MT" pitchFamily="34" charset="0"/>
              </a:defRPr>
            </a:lvl1pPr>
            <a:lvl2pPr>
              <a:defRPr>
                <a:latin typeface="Gill Sans MT" pitchFamily="34" charset="0"/>
              </a:defRPr>
            </a:lvl2pPr>
            <a:lvl3pPr>
              <a:defRPr>
                <a:latin typeface="Gill Sans MT" pitchFamily="34" charset="0"/>
              </a:defRPr>
            </a:lvl3pPr>
            <a:lvl4pPr>
              <a:defRPr>
                <a:latin typeface="Gill Sans MT" pitchFamily="34" charset="0"/>
              </a:defRPr>
            </a:lvl4pPr>
            <a:lvl5pPr>
              <a:defRPr>
                <a:latin typeface="Gill Sans MT"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11"/>
          </p:nvPr>
        </p:nvSpPr>
        <p:spPr>
          <a:xfrm>
            <a:off x="152400" y="6324600"/>
            <a:ext cx="2895600" cy="365125"/>
          </a:xfrm>
          <a:prstGeom prst="rect">
            <a:avLst/>
          </a:prstGeom>
        </p:spPr>
        <p:txBody>
          <a:bodyPr/>
          <a:lstStyle>
            <a:lvl1pPr>
              <a:defRPr/>
            </a:lvl1pPr>
          </a:lstStyle>
          <a:p>
            <a:r>
              <a:rPr lang="en-US" dirty="0" smtClean="0"/>
              <a:t>Vendor</a:t>
            </a:r>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a:defRPr/>
            </a:lvl1pPr>
          </a:lstStyle>
          <a:p>
            <a:r>
              <a:rPr lang="en-US" dirty="0" smtClean="0"/>
              <a:t>#</a:t>
            </a:r>
            <a:endParaRPr lang="en-US" dirty="0"/>
          </a:p>
        </p:txBody>
      </p:sp>
      <p:sp>
        <p:nvSpPr>
          <p:cNvPr id="11" name="Content Placeholder 2"/>
          <p:cNvSpPr>
            <a:spLocks noGrp="1"/>
          </p:cNvSpPr>
          <p:nvPr>
            <p:ph idx="14"/>
          </p:nvPr>
        </p:nvSpPr>
        <p:spPr>
          <a:xfrm>
            <a:off x="457200" y="4185084"/>
            <a:ext cx="8219256" cy="2139516"/>
          </a:xfrm>
        </p:spPr>
        <p:txBody>
          <a:bodyPr anchor="ctr" anchorCtr="0"/>
          <a:lstStyle>
            <a:lvl1pPr>
              <a:defRPr sz="3000">
                <a:latin typeface="Gill Sans MT" pitchFamily="34" charset="0"/>
              </a:defRPr>
            </a:lvl1pPr>
            <a:lvl2pPr>
              <a:defRPr>
                <a:latin typeface="Gill Sans MT" pitchFamily="34" charset="0"/>
              </a:defRPr>
            </a:lvl2pPr>
            <a:lvl3pPr>
              <a:defRPr>
                <a:latin typeface="Gill Sans MT" pitchFamily="34" charset="0"/>
              </a:defRPr>
            </a:lvl3pPr>
            <a:lvl4pPr>
              <a:defRPr>
                <a:latin typeface="Gill Sans MT" pitchFamily="34" charset="0"/>
              </a:defRPr>
            </a:lvl4pPr>
            <a:lvl5pPr>
              <a:defRPr>
                <a:latin typeface="Gill Sans MT"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12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lstStyle>
            <a:lvl1pPr>
              <a:defRPr>
                <a:latin typeface="Gill Sans MT"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457200" y="1066800"/>
            <a:ext cx="8229600" cy="3118284"/>
          </a:xfrm>
        </p:spPr>
        <p:txBody>
          <a:bodyPr/>
          <a:lstStyle>
            <a:lvl1pPr>
              <a:defRPr sz="3000">
                <a:latin typeface="Gill Sans MT" pitchFamily="34" charset="0"/>
              </a:defRPr>
            </a:lvl1pPr>
            <a:lvl2pPr>
              <a:defRPr>
                <a:latin typeface="Gill Sans MT" pitchFamily="34" charset="0"/>
              </a:defRPr>
            </a:lvl2pPr>
            <a:lvl3pPr>
              <a:defRPr>
                <a:latin typeface="Gill Sans MT" pitchFamily="34" charset="0"/>
              </a:defRPr>
            </a:lvl3pPr>
            <a:lvl4pPr>
              <a:defRPr>
                <a:latin typeface="Gill Sans MT" pitchFamily="34" charset="0"/>
              </a:defRPr>
            </a:lvl4pPr>
            <a:lvl5pPr>
              <a:defRPr>
                <a:latin typeface="Gill Sans MT"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11"/>
          </p:nvPr>
        </p:nvSpPr>
        <p:spPr>
          <a:xfrm>
            <a:off x="152400" y="6324600"/>
            <a:ext cx="2895600" cy="365125"/>
          </a:xfrm>
          <a:prstGeom prst="rect">
            <a:avLst/>
          </a:prstGeom>
        </p:spPr>
        <p:txBody>
          <a:bodyPr/>
          <a:lstStyle>
            <a:lvl1pPr>
              <a:defRPr/>
            </a:lvl1pPr>
          </a:lstStyle>
          <a:p>
            <a:r>
              <a:rPr lang="en-US" dirty="0" smtClean="0"/>
              <a:t>Vendor</a:t>
            </a:r>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a:defRPr/>
            </a:lvl1pPr>
          </a:lstStyle>
          <a:p>
            <a:r>
              <a:rPr lang="en-US" dirty="0" smtClean="0"/>
              <a:t>#</a:t>
            </a:r>
            <a:endParaRPr lang="en-US" dirty="0"/>
          </a:p>
        </p:txBody>
      </p:sp>
      <p:sp>
        <p:nvSpPr>
          <p:cNvPr id="11" name="Content Placeholder 2"/>
          <p:cNvSpPr>
            <a:spLocks noGrp="1"/>
          </p:cNvSpPr>
          <p:nvPr>
            <p:ph idx="14"/>
          </p:nvPr>
        </p:nvSpPr>
        <p:spPr>
          <a:xfrm>
            <a:off x="457200" y="4185084"/>
            <a:ext cx="8219256" cy="2139516"/>
          </a:xfrm>
        </p:spPr>
        <p:txBody>
          <a:bodyPr anchor="ctr" anchorCtr="0"/>
          <a:lstStyle>
            <a:lvl1pPr>
              <a:defRPr sz="3000">
                <a:latin typeface="Gill Sans MT" pitchFamily="34" charset="0"/>
              </a:defRPr>
            </a:lvl1pPr>
            <a:lvl2pPr>
              <a:defRPr>
                <a:latin typeface="Gill Sans MT" pitchFamily="34" charset="0"/>
              </a:defRPr>
            </a:lvl2pPr>
            <a:lvl3pPr>
              <a:defRPr>
                <a:latin typeface="Gill Sans MT" pitchFamily="34" charset="0"/>
              </a:defRPr>
            </a:lvl3pPr>
            <a:lvl4pPr>
              <a:defRPr>
                <a:latin typeface="Gill Sans MT" pitchFamily="34" charset="0"/>
              </a:defRPr>
            </a:lvl4pPr>
            <a:lvl5pPr>
              <a:defRPr>
                <a:latin typeface="Gill Sans MT"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13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lstStyle>
            <a:lvl1pPr>
              <a:defRPr>
                <a:latin typeface="Gill Sans MT"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457200" y="1066800"/>
            <a:ext cx="8229600" cy="3118284"/>
          </a:xfrm>
        </p:spPr>
        <p:txBody>
          <a:bodyPr/>
          <a:lstStyle>
            <a:lvl1pPr>
              <a:defRPr sz="3000">
                <a:latin typeface="Gill Sans MT" pitchFamily="34" charset="0"/>
              </a:defRPr>
            </a:lvl1pPr>
            <a:lvl2pPr>
              <a:defRPr>
                <a:latin typeface="Gill Sans MT" pitchFamily="34" charset="0"/>
              </a:defRPr>
            </a:lvl2pPr>
            <a:lvl3pPr>
              <a:defRPr>
                <a:latin typeface="Gill Sans MT" pitchFamily="34" charset="0"/>
              </a:defRPr>
            </a:lvl3pPr>
            <a:lvl4pPr>
              <a:defRPr>
                <a:latin typeface="Gill Sans MT" pitchFamily="34" charset="0"/>
              </a:defRPr>
            </a:lvl4pPr>
            <a:lvl5pPr>
              <a:defRPr>
                <a:latin typeface="Gill Sans MT"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11"/>
          </p:nvPr>
        </p:nvSpPr>
        <p:spPr>
          <a:xfrm>
            <a:off x="152400" y="6324600"/>
            <a:ext cx="2895600" cy="365125"/>
          </a:xfrm>
          <a:prstGeom prst="rect">
            <a:avLst/>
          </a:prstGeom>
        </p:spPr>
        <p:txBody>
          <a:bodyPr/>
          <a:lstStyle>
            <a:lvl1pPr>
              <a:defRPr/>
            </a:lvl1pPr>
          </a:lstStyle>
          <a:p>
            <a:r>
              <a:rPr lang="en-US" dirty="0" smtClean="0"/>
              <a:t>Vendor</a:t>
            </a:r>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a:defRPr/>
            </a:lvl1pPr>
          </a:lstStyle>
          <a:p>
            <a:r>
              <a:rPr lang="en-US" dirty="0" smtClean="0"/>
              <a:t>#</a:t>
            </a:r>
            <a:endParaRPr lang="en-US" dirty="0"/>
          </a:p>
        </p:txBody>
      </p:sp>
      <p:sp>
        <p:nvSpPr>
          <p:cNvPr id="11" name="Content Placeholder 2"/>
          <p:cNvSpPr>
            <a:spLocks noGrp="1"/>
          </p:cNvSpPr>
          <p:nvPr>
            <p:ph idx="14"/>
          </p:nvPr>
        </p:nvSpPr>
        <p:spPr>
          <a:xfrm>
            <a:off x="457200" y="4185084"/>
            <a:ext cx="8219256" cy="2139516"/>
          </a:xfrm>
        </p:spPr>
        <p:txBody>
          <a:bodyPr anchor="ctr" anchorCtr="0"/>
          <a:lstStyle>
            <a:lvl1pPr>
              <a:defRPr sz="3000">
                <a:latin typeface="Gill Sans MT" pitchFamily="34" charset="0"/>
              </a:defRPr>
            </a:lvl1pPr>
            <a:lvl2pPr>
              <a:defRPr>
                <a:latin typeface="Gill Sans MT" pitchFamily="34" charset="0"/>
              </a:defRPr>
            </a:lvl2pPr>
            <a:lvl3pPr>
              <a:defRPr>
                <a:latin typeface="Gill Sans MT" pitchFamily="34" charset="0"/>
              </a:defRPr>
            </a:lvl3pPr>
            <a:lvl4pPr>
              <a:defRPr>
                <a:latin typeface="Gill Sans MT" pitchFamily="34" charset="0"/>
              </a:defRPr>
            </a:lvl4pPr>
            <a:lvl5pPr>
              <a:defRPr>
                <a:latin typeface="Gill Sans MT"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14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lstStyle>
            <a:lvl1pPr>
              <a:defRPr>
                <a:latin typeface="Gill Sans MT"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457200" y="1066800"/>
            <a:ext cx="8229600" cy="3118284"/>
          </a:xfrm>
        </p:spPr>
        <p:txBody>
          <a:bodyPr/>
          <a:lstStyle>
            <a:lvl1pPr>
              <a:defRPr sz="3000">
                <a:latin typeface="Gill Sans MT" pitchFamily="34" charset="0"/>
              </a:defRPr>
            </a:lvl1pPr>
            <a:lvl2pPr>
              <a:defRPr>
                <a:latin typeface="Gill Sans MT" pitchFamily="34" charset="0"/>
              </a:defRPr>
            </a:lvl2pPr>
            <a:lvl3pPr>
              <a:defRPr>
                <a:latin typeface="Gill Sans MT" pitchFamily="34" charset="0"/>
              </a:defRPr>
            </a:lvl3pPr>
            <a:lvl4pPr>
              <a:defRPr>
                <a:latin typeface="Gill Sans MT" pitchFamily="34" charset="0"/>
              </a:defRPr>
            </a:lvl4pPr>
            <a:lvl5pPr>
              <a:defRPr>
                <a:latin typeface="Gill Sans MT"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11"/>
          </p:nvPr>
        </p:nvSpPr>
        <p:spPr>
          <a:xfrm>
            <a:off x="152400" y="6324600"/>
            <a:ext cx="2895600" cy="365125"/>
          </a:xfrm>
          <a:prstGeom prst="rect">
            <a:avLst/>
          </a:prstGeom>
        </p:spPr>
        <p:txBody>
          <a:bodyPr/>
          <a:lstStyle>
            <a:lvl1pPr>
              <a:defRPr/>
            </a:lvl1pPr>
          </a:lstStyle>
          <a:p>
            <a:r>
              <a:rPr lang="en-US" dirty="0" smtClean="0"/>
              <a:t>Vendor</a:t>
            </a:r>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a:defRPr/>
            </a:lvl1pPr>
          </a:lstStyle>
          <a:p>
            <a:r>
              <a:rPr lang="en-US" dirty="0" smtClean="0"/>
              <a:t>#</a:t>
            </a:r>
            <a:endParaRPr lang="en-US" dirty="0"/>
          </a:p>
        </p:txBody>
      </p:sp>
      <p:sp>
        <p:nvSpPr>
          <p:cNvPr id="11" name="Content Placeholder 2"/>
          <p:cNvSpPr>
            <a:spLocks noGrp="1"/>
          </p:cNvSpPr>
          <p:nvPr>
            <p:ph idx="14"/>
          </p:nvPr>
        </p:nvSpPr>
        <p:spPr>
          <a:xfrm>
            <a:off x="457200" y="4185084"/>
            <a:ext cx="8219256" cy="2139516"/>
          </a:xfrm>
        </p:spPr>
        <p:txBody>
          <a:bodyPr anchor="ctr" anchorCtr="0"/>
          <a:lstStyle>
            <a:lvl1pPr>
              <a:defRPr sz="3000">
                <a:latin typeface="Gill Sans MT" pitchFamily="34" charset="0"/>
              </a:defRPr>
            </a:lvl1pPr>
            <a:lvl2pPr>
              <a:defRPr>
                <a:latin typeface="Gill Sans MT" pitchFamily="34" charset="0"/>
              </a:defRPr>
            </a:lvl2pPr>
            <a:lvl3pPr>
              <a:defRPr>
                <a:latin typeface="Gill Sans MT" pitchFamily="34" charset="0"/>
              </a:defRPr>
            </a:lvl3pPr>
            <a:lvl4pPr>
              <a:defRPr>
                <a:latin typeface="Gill Sans MT" pitchFamily="34" charset="0"/>
              </a:defRPr>
            </a:lvl4pPr>
            <a:lvl5pPr>
              <a:defRPr>
                <a:latin typeface="Gill Sans MT"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85216"/>
            <a:ext cx="8229600" cy="685800"/>
          </a:xfrm>
        </p:spPr>
        <p:txBody>
          <a:bodyPr/>
          <a:lstStyle/>
          <a:p>
            <a:r>
              <a:rPr lang="en-US" dirty="0" smtClean="0"/>
              <a:t>Click to edit Master title style</a:t>
            </a:r>
            <a:endParaRPr lang="en-US" dirty="0"/>
          </a:p>
        </p:txBody>
      </p:sp>
      <p:sp>
        <p:nvSpPr>
          <p:cNvPr id="3" name="Content Placeholder 2"/>
          <p:cNvSpPr>
            <a:spLocks noGrp="1"/>
          </p:cNvSpPr>
          <p:nvPr>
            <p:ph idx="1"/>
          </p:nvPr>
        </p:nvSpPr>
        <p:spPr>
          <a:xfrm>
            <a:off x="457200" y="1376772"/>
            <a:ext cx="8229600" cy="5220580"/>
          </a:xfrm>
        </p:spPr>
        <p:txBody>
          <a:bodyPr/>
          <a:lstStyle>
            <a:lvl1pPr>
              <a:defRPr sz="3000"/>
            </a:lvl1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iming>
    <p:tnLst>
      <p:par>
        <p:cTn xmlns:p14="http://schemas.microsoft.com/office/powerpoint/2010/main" id="1" dur="indefinite" restart="never" nodeType="tmRoot"/>
      </p:par>
    </p:tnLst>
  </p:timing>
  <p:hf sldNum="0" hdr="0" ftr="0"/>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15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lstStyle>
            <a:lvl1pPr>
              <a:defRPr>
                <a:latin typeface="Gill Sans MT"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457200" y="1066800"/>
            <a:ext cx="8229600" cy="3118284"/>
          </a:xfrm>
        </p:spPr>
        <p:txBody>
          <a:bodyPr/>
          <a:lstStyle>
            <a:lvl1pPr>
              <a:defRPr sz="3000">
                <a:latin typeface="Gill Sans MT" pitchFamily="34" charset="0"/>
              </a:defRPr>
            </a:lvl1pPr>
            <a:lvl2pPr>
              <a:defRPr>
                <a:latin typeface="Gill Sans MT" pitchFamily="34" charset="0"/>
              </a:defRPr>
            </a:lvl2pPr>
            <a:lvl3pPr>
              <a:defRPr>
                <a:latin typeface="Gill Sans MT" pitchFamily="34" charset="0"/>
              </a:defRPr>
            </a:lvl3pPr>
            <a:lvl4pPr>
              <a:defRPr>
                <a:latin typeface="Gill Sans MT" pitchFamily="34" charset="0"/>
              </a:defRPr>
            </a:lvl4pPr>
            <a:lvl5pPr>
              <a:defRPr>
                <a:latin typeface="Gill Sans MT"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11"/>
          </p:nvPr>
        </p:nvSpPr>
        <p:spPr>
          <a:xfrm>
            <a:off x="152400" y="6324600"/>
            <a:ext cx="2895600" cy="365125"/>
          </a:xfrm>
          <a:prstGeom prst="rect">
            <a:avLst/>
          </a:prstGeom>
        </p:spPr>
        <p:txBody>
          <a:bodyPr/>
          <a:lstStyle>
            <a:lvl1pPr>
              <a:defRPr/>
            </a:lvl1pPr>
          </a:lstStyle>
          <a:p>
            <a:r>
              <a:rPr lang="en-US" dirty="0" smtClean="0"/>
              <a:t>Vendor</a:t>
            </a:r>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a:defRPr/>
            </a:lvl1pPr>
          </a:lstStyle>
          <a:p>
            <a:r>
              <a:rPr lang="en-US" dirty="0" smtClean="0"/>
              <a:t>#</a:t>
            </a:r>
            <a:endParaRPr lang="en-US" dirty="0"/>
          </a:p>
        </p:txBody>
      </p:sp>
      <p:sp>
        <p:nvSpPr>
          <p:cNvPr id="11" name="Content Placeholder 2"/>
          <p:cNvSpPr>
            <a:spLocks noGrp="1"/>
          </p:cNvSpPr>
          <p:nvPr>
            <p:ph idx="14"/>
          </p:nvPr>
        </p:nvSpPr>
        <p:spPr>
          <a:xfrm>
            <a:off x="457200" y="4185084"/>
            <a:ext cx="8219256" cy="2139516"/>
          </a:xfrm>
        </p:spPr>
        <p:txBody>
          <a:bodyPr anchor="ctr" anchorCtr="0"/>
          <a:lstStyle>
            <a:lvl1pPr>
              <a:defRPr sz="3000">
                <a:latin typeface="Gill Sans MT" pitchFamily="34" charset="0"/>
              </a:defRPr>
            </a:lvl1pPr>
            <a:lvl2pPr>
              <a:defRPr>
                <a:latin typeface="Gill Sans MT" pitchFamily="34" charset="0"/>
              </a:defRPr>
            </a:lvl2pPr>
            <a:lvl3pPr>
              <a:defRPr>
                <a:latin typeface="Gill Sans MT" pitchFamily="34" charset="0"/>
              </a:defRPr>
            </a:lvl3pPr>
            <a:lvl4pPr>
              <a:defRPr>
                <a:latin typeface="Gill Sans MT" pitchFamily="34" charset="0"/>
              </a:defRPr>
            </a:lvl4pPr>
            <a:lvl5pPr>
              <a:defRPr>
                <a:latin typeface="Gill Sans MT"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16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lstStyle>
            <a:lvl1pPr>
              <a:defRPr>
                <a:latin typeface="Gill Sans MT"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457200" y="1066800"/>
            <a:ext cx="8229600" cy="3118284"/>
          </a:xfrm>
        </p:spPr>
        <p:txBody>
          <a:bodyPr/>
          <a:lstStyle>
            <a:lvl1pPr>
              <a:defRPr sz="3000">
                <a:latin typeface="Gill Sans MT" pitchFamily="34" charset="0"/>
              </a:defRPr>
            </a:lvl1pPr>
            <a:lvl2pPr>
              <a:defRPr>
                <a:latin typeface="Gill Sans MT" pitchFamily="34" charset="0"/>
              </a:defRPr>
            </a:lvl2pPr>
            <a:lvl3pPr>
              <a:defRPr>
                <a:latin typeface="Gill Sans MT" pitchFamily="34" charset="0"/>
              </a:defRPr>
            </a:lvl3pPr>
            <a:lvl4pPr>
              <a:defRPr>
                <a:latin typeface="Gill Sans MT" pitchFamily="34" charset="0"/>
              </a:defRPr>
            </a:lvl4pPr>
            <a:lvl5pPr>
              <a:defRPr>
                <a:latin typeface="Gill Sans MT"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11"/>
          </p:nvPr>
        </p:nvSpPr>
        <p:spPr>
          <a:xfrm>
            <a:off x="152400" y="6324600"/>
            <a:ext cx="2895600" cy="365125"/>
          </a:xfrm>
          <a:prstGeom prst="rect">
            <a:avLst/>
          </a:prstGeom>
        </p:spPr>
        <p:txBody>
          <a:bodyPr/>
          <a:lstStyle>
            <a:lvl1pPr>
              <a:defRPr/>
            </a:lvl1pPr>
          </a:lstStyle>
          <a:p>
            <a:r>
              <a:rPr lang="en-US" dirty="0" smtClean="0"/>
              <a:t>Vendor</a:t>
            </a:r>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a:defRPr/>
            </a:lvl1pPr>
          </a:lstStyle>
          <a:p>
            <a:r>
              <a:rPr lang="en-US" dirty="0" smtClean="0"/>
              <a:t>#</a:t>
            </a:r>
            <a:endParaRPr lang="en-US" dirty="0"/>
          </a:p>
        </p:txBody>
      </p:sp>
      <p:sp>
        <p:nvSpPr>
          <p:cNvPr id="11" name="Content Placeholder 2"/>
          <p:cNvSpPr>
            <a:spLocks noGrp="1"/>
          </p:cNvSpPr>
          <p:nvPr>
            <p:ph idx="14"/>
          </p:nvPr>
        </p:nvSpPr>
        <p:spPr>
          <a:xfrm>
            <a:off x="457200" y="4185084"/>
            <a:ext cx="8219256" cy="2139516"/>
          </a:xfrm>
        </p:spPr>
        <p:txBody>
          <a:bodyPr anchor="ctr" anchorCtr="0"/>
          <a:lstStyle>
            <a:lvl1pPr>
              <a:defRPr sz="3000">
                <a:latin typeface="Gill Sans MT" pitchFamily="34" charset="0"/>
              </a:defRPr>
            </a:lvl1pPr>
            <a:lvl2pPr>
              <a:defRPr>
                <a:latin typeface="Gill Sans MT" pitchFamily="34" charset="0"/>
              </a:defRPr>
            </a:lvl2pPr>
            <a:lvl3pPr>
              <a:defRPr>
                <a:latin typeface="Gill Sans MT" pitchFamily="34" charset="0"/>
              </a:defRPr>
            </a:lvl3pPr>
            <a:lvl4pPr>
              <a:defRPr>
                <a:latin typeface="Gill Sans MT" pitchFamily="34" charset="0"/>
              </a:defRPr>
            </a:lvl4pPr>
            <a:lvl5pPr>
              <a:defRPr>
                <a:latin typeface="Gill Sans MT"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userDrawn="1">
  <p:cSld name="17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lstStyle>
            <a:lvl1pPr>
              <a:defRPr>
                <a:latin typeface="Gill Sans MT"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457200" y="1066800"/>
            <a:ext cx="8229600" cy="3118284"/>
          </a:xfrm>
        </p:spPr>
        <p:txBody>
          <a:bodyPr/>
          <a:lstStyle>
            <a:lvl1pPr>
              <a:defRPr sz="3000">
                <a:latin typeface="Gill Sans MT" pitchFamily="34" charset="0"/>
              </a:defRPr>
            </a:lvl1pPr>
            <a:lvl2pPr>
              <a:defRPr>
                <a:latin typeface="Gill Sans MT" pitchFamily="34" charset="0"/>
              </a:defRPr>
            </a:lvl2pPr>
            <a:lvl3pPr>
              <a:defRPr>
                <a:latin typeface="Gill Sans MT" pitchFamily="34" charset="0"/>
              </a:defRPr>
            </a:lvl3pPr>
            <a:lvl4pPr>
              <a:defRPr>
                <a:latin typeface="Gill Sans MT" pitchFamily="34" charset="0"/>
              </a:defRPr>
            </a:lvl4pPr>
            <a:lvl5pPr>
              <a:defRPr>
                <a:latin typeface="Gill Sans MT"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11"/>
          </p:nvPr>
        </p:nvSpPr>
        <p:spPr>
          <a:xfrm>
            <a:off x="152400" y="6324600"/>
            <a:ext cx="2895600" cy="365125"/>
          </a:xfrm>
          <a:prstGeom prst="rect">
            <a:avLst/>
          </a:prstGeom>
        </p:spPr>
        <p:txBody>
          <a:bodyPr/>
          <a:lstStyle>
            <a:lvl1pPr>
              <a:defRPr/>
            </a:lvl1pPr>
          </a:lstStyle>
          <a:p>
            <a:r>
              <a:rPr lang="en-US" dirty="0" smtClean="0"/>
              <a:t>Vendor</a:t>
            </a:r>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a:defRPr/>
            </a:lvl1pPr>
          </a:lstStyle>
          <a:p>
            <a:r>
              <a:rPr lang="en-US" dirty="0" smtClean="0"/>
              <a:t>#</a:t>
            </a:r>
            <a:endParaRPr lang="en-US" dirty="0"/>
          </a:p>
        </p:txBody>
      </p:sp>
      <p:sp>
        <p:nvSpPr>
          <p:cNvPr id="11" name="Content Placeholder 2"/>
          <p:cNvSpPr>
            <a:spLocks noGrp="1"/>
          </p:cNvSpPr>
          <p:nvPr>
            <p:ph idx="14"/>
          </p:nvPr>
        </p:nvSpPr>
        <p:spPr>
          <a:xfrm>
            <a:off x="457200" y="4185084"/>
            <a:ext cx="8219256" cy="2139516"/>
          </a:xfrm>
        </p:spPr>
        <p:txBody>
          <a:bodyPr anchor="ctr" anchorCtr="0"/>
          <a:lstStyle>
            <a:lvl1pPr>
              <a:defRPr sz="3000">
                <a:latin typeface="Gill Sans MT" pitchFamily="34" charset="0"/>
              </a:defRPr>
            </a:lvl1pPr>
            <a:lvl2pPr>
              <a:defRPr>
                <a:latin typeface="Gill Sans MT" pitchFamily="34" charset="0"/>
              </a:defRPr>
            </a:lvl2pPr>
            <a:lvl3pPr>
              <a:defRPr>
                <a:latin typeface="Gill Sans MT" pitchFamily="34" charset="0"/>
              </a:defRPr>
            </a:lvl3pPr>
            <a:lvl4pPr>
              <a:defRPr>
                <a:latin typeface="Gill Sans MT" pitchFamily="34" charset="0"/>
              </a:defRPr>
            </a:lvl4pPr>
            <a:lvl5pPr>
              <a:defRPr>
                <a:latin typeface="Gill Sans MT"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18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lstStyle>
            <a:lvl1pPr>
              <a:defRPr>
                <a:latin typeface="Gill Sans MT"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457200" y="1066800"/>
            <a:ext cx="8229600" cy="3118284"/>
          </a:xfrm>
        </p:spPr>
        <p:txBody>
          <a:bodyPr/>
          <a:lstStyle>
            <a:lvl1pPr>
              <a:defRPr sz="3000">
                <a:latin typeface="Gill Sans MT" pitchFamily="34" charset="0"/>
              </a:defRPr>
            </a:lvl1pPr>
            <a:lvl2pPr>
              <a:defRPr>
                <a:latin typeface="Gill Sans MT" pitchFamily="34" charset="0"/>
              </a:defRPr>
            </a:lvl2pPr>
            <a:lvl3pPr>
              <a:defRPr>
                <a:latin typeface="Gill Sans MT" pitchFamily="34" charset="0"/>
              </a:defRPr>
            </a:lvl3pPr>
            <a:lvl4pPr>
              <a:defRPr>
                <a:latin typeface="Gill Sans MT" pitchFamily="34" charset="0"/>
              </a:defRPr>
            </a:lvl4pPr>
            <a:lvl5pPr>
              <a:defRPr>
                <a:latin typeface="Gill Sans MT"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11"/>
          </p:nvPr>
        </p:nvSpPr>
        <p:spPr>
          <a:xfrm>
            <a:off x="152400" y="6324600"/>
            <a:ext cx="2895600" cy="365125"/>
          </a:xfrm>
          <a:prstGeom prst="rect">
            <a:avLst/>
          </a:prstGeom>
        </p:spPr>
        <p:txBody>
          <a:bodyPr/>
          <a:lstStyle>
            <a:lvl1pPr>
              <a:defRPr/>
            </a:lvl1pPr>
          </a:lstStyle>
          <a:p>
            <a:r>
              <a:rPr lang="en-US" dirty="0" smtClean="0"/>
              <a:t>Vendor</a:t>
            </a:r>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a:defRPr/>
            </a:lvl1pPr>
          </a:lstStyle>
          <a:p>
            <a:r>
              <a:rPr lang="en-US" dirty="0" smtClean="0"/>
              <a:t>#</a:t>
            </a:r>
            <a:endParaRPr lang="en-US" dirty="0"/>
          </a:p>
        </p:txBody>
      </p:sp>
      <p:sp>
        <p:nvSpPr>
          <p:cNvPr id="11" name="Content Placeholder 2"/>
          <p:cNvSpPr>
            <a:spLocks noGrp="1"/>
          </p:cNvSpPr>
          <p:nvPr>
            <p:ph idx="14"/>
          </p:nvPr>
        </p:nvSpPr>
        <p:spPr>
          <a:xfrm>
            <a:off x="457200" y="4185084"/>
            <a:ext cx="8219256" cy="2139516"/>
          </a:xfrm>
        </p:spPr>
        <p:txBody>
          <a:bodyPr anchor="ctr" anchorCtr="0"/>
          <a:lstStyle>
            <a:lvl1pPr>
              <a:defRPr sz="3000">
                <a:latin typeface="Gill Sans MT" pitchFamily="34" charset="0"/>
              </a:defRPr>
            </a:lvl1pPr>
            <a:lvl2pPr>
              <a:defRPr>
                <a:latin typeface="Gill Sans MT" pitchFamily="34" charset="0"/>
              </a:defRPr>
            </a:lvl2pPr>
            <a:lvl3pPr>
              <a:defRPr>
                <a:latin typeface="Gill Sans MT" pitchFamily="34" charset="0"/>
              </a:defRPr>
            </a:lvl3pPr>
            <a:lvl4pPr>
              <a:defRPr>
                <a:latin typeface="Gill Sans MT" pitchFamily="34" charset="0"/>
              </a:defRPr>
            </a:lvl4pPr>
            <a:lvl5pPr>
              <a:defRPr>
                <a:latin typeface="Gill Sans MT"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19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lstStyle>
            <a:lvl1pPr>
              <a:defRPr>
                <a:latin typeface="Gill Sans MT"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457200" y="1066800"/>
            <a:ext cx="8229600" cy="3118284"/>
          </a:xfrm>
        </p:spPr>
        <p:txBody>
          <a:bodyPr/>
          <a:lstStyle>
            <a:lvl1pPr>
              <a:defRPr sz="3000">
                <a:latin typeface="Gill Sans MT" pitchFamily="34" charset="0"/>
              </a:defRPr>
            </a:lvl1pPr>
            <a:lvl2pPr>
              <a:defRPr>
                <a:latin typeface="Gill Sans MT" pitchFamily="34" charset="0"/>
              </a:defRPr>
            </a:lvl2pPr>
            <a:lvl3pPr>
              <a:defRPr>
                <a:latin typeface="Gill Sans MT" pitchFamily="34" charset="0"/>
              </a:defRPr>
            </a:lvl3pPr>
            <a:lvl4pPr>
              <a:defRPr>
                <a:latin typeface="Gill Sans MT" pitchFamily="34" charset="0"/>
              </a:defRPr>
            </a:lvl4pPr>
            <a:lvl5pPr>
              <a:defRPr>
                <a:latin typeface="Gill Sans MT"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11"/>
          </p:nvPr>
        </p:nvSpPr>
        <p:spPr>
          <a:xfrm>
            <a:off x="152400" y="6324600"/>
            <a:ext cx="2895600" cy="365125"/>
          </a:xfrm>
          <a:prstGeom prst="rect">
            <a:avLst/>
          </a:prstGeom>
        </p:spPr>
        <p:txBody>
          <a:bodyPr/>
          <a:lstStyle>
            <a:lvl1pPr>
              <a:defRPr/>
            </a:lvl1pPr>
          </a:lstStyle>
          <a:p>
            <a:r>
              <a:rPr lang="en-US" dirty="0" smtClean="0"/>
              <a:t>Vendor</a:t>
            </a:r>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a:defRPr/>
            </a:lvl1pPr>
          </a:lstStyle>
          <a:p>
            <a:r>
              <a:rPr lang="en-US" dirty="0" smtClean="0"/>
              <a:t>#</a:t>
            </a:r>
            <a:endParaRPr lang="en-US" dirty="0"/>
          </a:p>
        </p:txBody>
      </p:sp>
      <p:sp>
        <p:nvSpPr>
          <p:cNvPr id="11" name="Content Placeholder 2"/>
          <p:cNvSpPr>
            <a:spLocks noGrp="1"/>
          </p:cNvSpPr>
          <p:nvPr>
            <p:ph idx="14"/>
          </p:nvPr>
        </p:nvSpPr>
        <p:spPr>
          <a:xfrm>
            <a:off x="457200" y="4185084"/>
            <a:ext cx="8219256" cy="2139516"/>
          </a:xfrm>
        </p:spPr>
        <p:txBody>
          <a:bodyPr anchor="ctr" anchorCtr="0"/>
          <a:lstStyle>
            <a:lvl1pPr>
              <a:defRPr sz="3000">
                <a:latin typeface="Gill Sans MT" pitchFamily="34" charset="0"/>
              </a:defRPr>
            </a:lvl1pPr>
            <a:lvl2pPr>
              <a:defRPr>
                <a:latin typeface="Gill Sans MT" pitchFamily="34" charset="0"/>
              </a:defRPr>
            </a:lvl2pPr>
            <a:lvl3pPr>
              <a:defRPr>
                <a:latin typeface="Gill Sans MT" pitchFamily="34" charset="0"/>
              </a:defRPr>
            </a:lvl3pPr>
            <a:lvl4pPr>
              <a:defRPr>
                <a:latin typeface="Gill Sans MT" pitchFamily="34" charset="0"/>
              </a:defRPr>
            </a:lvl4pPr>
            <a:lvl5pPr>
              <a:defRPr>
                <a:latin typeface="Gill Sans MT"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userDrawn="1">
  <p:cSld name="20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lstStyle>
            <a:lvl1pPr>
              <a:defRPr>
                <a:latin typeface="Gill Sans MT"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457200" y="1066800"/>
            <a:ext cx="8229600" cy="3118284"/>
          </a:xfrm>
        </p:spPr>
        <p:txBody>
          <a:bodyPr/>
          <a:lstStyle>
            <a:lvl1pPr>
              <a:defRPr sz="3000">
                <a:latin typeface="Gill Sans MT" pitchFamily="34" charset="0"/>
              </a:defRPr>
            </a:lvl1pPr>
            <a:lvl2pPr>
              <a:defRPr>
                <a:latin typeface="Gill Sans MT" pitchFamily="34" charset="0"/>
              </a:defRPr>
            </a:lvl2pPr>
            <a:lvl3pPr>
              <a:defRPr>
                <a:latin typeface="Gill Sans MT" pitchFamily="34" charset="0"/>
              </a:defRPr>
            </a:lvl3pPr>
            <a:lvl4pPr>
              <a:defRPr>
                <a:latin typeface="Gill Sans MT" pitchFamily="34" charset="0"/>
              </a:defRPr>
            </a:lvl4pPr>
            <a:lvl5pPr>
              <a:defRPr>
                <a:latin typeface="Gill Sans MT"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11"/>
          </p:nvPr>
        </p:nvSpPr>
        <p:spPr>
          <a:xfrm>
            <a:off x="152400" y="6324600"/>
            <a:ext cx="2895600" cy="365125"/>
          </a:xfrm>
          <a:prstGeom prst="rect">
            <a:avLst/>
          </a:prstGeom>
        </p:spPr>
        <p:txBody>
          <a:bodyPr/>
          <a:lstStyle>
            <a:lvl1pPr>
              <a:defRPr/>
            </a:lvl1pPr>
          </a:lstStyle>
          <a:p>
            <a:r>
              <a:rPr lang="en-US" dirty="0" smtClean="0"/>
              <a:t>Vendor</a:t>
            </a:r>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a:defRPr/>
            </a:lvl1pPr>
          </a:lstStyle>
          <a:p>
            <a:r>
              <a:rPr lang="en-US" dirty="0" smtClean="0"/>
              <a:t>#</a:t>
            </a:r>
            <a:endParaRPr lang="en-US" dirty="0"/>
          </a:p>
        </p:txBody>
      </p:sp>
      <p:sp>
        <p:nvSpPr>
          <p:cNvPr id="11" name="Content Placeholder 2"/>
          <p:cNvSpPr>
            <a:spLocks noGrp="1"/>
          </p:cNvSpPr>
          <p:nvPr>
            <p:ph idx="14"/>
          </p:nvPr>
        </p:nvSpPr>
        <p:spPr>
          <a:xfrm>
            <a:off x="457200" y="4185084"/>
            <a:ext cx="8219256" cy="2139516"/>
          </a:xfrm>
        </p:spPr>
        <p:txBody>
          <a:bodyPr anchor="ctr" anchorCtr="0"/>
          <a:lstStyle>
            <a:lvl1pPr>
              <a:defRPr sz="3000">
                <a:latin typeface="Gill Sans MT" pitchFamily="34" charset="0"/>
              </a:defRPr>
            </a:lvl1pPr>
            <a:lvl2pPr>
              <a:defRPr>
                <a:latin typeface="Gill Sans MT" pitchFamily="34" charset="0"/>
              </a:defRPr>
            </a:lvl2pPr>
            <a:lvl3pPr>
              <a:defRPr>
                <a:latin typeface="Gill Sans MT" pitchFamily="34" charset="0"/>
              </a:defRPr>
            </a:lvl3pPr>
            <a:lvl4pPr>
              <a:defRPr>
                <a:latin typeface="Gill Sans MT" pitchFamily="34" charset="0"/>
              </a:defRPr>
            </a:lvl4pPr>
            <a:lvl5pPr>
              <a:defRPr>
                <a:latin typeface="Gill Sans MT"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userDrawn="1">
  <p:cSld name="2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lstStyle>
            <a:lvl1pPr>
              <a:defRPr>
                <a:latin typeface="Gill Sans MT"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457200" y="1066800"/>
            <a:ext cx="8229600" cy="3118284"/>
          </a:xfrm>
        </p:spPr>
        <p:txBody>
          <a:bodyPr/>
          <a:lstStyle>
            <a:lvl1pPr>
              <a:defRPr sz="3000">
                <a:latin typeface="Gill Sans MT" pitchFamily="34" charset="0"/>
              </a:defRPr>
            </a:lvl1pPr>
            <a:lvl2pPr>
              <a:defRPr>
                <a:latin typeface="Gill Sans MT" pitchFamily="34" charset="0"/>
              </a:defRPr>
            </a:lvl2pPr>
            <a:lvl3pPr>
              <a:defRPr>
                <a:latin typeface="Gill Sans MT" pitchFamily="34" charset="0"/>
              </a:defRPr>
            </a:lvl3pPr>
            <a:lvl4pPr>
              <a:defRPr>
                <a:latin typeface="Gill Sans MT" pitchFamily="34" charset="0"/>
              </a:defRPr>
            </a:lvl4pPr>
            <a:lvl5pPr>
              <a:defRPr>
                <a:latin typeface="Gill Sans MT"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11"/>
          </p:nvPr>
        </p:nvSpPr>
        <p:spPr>
          <a:xfrm>
            <a:off x="152400" y="6324600"/>
            <a:ext cx="2895600" cy="365125"/>
          </a:xfrm>
          <a:prstGeom prst="rect">
            <a:avLst/>
          </a:prstGeom>
        </p:spPr>
        <p:txBody>
          <a:bodyPr/>
          <a:lstStyle>
            <a:lvl1pPr>
              <a:defRPr/>
            </a:lvl1pPr>
          </a:lstStyle>
          <a:p>
            <a:r>
              <a:rPr lang="en-US" dirty="0" smtClean="0"/>
              <a:t>Vendor</a:t>
            </a:r>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a:defRPr/>
            </a:lvl1pPr>
          </a:lstStyle>
          <a:p>
            <a:r>
              <a:rPr lang="en-US" dirty="0" smtClean="0"/>
              <a:t>#</a:t>
            </a:r>
            <a:endParaRPr lang="en-US" dirty="0"/>
          </a:p>
        </p:txBody>
      </p:sp>
      <p:sp>
        <p:nvSpPr>
          <p:cNvPr id="11" name="Content Placeholder 2"/>
          <p:cNvSpPr>
            <a:spLocks noGrp="1"/>
          </p:cNvSpPr>
          <p:nvPr>
            <p:ph idx="14"/>
          </p:nvPr>
        </p:nvSpPr>
        <p:spPr>
          <a:xfrm>
            <a:off x="457200" y="4185084"/>
            <a:ext cx="8219256" cy="2139516"/>
          </a:xfrm>
        </p:spPr>
        <p:txBody>
          <a:bodyPr anchor="ctr" anchorCtr="0"/>
          <a:lstStyle>
            <a:lvl1pPr>
              <a:defRPr sz="3000">
                <a:latin typeface="Gill Sans MT" pitchFamily="34" charset="0"/>
              </a:defRPr>
            </a:lvl1pPr>
            <a:lvl2pPr>
              <a:defRPr>
                <a:latin typeface="Gill Sans MT" pitchFamily="34" charset="0"/>
              </a:defRPr>
            </a:lvl2pPr>
            <a:lvl3pPr>
              <a:defRPr>
                <a:latin typeface="Gill Sans MT" pitchFamily="34" charset="0"/>
              </a:defRPr>
            </a:lvl3pPr>
            <a:lvl4pPr>
              <a:defRPr>
                <a:latin typeface="Gill Sans MT" pitchFamily="34" charset="0"/>
              </a:defRPr>
            </a:lvl4pPr>
            <a:lvl5pPr>
              <a:defRPr>
                <a:latin typeface="Gill Sans MT"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userDrawn="1">
  <p:cSld name="22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lstStyle>
            <a:lvl1pPr>
              <a:defRPr>
                <a:latin typeface="Gill Sans MT"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457200" y="1066800"/>
            <a:ext cx="8229600" cy="3118284"/>
          </a:xfrm>
        </p:spPr>
        <p:txBody>
          <a:bodyPr/>
          <a:lstStyle>
            <a:lvl1pPr>
              <a:defRPr sz="3000">
                <a:latin typeface="Gill Sans MT" pitchFamily="34" charset="0"/>
              </a:defRPr>
            </a:lvl1pPr>
            <a:lvl2pPr>
              <a:defRPr>
                <a:latin typeface="Gill Sans MT" pitchFamily="34" charset="0"/>
              </a:defRPr>
            </a:lvl2pPr>
            <a:lvl3pPr>
              <a:defRPr>
                <a:latin typeface="Gill Sans MT" pitchFamily="34" charset="0"/>
              </a:defRPr>
            </a:lvl3pPr>
            <a:lvl4pPr>
              <a:defRPr>
                <a:latin typeface="Gill Sans MT" pitchFamily="34" charset="0"/>
              </a:defRPr>
            </a:lvl4pPr>
            <a:lvl5pPr>
              <a:defRPr>
                <a:latin typeface="Gill Sans MT"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11"/>
          </p:nvPr>
        </p:nvSpPr>
        <p:spPr>
          <a:xfrm>
            <a:off x="152400" y="6324600"/>
            <a:ext cx="2895600" cy="365125"/>
          </a:xfrm>
          <a:prstGeom prst="rect">
            <a:avLst/>
          </a:prstGeom>
        </p:spPr>
        <p:txBody>
          <a:bodyPr/>
          <a:lstStyle>
            <a:lvl1pPr>
              <a:defRPr/>
            </a:lvl1pPr>
          </a:lstStyle>
          <a:p>
            <a:r>
              <a:rPr lang="en-US" dirty="0" smtClean="0"/>
              <a:t>Vendor</a:t>
            </a:r>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a:defRPr/>
            </a:lvl1pPr>
          </a:lstStyle>
          <a:p>
            <a:r>
              <a:rPr lang="en-US" dirty="0" smtClean="0"/>
              <a:t>#</a:t>
            </a:r>
            <a:endParaRPr lang="en-US" dirty="0"/>
          </a:p>
        </p:txBody>
      </p:sp>
      <p:sp>
        <p:nvSpPr>
          <p:cNvPr id="11" name="Content Placeholder 2"/>
          <p:cNvSpPr>
            <a:spLocks noGrp="1"/>
          </p:cNvSpPr>
          <p:nvPr>
            <p:ph idx="14"/>
          </p:nvPr>
        </p:nvSpPr>
        <p:spPr>
          <a:xfrm>
            <a:off x="457200" y="4185084"/>
            <a:ext cx="8219256" cy="2139516"/>
          </a:xfrm>
        </p:spPr>
        <p:txBody>
          <a:bodyPr anchor="ctr" anchorCtr="0"/>
          <a:lstStyle>
            <a:lvl1pPr>
              <a:defRPr sz="3000">
                <a:latin typeface="Gill Sans MT" pitchFamily="34" charset="0"/>
              </a:defRPr>
            </a:lvl1pPr>
            <a:lvl2pPr>
              <a:defRPr>
                <a:latin typeface="Gill Sans MT" pitchFamily="34" charset="0"/>
              </a:defRPr>
            </a:lvl2pPr>
            <a:lvl3pPr>
              <a:defRPr>
                <a:latin typeface="Gill Sans MT" pitchFamily="34" charset="0"/>
              </a:defRPr>
            </a:lvl3pPr>
            <a:lvl4pPr>
              <a:defRPr>
                <a:latin typeface="Gill Sans MT" pitchFamily="34" charset="0"/>
              </a:defRPr>
            </a:lvl4pPr>
            <a:lvl5pPr>
              <a:defRPr>
                <a:latin typeface="Gill Sans MT"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userDrawn="1">
  <p:cSld name="23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lstStyle>
            <a:lvl1pPr>
              <a:defRPr>
                <a:latin typeface="Gill Sans MT"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457200" y="1066800"/>
            <a:ext cx="8229600" cy="3118284"/>
          </a:xfrm>
        </p:spPr>
        <p:txBody>
          <a:bodyPr/>
          <a:lstStyle>
            <a:lvl1pPr>
              <a:defRPr sz="3000">
                <a:latin typeface="Gill Sans MT" pitchFamily="34" charset="0"/>
              </a:defRPr>
            </a:lvl1pPr>
            <a:lvl2pPr>
              <a:defRPr>
                <a:latin typeface="Gill Sans MT" pitchFamily="34" charset="0"/>
              </a:defRPr>
            </a:lvl2pPr>
            <a:lvl3pPr>
              <a:defRPr>
                <a:latin typeface="Gill Sans MT" pitchFamily="34" charset="0"/>
              </a:defRPr>
            </a:lvl3pPr>
            <a:lvl4pPr>
              <a:defRPr>
                <a:latin typeface="Gill Sans MT" pitchFamily="34" charset="0"/>
              </a:defRPr>
            </a:lvl4pPr>
            <a:lvl5pPr>
              <a:defRPr>
                <a:latin typeface="Gill Sans MT"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11"/>
          </p:nvPr>
        </p:nvSpPr>
        <p:spPr>
          <a:xfrm>
            <a:off x="152400" y="6324600"/>
            <a:ext cx="2895600" cy="365125"/>
          </a:xfrm>
          <a:prstGeom prst="rect">
            <a:avLst/>
          </a:prstGeom>
        </p:spPr>
        <p:txBody>
          <a:bodyPr/>
          <a:lstStyle>
            <a:lvl1pPr>
              <a:defRPr/>
            </a:lvl1pPr>
          </a:lstStyle>
          <a:p>
            <a:r>
              <a:rPr lang="en-US" dirty="0" smtClean="0"/>
              <a:t>Vendor</a:t>
            </a:r>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a:defRPr/>
            </a:lvl1pPr>
          </a:lstStyle>
          <a:p>
            <a:r>
              <a:rPr lang="en-US" dirty="0" smtClean="0"/>
              <a:t>#</a:t>
            </a:r>
            <a:endParaRPr lang="en-US" dirty="0"/>
          </a:p>
        </p:txBody>
      </p:sp>
      <p:sp>
        <p:nvSpPr>
          <p:cNvPr id="11" name="Content Placeholder 2"/>
          <p:cNvSpPr>
            <a:spLocks noGrp="1"/>
          </p:cNvSpPr>
          <p:nvPr>
            <p:ph idx="14"/>
          </p:nvPr>
        </p:nvSpPr>
        <p:spPr>
          <a:xfrm>
            <a:off x="457200" y="4185084"/>
            <a:ext cx="8219256" cy="2139516"/>
          </a:xfrm>
        </p:spPr>
        <p:txBody>
          <a:bodyPr anchor="ctr" anchorCtr="0"/>
          <a:lstStyle>
            <a:lvl1pPr>
              <a:defRPr sz="3000">
                <a:latin typeface="Gill Sans MT" pitchFamily="34" charset="0"/>
              </a:defRPr>
            </a:lvl1pPr>
            <a:lvl2pPr>
              <a:defRPr>
                <a:latin typeface="Gill Sans MT" pitchFamily="34" charset="0"/>
              </a:defRPr>
            </a:lvl2pPr>
            <a:lvl3pPr>
              <a:defRPr>
                <a:latin typeface="Gill Sans MT" pitchFamily="34" charset="0"/>
              </a:defRPr>
            </a:lvl3pPr>
            <a:lvl4pPr>
              <a:defRPr>
                <a:latin typeface="Gill Sans MT" pitchFamily="34" charset="0"/>
              </a:defRPr>
            </a:lvl4pPr>
            <a:lvl5pPr>
              <a:defRPr>
                <a:latin typeface="Gill Sans MT"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userDrawn="1">
  <p:cSld name="24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lstStyle>
            <a:lvl1pPr>
              <a:defRPr>
                <a:latin typeface="Gill Sans MT"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457200" y="1066800"/>
            <a:ext cx="8229600" cy="3118284"/>
          </a:xfrm>
        </p:spPr>
        <p:txBody>
          <a:bodyPr/>
          <a:lstStyle>
            <a:lvl1pPr>
              <a:defRPr sz="3000">
                <a:latin typeface="Gill Sans MT" pitchFamily="34" charset="0"/>
              </a:defRPr>
            </a:lvl1pPr>
            <a:lvl2pPr>
              <a:defRPr>
                <a:latin typeface="Gill Sans MT" pitchFamily="34" charset="0"/>
              </a:defRPr>
            </a:lvl2pPr>
            <a:lvl3pPr>
              <a:defRPr>
                <a:latin typeface="Gill Sans MT" pitchFamily="34" charset="0"/>
              </a:defRPr>
            </a:lvl3pPr>
            <a:lvl4pPr>
              <a:defRPr>
                <a:latin typeface="Gill Sans MT" pitchFamily="34" charset="0"/>
              </a:defRPr>
            </a:lvl4pPr>
            <a:lvl5pPr>
              <a:defRPr>
                <a:latin typeface="Gill Sans MT"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11"/>
          </p:nvPr>
        </p:nvSpPr>
        <p:spPr>
          <a:xfrm>
            <a:off x="152400" y="6324600"/>
            <a:ext cx="2895600" cy="365125"/>
          </a:xfrm>
          <a:prstGeom prst="rect">
            <a:avLst/>
          </a:prstGeom>
        </p:spPr>
        <p:txBody>
          <a:bodyPr/>
          <a:lstStyle>
            <a:lvl1pPr>
              <a:defRPr/>
            </a:lvl1pPr>
          </a:lstStyle>
          <a:p>
            <a:r>
              <a:rPr lang="en-US" dirty="0" smtClean="0"/>
              <a:t>Vendor</a:t>
            </a:r>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a:defRPr/>
            </a:lvl1pPr>
          </a:lstStyle>
          <a:p>
            <a:r>
              <a:rPr lang="en-US" dirty="0" smtClean="0"/>
              <a:t>#</a:t>
            </a:r>
            <a:endParaRPr lang="en-US" dirty="0"/>
          </a:p>
        </p:txBody>
      </p:sp>
      <p:sp>
        <p:nvSpPr>
          <p:cNvPr id="11" name="Content Placeholder 2"/>
          <p:cNvSpPr>
            <a:spLocks noGrp="1"/>
          </p:cNvSpPr>
          <p:nvPr>
            <p:ph idx="14"/>
          </p:nvPr>
        </p:nvSpPr>
        <p:spPr>
          <a:xfrm>
            <a:off x="457200" y="4185084"/>
            <a:ext cx="8219256" cy="2139516"/>
          </a:xfrm>
        </p:spPr>
        <p:txBody>
          <a:bodyPr anchor="ctr" anchorCtr="0"/>
          <a:lstStyle>
            <a:lvl1pPr>
              <a:defRPr sz="3000">
                <a:latin typeface="Gill Sans MT" pitchFamily="34" charset="0"/>
              </a:defRPr>
            </a:lvl1pPr>
            <a:lvl2pPr>
              <a:defRPr>
                <a:latin typeface="Gill Sans MT" pitchFamily="34" charset="0"/>
              </a:defRPr>
            </a:lvl2pPr>
            <a:lvl3pPr>
              <a:defRPr>
                <a:latin typeface="Gill Sans MT" pitchFamily="34" charset="0"/>
              </a:defRPr>
            </a:lvl3pPr>
            <a:lvl4pPr>
              <a:defRPr>
                <a:latin typeface="Gill Sans MT" pitchFamily="34" charset="0"/>
              </a:defRPr>
            </a:lvl4pPr>
            <a:lvl5pPr>
              <a:defRPr>
                <a:latin typeface="Gill Sans MT"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84684"/>
            <a:ext cx="8229600" cy="685800"/>
          </a:xfrm>
        </p:spPr>
        <p:txBody>
          <a:bodyPr/>
          <a:lstStyle>
            <a:lvl1pPr>
              <a:defRPr>
                <a:latin typeface="Gill Sans MT"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457200" y="1371600"/>
            <a:ext cx="8229600" cy="3017520"/>
          </a:xfrm>
        </p:spPr>
        <p:txBody>
          <a:bodyPr/>
          <a:lstStyle>
            <a:lvl1pPr>
              <a:defRPr sz="3000">
                <a:latin typeface="Gill Sans MT" pitchFamily="34" charset="0"/>
              </a:defRPr>
            </a:lvl1pPr>
            <a:lvl2pPr>
              <a:defRPr>
                <a:latin typeface="Gill Sans MT" pitchFamily="34" charset="0"/>
              </a:defRPr>
            </a:lvl2pPr>
            <a:lvl3pPr>
              <a:defRPr>
                <a:latin typeface="Gill Sans MT" pitchFamily="34" charset="0"/>
              </a:defRPr>
            </a:lvl3pPr>
            <a:lvl4pPr>
              <a:defRPr>
                <a:latin typeface="Gill Sans MT" pitchFamily="34" charset="0"/>
              </a:defRPr>
            </a:lvl4pPr>
            <a:lvl5pPr>
              <a:defRPr>
                <a:latin typeface="Gill Sans MT"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1" name="Content Placeholder 2"/>
          <p:cNvSpPr>
            <a:spLocks noGrp="1"/>
          </p:cNvSpPr>
          <p:nvPr>
            <p:ph idx="14"/>
          </p:nvPr>
        </p:nvSpPr>
        <p:spPr>
          <a:xfrm>
            <a:off x="457200" y="4473116"/>
            <a:ext cx="8229600" cy="2057400"/>
          </a:xfrm>
        </p:spPr>
        <p:txBody>
          <a:bodyPr anchor="ctr" anchorCtr="0"/>
          <a:lstStyle>
            <a:lvl1pPr>
              <a:defRPr sz="3000">
                <a:solidFill>
                  <a:schemeClr val="tx1">
                    <a:lumMod val="75000"/>
                  </a:schemeClr>
                </a:solidFill>
                <a:latin typeface="Gill Sans MT" pitchFamily="34" charset="0"/>
              </a:defRPr>
            </a:lvl1pPr>
            <a:lvl2pPr>
              <a:defRPr>
                <a:solidFill>
                  <a:schemeClr val="tx1">
                    <a:lumMod val="75000"/>
                  </a:schemeClr>
                </a:solidFill>
                <a:latin typeface="Gill Sans MT" pitchFamily="34" charset="0"/>
              </a:defRPr>
            </a:lvl2pPr>
            <a:lvl3pPr>
              <a:defRPr>
                <a:solidFill>
                  <a:schemeClr val="tx1">
                    <a:lumMod val="75000"/>
                  </a:schemeClr>
                </a:solidFill>
                <a:latin typeface="Gill Sans MT" pitchFamily="34" charset="0"/>
              </a:defRPr>
            </a:lvl3pPr>
            <a:lvl4pPr>
              <a:defRPr>
                <a:solidFill>
                  <a:schemeClr val="tx1">
                    <a:lumMod val="75000"/>
                  </a:schemeClr>
                </a:solidFill>
                <a:latin typeface="Gill Sans MT" pitchFamily="34" charset="0"/>
              </a:defRPr>
            </a:lvl4pPr>
            <a:lvl5pPr>
              <a:defRPr>
                <a:solidFill>
                  <a:schemeClr val="tx1">
                    <a:lumMod val="75000"/>
                  </a:schemeClr>
                </a:solidFill>
                <a:latin typeface="Gill Sans MT"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userDrawn="1">
  <p:cSld name="25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lstStyle>
            <a:lvl1pPr>
              <a:defRPr>
                <a:latin typeface="Gill Sans MT"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457200" y="1066800"/>
            <a:ext cx="8229600" cy="3118284"/>
          </a:xfrm>
        </p:spPr>
        <p:txBody>
          <a:bodyPr/>
          <a:lstStyle>
            <a:lvl1pPr>
              <a:defRPr sz="3000">
                <a:latin typeface="Gill Sans MT" pitchFamily="34" charset="0"/>
              </a:defRPr>
            </a:lvl1pPr>
            <a:lvl2pPr>
              <a:defRPr>
                <a:latin typeface="Gill Sans MT" pitchFamily="34" charset="0"/>
              </a:defRPr>
            </a:lvl2pPr>
            <a:lvl3pPr>
              <a:defRPr>
                <a:latin typeface="Gill Sans MT" pitchFamily="34" charset="0"/>
              </a:defRPr>
            </a:lvl3pPr>
            <a:lvl4pPr>
              <a:defRPr>
                <a:latin typeface="Gill Sans MT" pitchFamily="34" charset="0"/>
              </a:defRPr>
            </a:lvl4pPr>
            <a:lvl5pPr>
              <a:defRPr>
                <a:latin typeface="Gill Sans MT"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11"/>
          </p:nvPr>
        </p:nvSpPr>
        <p:spPr>
          <a:xfrm>
            <a:off x="152400" y="6324600"/>
            <a:ext cx="2895600" cy="365125"/>
          </a:xfrm>
          <a:prstGeom prst="rect">
            <a:avLst/>
          </a:prstGeom>
        </p:spPr>
        <p:txBody>
          <a:bodyPr/>
          <a:lstStyle>
            <a:lvl1pPr>
              <a:defRPr/>
            </a:lvl1pPr>
          </a:lstStyle>
          <a:p>
            <a:r>
              <a:rPr lang="en-US" dirty="0" smtClean="0"/>
              <a:t>Vendor</a:t>
            </a:r>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a:defRPr/>
            </a:lvl1pPr>
          </a:lstStyle>
          <a:p>
            <a:r>
              <a:rPr lang="en-US" dirty="0" smtClean="0"/>
              <a:t>#</a:t>
            </a:r>
            <a:endParaRPr lang="en-US" dirty="0"/>
          </a:p>
        </p:txBody>
      </p:sp>
      <p:sp>
        <p:nvSpPr>
          <p:cNvPr id="11" name="Content Placeholder 2"/>
          <p:cNvSpPr>
            <a:spLocks noGrp="1"/>
          </p:cNvSpPr>
          <p:nvPr>
            <p:ph idx="14"/>
          </p:nvPr>
        </p:nvSpPr>
        <p:spPr>
          <a:xfrm>
            <a:off x="457200" y="4185084"/>
            <a:ext cx="8219256" cy="2139516"/>
          </a:xfrm>
        </p:spPr>
        <p:txBody>
          <a:bodyPr anchor="ctr" anchorCtr="0"/>
          <a:lstStyle>
            <a:lvl1pPr>
              <a:defRPr sz="3000">
                <a:latin typeface="Gill Sans MT" pitchFamily="34" charset="0"/>
              </a:defRPr>
            </a:lvl1pPr>
            <a:lvl2pPr>
              <a:defRPr>
                <a:latin typeface="Gill Sans MT" pitchFamily="34" charset="0"/>
              </a:defRPr>
            </a:lvl2pPr>
            <a:lvl3pPr>
              <a:defRPr>
                <a:latin typeface="Gill Sans MT" pitchFamily="34" charset="0"/>
              </a:defRPr>
            </a:lvl3pPr>
            <a:lvl4pPr>
              <a:defRPr>
                <a:latin typeface="Gill Sans MT" pitchFamily="34" charset="0"/>
              </a:defRPr>
            </a:lvl4pPr>
            <a:lvl5pPr>
              <a:defRPr>
                <a:latin typeface="Gill Sans MT"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userDrawn="1">
  <p:cSld name="27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lstStyle>
            <a:lvl1pPr>
              <a:defRPr>
                <a:latin typeface="Gill Sans MT"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457200" y="1066800"/>
            <a:ext cx="8229600" cy="3118284"/>
          </a:xfrm>
        </p:spPr>
        <p:txBody>
          <a:bodyPr/>
          <a:lstStyle>
            <a:lvl1pPr>
              <a:defRPr sz="3000">
                <a:latin typeface="Gill Sans MT" pitchFamily="34" charset="0"/>
              </a:defRPr>
            </a:lvl1pPr>
            <a:lvl2pPr>
              <a:defRPr>
                <a:latin typeface="Gill Sans MT" pitchFamily="34" charset="0"/>
              </a:defRPr>
            </a:lvl2pPr>
            <a:lvl3pPr>
              <a:defRPr>
                <a:latin typeface="Gill Sans MT" pitchFamily="34" charset="0"/>
              </a:defRPr>
            </a:lvl3pPr>
            <a:lvl4pPr>
              <a:defRPr>
                <a:latin typeface="Gill Sans MT" pitchFamily="34" charset="0"/>
              </a:defRPr>
            </a:lvl4pPr>
            <a:lvl5pPr>
              <a:defRPr>
                <a:latin typeface="Gill Sans MT"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11"/>
          </p:nvPr>
        </p:nvSpPr>
        <p:spPr>
          <a:xfrm>
            <a:off x="152400" y="6324600"/>
            <a:ext cx="2895600" cy="365125"/>
          </a:xfrm>
          <a:prstGeom prst="rect">
            <a:avLst/>
          </a:prstGeom>
        </p:spPr>
        <p:txBody>
          <a:bodyPr/>
          <a:lstStyle>
            <a:lvl1pPr>
              <a:defRPr/>
            </a:lvl1pPr>
          </a:lstStyle>
          <a:p>
            <a:r>
              <a:rPr lang="en-US" dirty="0" smtClean="0"/>
              <a:t>Vendor</a:t>
            </a:r>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a:defRPr/>
            </a:lvl1pPr>
          </a:lstStyle>
          <a:p>
            <a:r>
              <a:rPr lang="en-US" dirty="0" smtClean="0"/>
              <a:t>#</a:t>
            </a:r>
            <a:endParaRPr lang="en-US" dirty="0"/>
          </a:p>
        </p:txBody>
      </p:sp>
      <p:sp>
        <p:nvSpPr>
          <p:cNvPr id="11" name="Content Placeholder 2"/>
          <p:cNvSpPr>
            <a:spLocks noGrp="1"/>
          </p:cNvSpPr>
          <p:nvPr>
            <p:ph idx="14"/>
          </p:nvPr>
        </p:nvSpPr>
        <p:spPr>
          <a:xfrm>
            <a:off x="457200" y="4185084"/>
            <a:ext cx="8219256" cy="2139516"/>
          </a:xfrm>
        </p:spPr>
        <p:txBody>
          <a:bodyPr anchor="ctr" anchorCtr="0"/>
          <a:lstStyle>
            <a:lvl1pPr>
              <a:defRPr sz="3000">
                <a:latin typeface="Gill Sans MT" pitchFamily="34" charset="0"/>
              </a:defRPr>
            </a:lvl1pPr>
            <a:lvl2pPr>
              <a:defRPr>
                <a:latin typeface="Gill Sans MT" pitchFamily="34" charset="0"/>
              </a:defRPr>
            </a:lvl2pPr>
            <a:lvl3pPr>
              <a:defRPr>
                <a:latin typeface="Gill Sans MT" pitchFamily="34" charset="0"/>
              </a:defRPr>
            </a:lvl3pPr>
            <a:lvl4pPr>
              <a:defRPr>
                <a:latin typeface="Gill Sans MT" pitchFamily="34" charset="0"/>
              </a:defRPr>
            </a:lvl4pPr>
            <a:lvl5pPr>
              <a:defRPr>
                <a:latin typeface="Gill Sans MT"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userDrawn="1">
  <p:cSld name="28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lstStyle>
            <a:lvl1pPr>
              <a:defRPr>
                <a:latin typeface="Gill Sans MT"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457200" y="1066800"/>
            <a:ext cx="8229600" cy="3118284"/>
          </a:xfrm>
        </p:spPr>
        <p:txBody>
          <a:bodyPr/>
          <a:lstStyle>
            <a:lvl1pPr>
              <a:defRPr sz="3000">
                <a:latin typeface="Gill Sans MT" pitchFamily="34" charset="0"/>
              </a:defRPr>
            </a:lvl1pPr>
            <a:lvl2pPr>
              <a:defRPr>
                <a:latin typeface="Gill Sans MT" pitchFamily="34" charset="0"/>
              </a:defRPr>
            </a:lvl2pPr>
            <a:lvl3pPr>
              <a:defRPr>
                <a:latin typeface="Gill Sans MT" pitchFamily="34" charset="0"/>
              </a:defRPr>
            </a:lvl3pPr>
            <a:lvl4pPr>
              <a:defRPr>
                <a:latin typeface="Gill Sans MT" pitchFamily="34" charset="0"/>
              </a:defRPr>
            </a:lvl4pPr>
            <a:lvl5pPr>
              <a:defRPr>
                <a:latin typeface="Gill Sans MT"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11"/>
          </p:nvPr>
        </p:nvSpPr>
        <p:spPr>
          <a:xfrm>
            <a:off x="152400" y="6324600"/>
            <a:ext cx="2895600" cy="365125"/>
          </a:xfrm>
          <a:prstGeom prst="rect">
            <a:avLst/>
          </a:prstGeom>
        </p:spPr>
        <p:txBody>
          <a:bodyPr/>
          <a:lstStyle>
            <a:lvl1pPr>
              <a:defRPr/>
            </a:lvl1pPr>
          </a:lstStyle>
          <a:p>
            <a:r>
              <a:rPr lang="en-US" dirty="0" smtClean="0"/>
              <a:t>Vendor</a:t>
            </a:r>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a:defRPr/>
            </a:lvl1pPr>
          </a:lstStyle>
          <a:p>
            <a:r>
              <a:rPr lang="en-US" dirty="0" smtClean="0"/>
              <a:t>#</a:t>
            </a:r>
            <a:endParaRPr lang="en-US" dirty="0"/>
          </a:p>
        </p:txBody>
      </p:sp>
      <p:sp>
        <p:nvSpPr>
          <p:cNvPr id="11" name="Content Placeholder 2"/>
          <p:cNvSpPr>
            <a:spLocks noGrp="1"/>
          </p:cNvSpPr>
          <p:nvPr>
            <p:ph idx="14"/>
          </p:nvPr>
        </p:nvSpPr>
        <p:spPr>
          <a:xfrm>
            <a:off x="457200" y="4185084"/>
            <a:ext cx="8219256" cy="2139516"/>
          </a:xfrm>
        </p:spPr>
        <p:txBody>
          <a:bodyPr anchor="ctr" anchorCtr="0"/>
          <a:lstStyle>
            <a:lvl1pPr>
              <a:defRPr sz="3000">
                <a:latin typeface="Gill Sans MT" pitchFamily="34" charset="0"/>
              </a:defRPr>
            </a:lvl1pPr>
            <a:lvl2pPr>
              <a:defRPr>
                <a:latin typeface="Gill Sans MT" pitchFamily="34" charset="0"/>
              </a:defRPr>
            </a:lvl2pPr>
            <a:lvl3pPr>
              <a:defRPr>
                <a:latin typeface="Gill Sans MT" pitchFamily="34" charset="0"/>
              </a:defRPr>
            </a:lvl3pPr>
            <a:lvl4pPr>
              <a:defRPr>
                <a:latin typeface="Gill Sans MT" pitchFamily="34" charset="0"/>
              </a:defRPr>
            </a:lvl4pPr>
            <a:lvl5pPr>
              <a:defRPr>
                <a:latin typeface="Gill Sans MT"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userDrawn="1">
  <p:cSld name="29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lstStyle>
            <a:lvl1pPr>
              <a:defRPr>
                <a:latin typeface="Gill Sans MT"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457200" y="1066800"/>
            <a:ext cx="8229600" cy="3118284"/>
          </a:xfrm>
        </p:spPr>
        <p:txBody>
          <a:bodyPr/>
          <a:lstStyle>
            <a:lvl1pPr>
              <a:defRPr sz="3000">
                <a:latin typeface="Gill Sans MT" pitchFamily="34" charset="0"/>
              </a:defRPr>
            </a:lvl1pPr>
            <a:lvl2pPr>
              <a:defRPr>
                <a:latin typeface="Gill Sans MT" pitchFamily="34" charset="0"/>
              </a:defRPr>
            </a:lvl2pPr>
            <a:lvl3pPr>
              <a:defRPr>
                <a:latin typeface="Gill Sans MT" pitchFamily="34" charset="0"/>
              </a:defRPr>
            </a:lvl3pPr>
            <a:lvl4pPr>
              <a:defRPr>
                <a:latin typeface="Gill Sans MT" pitchFamily="34" charset="0"/>
              </a:defRPr>
            </a:lvl4pPr>
            <a:lvl5pPr>
              <a:defRPr>
                <a:latin typeface="Gill Sans MT"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11"/>
          </p:nvPr>
        </p:nvSpPr>
        <p:spPr>
          <a:xfrm>
            <a:off x="152400" y="6324600"/>
            <a:ext cx="2895600" cy="365125"/>
          </a:xfrm>
          <a:prstGeom prst="rect">
            <a:avLst/>
          </a:prstGeom>
        </p:spPr>
        <p:txBody>
          <a:bodyPr/>
          <a:lstStyle>
            <a:lvl1pPr>
              <a:defRPr/>
            </a:lvl1pPr>
          </a:lstStyle>
          <a:p>
            <a:r>
              <a:rPr lang="en-US" dirty="0" smtClean="0"/>
              <a:t>Vendor</a:t>
            </a:r>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a:defRPr/>
            </a:lvl1pPr>
          </a:lstStyle>
          <a:p>
            <a:r>
              <a:rPr lang="en-US" dirty="0" smtClean="0"/>
              <a:t>#</a:t>
            </a:r>
            <a:endParaRPr lang="en-US" dirty="0"/>
          </a:p>
        </p:txBody>
      </p:sp>
      <p:sp>
        <p:nvSpPr>
          <p:cNvPr id="11" name="Content Placeholder 2"/>
          <p:cNvSpPr>
            <a:spLocks noGrp="1"/>
          </p:cNvSpPr>
          <p:nvPr>
            <p:ph idx="14"/>
          </p:nvPr>
        </p:nvSpPr>
        <p:spPr>
          <a:xfrm>
            <a:off x="457200" y="4185084"/>
            <a:ext cx="8219256" cy="2139516"/>
          </a:xfrm>
        </p:spPr>
        <p:txBody>
          <a:bodyPr anchor="ctr" anchorCtr="0"/>
          <a:lstStyle>
            <a:lvl1pPr>
              <a:defRPr sz="3000">
                <a:latin typeface="Gill Sans MT" pitchFamily="34" charset="0"/>
              </a:defRPr>
            </a:lvl1pPr>
            <a:lvl2pPr>
              <a:defRPr>
                <a:latin typeface="Gill Sans MT" pitchFamily="34" charset="0"/>
              </a:defRPr>
            </a:lvl2pPr>
            <a:lvl3pPr>
              <a:defRPr>
                <a:latin typeface="Gill Sans MT" pitchFamily="34" charset="0"/>
              </a:defRPr>
            </a:lvl3pPr>
            <a:lvl4pPr>
              <a:defRPr>
                <a:latin typeface="Gill Sans MT" pitchFamily="34" charset="0"/>
              </a:defRPr>
            </a:lvl4pPr>
            <a:lvl5pPr>
              <a:defRPr>
                <a:latin typeface="Gill Sans MT"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userDrawn="1">
  <p:cSld name="30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lstStyle>
            <a:lvl1pPr>
              <a:defRPr>
                <a:latin typeface="Gill Sans MT"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457200" y="1066800"/>
            <a:ext cx="8229600" cy="3118284"/>
          </a:xfrm>
        </p:spPr>
        <p:txBody>
          <a:bodyPr/>
          <a:lstStyle>
            <a:lvl1pPr>
              <a:defRPr sz="3000">
                <a:latin typeface="Gill Sans MT" pitchFamily="34" charset="0"/>
              </a:defRPr>
            </a:lvl1pPr>
            <a:lvl2pPr>
              <a:defRPr>
                <a:latin typeface="Gill Sans MT" pitchFamily="34" charset="0"/>
              </a:defRPr>
            </a:lvl2pPr>
            <a:lvl3pPr>
              <a:defRPr>
                <a:latin typeface="Gill Sans MT" pitchFamily="34" charset="0"/>
              </a:defRPr>
            </a:lvl3pPr>
            <a:lvl4pPr>
              <a:defRPr>
                <a:latin typeface="Gill Sans MT" pitchFamily="34" charset="0"/>
              </a:defRPr>
            </a:lvl4pPr>
            <a:lvl5pPr>
              <a:defRPr>
                <a:latin typeface="Gill Sans MT"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11"/>
          </p:nvPr>
        </p:nvSpPr>
        <p:spPr>
          <a:xfrm>
            <a:off x="152400" y="6324600"/>
            <a:ext cx="2895600" cy="365125"/>
          </a:xfrm>
          <a:prstGeom prst="rect">
            <a:avLst/>
          </a:prstGeom>
        </p:spPr>
        <p:txBody>
          <a:bodyPr/>
          <a:lstStyle>
            <a:lvl1pPr>
              <a:defRPr/>
            </a:lvl1pPr>
          </a:lstStyle>
          <a:p>
            <a:r>
              <a:rPr lang="en-US" dirty="0" smtClean="0"/>
              <a:t>Vendor</a:t>
            </a:r>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a:defRPr/>
            </a:lvl1pPr>
          </a:lstStyle>
          <a:p>
            <a:r>
              <a:rPr lang="en-US" dirty="0" smtClean="0"/>
              <a:t>#</a:t>
            </a:r>
            <a:endParaRPr lang="en-US" dirty="0"/>
          </a:p>
        </p:txBody>
      </p:sp>
      <p:sp>
        <p:nvSpPr>
          <p:cNvPr id="11" name="Content Placeholder 2"/>
          <p:cNvSpPr>
            <a:spLocks noGrp="1"/>
          </p:cNvSpPr>
          <p:nvPr>
            <p:ph idx="14"/>
          </p:nvPr>
        </p:nvSpPr>
        <p:spPr>
          <a:xfrm>
            <a:off x="457200" y="4185084"/>
            <a:ext cx="8219256" cy="2139516"/>
          </a:xfrm>
        </p:spPr>
        <p:txBody>
          <a:bodyPr anchor="ctr" anchorCtr="0"/>
          <a:lstStyle>
            <a:lvl1pPr>
              <a:defRPr sz="3000">
                <a:latin typeface="Gill Sans MT" pitchFamily="34" charset="0"/>
              </a:defRPr>
            </a:lvl1pPr>
            <a:lvl2pPr>
              <a:defRPr>
                <a:latin typeface="Gill Sans MT" pitchFamily="34" charset="0"/>
              </a:defRPr>
            </a:lvl2pPr>
            <a:lvl3pPr>
              <a:defRPr>
                <a:latin typeface="Gill Sans MT" pitchFamily="34" charset="0"/>
              </a:defRPr>
            </a:lvl3pPr>
            <a:lvl4pPr>
              <a:defRPr>
                <a:latin typeface="Gill Sans MT" pitchFamily="34" charset="0"/>
              </a:defRPr>
            </a:lvl4pPr>
            <a:lvl5pPr>
              <a:defRPr>
                <a:latin typeface="Gill Sans MT"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userDrawn="1">
  <p:cSld name="3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lstStyle>
            <a:lvl1pPr>
              <a:defRPr>
                <a:latin typeface="Gill Sans MT"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457200" y="1066800"/>
            <a:ext cx="8229600" cy="3118284"/>
          </a:xfrm>
        </p:spPr>
        <p:txBody>
          <a:bodyPr/>
          <a:lstStyle>
            <a:lvl1pPr>
              <a:defRPr sz="3000">
                <a:latin typeface="Gill Sans MT" pitchFamily="34" charset="0"/>
              </a:defRPr>
            </a:lvl1pPr>
            <a:lvl2pPr>
              <a:defRPr>
                <a:latin typeface="Gill Sans MT" pitchFamily="34" charset="0"/>
              </a:defRPr>
            </a:lvl2pPr>
            <a:lvl3pPr>
              <a:defRPr>
                <a:latin typeface="Gill Sans MT" pitchFamily="34" charset="0"/>
              </a:defRPr>
            </a:lvl3pPr>
            <a:lvl4pPr>
              <a:defRPr>
                <a:latin typeface="Gill Sans MT" pitchFamily="34" charset="0"/>
              </a:defRPr>
            </a:lvl4pPr>
            <a:lvl5pPr>
              <a:defRPr>
                <a:latin typeface="Gill Sans MT"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11"/>
          </p:nvPr>
        </p:nvSpPr>
        <p:spPr>
          <a:xfrm>
            <a:off x="152400" y="6324600"/>
            <a:ext cx="2895600" cy="365125"/>
          </a:xfrm>
          <a:prstGeom prst="rect">
            <a:avLst/>
          </a:prstGeom>
        </p:spPr>
        <p:txBody>
          <a:bodyPr/>
          <a:lstStyle>
            <a:lvl1pPr>
              <a:defRPr/>
            </a:lvl1pPr>
          </a:lstStyle>
          <a:p>
            <a:r>
              <a:rPr lang="en-US" dirty="0" smtClean="0"/>
              <a:t>Vendor</a:t>
            </a:r>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a:defRPr/>
            </a:lvl1pPr>
          </a:lstStyle>
          <a:p>
            <a:r>
              <a:rPr lang="en-US" dirty="0" smtClean="0"/>
              <a:t>#</a:t>
            </a:r>
            <a:endParaRPr lang="en-US" dirty="0"/>
          </a:p>
        </p:txBody>
      </p:sp>
      <p:sp>
        <p:nvSpPr>
          <p:cNvPr id="11" name="Content Placeholder 2"/>
          <p:cNvSpPr>
            <a:spLocks noGrp="1"/>
          </p:cNvSpPr>
          <p:nvPr>
            <p:ph idx="14"/>
          </p:nvPr>
        </p:nvSpPr>
        <p:spPr>
          <a:xfrm>
            <a:off x="457200" y="4185084"/>
            <a:ext cx="8219256" cy="2139516"/>
          </a:xfrm>
        </p:spPr>
        <p:txBody>
          <a:bodyPr anchor="ctr" anchorCtr="0"/>
          <a:lstStyle>
            <a:lvl1pPr>
              <a:defRPr sz="3000">
                <a:latin typeface="Gill Sans MT" pitchFamily="34" charset="0"/>
              </a:defRPr>
            </a:lvl1pPr>
            <a:lvl2pPr>
              <a:defRPr>
                <a:latin typeface="Gill Sans MT" pitchFamily="34" charset="0"/>
              </a:defRPr>
            </a:lvl2pPr>
            <a:lvl3pPr>
              <a:defRPr>
                <a:latin typeface="Gill Sans MT" pitchFamily="34" charset="0"/>
              </a:defRPr>
            </a:lvl3pPr>
            <a:lvl4pPr>
              <a:defRPr>
                <a:latin typeface="Gill Sans MT" pitchFamily="34" charset="0"/>
              </a:defRPr>
            </a:lvl4pPr>
            <a:lvl5pPr>
              <a:defRPr>
                <a:latin typeface="Gill Sans MT"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userDrawn="1">
  <p:cSld name="32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lstStyle>
            <a:lvl1pPr>
              <a:defRPr>
                <a:latin typeface="Gill Sans MT"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457200" y="1066800"/>
            <a:ext cx="8229600" cy="3118284"/>
          </a:xfrm>
        </p:spPr>
        <p:txBody>
          <a:bodyPr/>
          <a:lstStyle>
            <a:lvl1pPr>
              <a:defRPr sz="3000">
                <a:latin typeface="Gill Sans MT" pitchFamily="34" charset="0"/>
              </a:defRPr>
            </a:lvl1pPr>
            <a:lvl2pPr>
              <a:defRPr>
                <a:latin typeface="Gill Sans MT" pitchFamily="34" charset="0"/>
              </a:defRPr>
            </a:lvl2pPr>
            <a:lvl3pPr>
              <a:defRPr>
                <a:latin typeface="Gill Sans MT" pitchFamily="34" charset="0"/>
              </a:defRPr>
            </a:lvl3pPr>
            <a:lvl4pPr>
              <a:defRPr>
                <a:latin typeface="Gill Sans MT" pitchFamily="34" charset="0"/>
              </a:defRPr>
            </a:lvl4pPr>
            <a:lvl5pPr>
              <a:defRPr>
                <a:latin typeface="Gill Sans MT"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11"/>
          </p:nvPr>
        </p:nvSpPr>
        <p:spPr>
          <a:xfrm>
            <a:off x="152400" y="6324600"/>
            <a:ext cx="2895600" cy="365125"/>
          </a:xfrm>
          <a:prstGeom prst="rect">
            <a:avLst/>
          </a:prstGeom>
        </p:spPr>
        <p:txBody>
          <a:bodyPr/>
          <a:lstStyle>
            <a:lvl1pPr>
              <a:defRPr/>
            </a:lvl1pPr>
          </a:lstStyle>
          <a:p>
            <a:r>
              <a:rPr lang="en-US" dirty="0" smtClean="0"/>
              <a:t>Vendor</a:t>
            </a:r>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a:defRPr/>
            </a:lvl1pPr>
          </a:lstStyle>
          <a:p>
            <a:r>
              <a:rPr lang="en-US" dirty="0" smtClean="0"/>
              <a:t>#</a:t>
            </a:r>
            <a:endParaRPr lang="en-US" dirty="0"/>
          </a:p>
        </p:txBody>
      </p:sp>
      <p:sp>
        <p:nvSpPr>
          <p:cNvPr id="11" name="Content Placeholder 2"/>
          <p:cNvSpPr>
            <a:spLocks noGrp="1"/>
          </p:cNvSpPr>
          <p:nvPr>
            <p:ph idx="14"/>
          </p:nvPr>
        </p:nvSpPr>
        <p:spPr>
          <a:xfrm>
            <a:off x="457200" y="4185084"/>
            <a:ext cx="8219256" cy="2139516"/>
          </a:xfrm>
        </p:spPr>
        <p:txBody>
          <a:bodyPr anchor="ctr" anchorCtr="0"/>
          <a:lstStyle>
            <a:lvl1pPr>
              <a:defRPr sz="3000">
                <a:latin typeface="Gill Sans MT" pitchFamily="34" charset="0"/>
              </a:defRPr>
            </a:lvl1pPr>
            <a:lvl2pPr>
              <a:defRPr>
                <a:latin typeface="Gill Sans MT" pitchFamily="34" charset="0"/>
              </a:defRPr>
            </a:lvl2pPr>
            <a:lvl3pPr>
              <a:defRPr>
                <a:latin typeface="Gill Sans MT" pitchFamily="34" charset="0"/>
              </a:defRPr>
            </a:lvl3pPr>
            <a:lvl4pPr>
              <a:defRPr>
                <a:latin typeface="Gill Sans MT" pitchFamily="34" charset="0"/>
              </a:defRPr>
            </a:lvl4pPr>
            <a:lvl5pPr>
              <a:defRPr>
                <a:latin typeface="Gill Sans MT"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userDrawn="1">
  <p:cSld name="33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lstStyle>
            <a:lvl1pPr>
              <a:defRPr>
                <a:latin typeface="Gill Sans MT"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457200" y="1066800"/>
            <a:ext cx="8229600" cy="3118284"/>
          </a:xfrm>
        </p:spPr>
        <p:txBody>
          <a:bodyPr/>
          <a:lstStyle>
            <a:lvl1pPr>
              <a:defRPr sz="3000">
                <a:latin typeface="Gill Sans MT" pitchFamily="34" charset="0"/>
              </a:defRPr>
            </a:lvl1pPr>
            <a:lvl2pPr>
              <a:defRPr>
                <a:latin typeface="Gill Sans MT" pitchFamily="34" charset="0"/>
              </a:defRPr>
            </a:lvl2pPr>
            <a:lvl3pPr>
              <a:defRPr>
                <a:latin typeface="Gill Sans MT" pitchFamily="34" charset="0"/>
              </a:defRPr>
            </a:lvl3pPr>
            <a:lvl4pPr>
              <a:defRPr>
                <a:latin typeface="Gill Sans MT" pitchFamily="34" charset="0"/>
              </a:defRPr>
            </a:lvl4pPr>
            <a:lvl5pPr>
              <a:defRPr>
                <a:latin typeface="Gill Sans MT"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11"/>
          </p:nvPr>
        </p:nvSpPr>
        <p:spPr>
          <a:xfrm>
            <a:off x="152400" y="6324600"/>
            <a:ext cx="2895600" cy="365125"/>
          </a:xfrm>
          <a:prstGeom prst="rect">
            <a:avLst/>
          </a:prstGeom>
        </p:spPr>
        <p:txBody>
          <a:bodyPr/>
          <a:lstStyle>
            <a:lvl1pPr>
              <a:defRPr/>
            </a:lvl1pPr>
          </a:lstStyle>
          <a:p>
            <a:r>
              <a:rPr lang="en-US" dirty="0" smtClean="0"/>
              <a:t>Vendor</a:t>
            </a:r>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a:defRPr/>
            </a:lvl1pPr>
          </a:lstStyle>
          <a:p>
            <a:r>
              <a:rPr lang="en-US" dirty="0" smtClean="0"/>
              <a:t>#</a:t>
            </a:r>
            <a:endParaRPr lang="en-US" dirty="0"/>
          </a:p>
        </p:txBody>
      </p:sp>
      <p:sp>
        <p:nvSpPr>
          <p:cNvPr id="11" name="Content Placeholder 2"/>
          <p:cNvSpPr>
            <a:spLocks noGrp="1"/>
          </p:cNvSpPr>
          <p:nvPr>
            <p:ph idx="14"/>
          </p:nvPr>
        </p:nvSpPr>
        <p:spPr>
          <a:xfrm>
            <a:off x="457200" y="4185084"/>
            <a:ext cx="8219256" cy="2139516"/>
          </a:xfrm>
        </p:spPr>
        <p:txBody>
          <a:bodyPr anchor="ctr" anchorCtr="0"/>
          <a:lstStyle>
            <a:lvl1pPr>
              <a:defRPr sz="3000">
                <a:latin typeface="Gill Sans MT" pitchFamily="34" charset="0"/>
              </a:defRPr>
            </a:lvl1pPr>
            <a:lvl2pPr>
              <a:defRPr>
                <a:latin typeface="Gill Sans MT" pitchFamily="34" charset="0"/>
              </a:defRPr>
            </a:lvl2pPr>
            <a:lvl3pPr>
              <a:defRPr>
                <a:latin typeface="Gill Sans MT" pitchFamily="34" charset="0"/>
              </a:defRPr>
            </a:lvl3pPr>
            <a:lvl4pPr>
              <a:defRPr>
                <a:latin typeface="Gill Sans MT" pitchFamily="34" charset="0"/>
              </a:defRPr>
            </a:lvl4pPr>
            <a:lvl5pPr>
              <a:defRPr>
                <a:latin typeface="Gill Sans MT"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userDrawn="1">
  <p:cSld name="34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lstStyle>
            <a:lvl1pPr>
              <a:defRPr>
                <a:latin typeface="Gill Sans MT"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457200" y="1066800"/>
            <a:ext cx="8229600" cy="3118284"/>
          </a:xfrm>
        </p:spPr>
        <p:txBody>
          <a:bodyPr/>
          <a:lstStyle>
            <a:lvl1pPr>
              <a:defRPr sz="3000">
                <a:latin typeface="Gill Sans MT" pitchFamily="34" charset="0"/>
              </a:defRPr>
            </a:lvl1pPr>
            <a:lvl2pPr>
              <a:defRPr>
                <a:latin typeface="Gill Sans MT" pitchFamily="34" charset="0"/>
              </a:defRPr>
            </a:lvl2pPr>
            <a:lvl3pPr>
              <a:defRPr>
                <a:latin typeface="Gill Sans MT" pitchFamily="34" charset="0"/>
              </a:defRPr>
            </a:lvl3pPr>
            <a:lvl4pPr>
              <a:defRPr>
                <a:latin typeface="Gill Sans MT" pitchFamily="34" charset="0"/>
              </a:defRPr>
            </a:lvl4pPr>
            <a:lvl5pPr>
              <a:defRPr>
                <a:latin typeface="Gill Sans MT"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11"/>
          </p:nvPr>
        </p:nvSpPr>
        <p:spPr>
          <a:xfrm>
            <a:off x="152400" y="6324600"/>
            <a:ext cx="2895600" cy="365125"/>
          </a:xfrm>
          <a:prstGeom prst="rect">
            <a:avLst/>
          </a:prstGeom>
        </p:spPr>
        <p:txBody>
          <a:bodyPr/>
          <a:lstStyle>
            <a:lvl1pPr>
              <a:defRPr/>
            </a:lvl1pPr>
          </a:lstStyle>
          <a:p>
            <a:r>
              <a:rPr lang="en-US" dirty="0" smtClean="0"/>
              <a:t>Vendor</a:t>
            </a:r>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a:defRPr/>
            </a:lvl1pPr>
          </a:lstStyle>
          <a:p>
            <a:r>
              <a:rPr lang="en-US" dirty="0" smtClean="0"/>
              <a:t>#</a:t>
            </a:r>
            <a:endParaRPr lang="en-US" dirty="0"/>
          </a:p>
        </p:txBody>
      </p:sp>
      <p:sp>
        <p:nvSpPr>
          <p:cNvPr id="11" name="Content Placeholder 2"/>
          <p:cNvSpPr>
            <a:spLocks noGrp="1"/>
          </p:cNvSpPr>
          <p:nvPr>
            <p:ph idx="14"/>
          </p:nvPr>
        </p:nvSpPr>
        <p:spPr>
          <a:xfrm>
            <a:off x="457200" y="4185084"/>
            <a:ext cx="8219256" cy="2139516"/>
          </a:xfrm>
        </p:spPr>
        <p:txBody>
          <a:bodyPr anchor="ctr" anchorCtr="0"/>
          <a:lstStyle>
            <a:lvl1pPr>
              <a:defRPr sz="3000">
                <a:latin typeface="Gill Sans MT" pitchFamily="34" charset="0"/>
              </a:defRPr>
            </a:lvl1pPr>
            <a:lvl2pPr>
              <a:defRPr>
                <a:latin typeface="Gill Sans MT" pitchFamily="34" charset="0"/>
              </a:defRPr>
            </a:lvl2pPr>
            <a:lvl3pPr>
              <a:defRPr>
                <a:latin typeface="Gill Sans MT" pitchFamily="34" charset="0"/>
              </a:defRPr>
            </a:lvl3pPr>
            <a:lvl4pPr>
              <a:defRPr>
                <a:latin typeface="Gill Sans MT" pitchFamily="34" charset="0"/>
              </a:defRPr>
            </a:lvl4pPr>
            <a:lvl5pPr>
              <a:defRPr>
                <a:latin typeface="Gill Sans MT"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userDrawn="1">
  <p:cSld name="35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lstStyle>
            <a:lvl1pPr>
              <a:defRPr>
                <a:latin typeface="Gill Sans MT"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457200" y="1066800"/>
            <a:ext cx="8229600" cy="3118284"/>
          </a:xfrm>
        </p:spPr>
        <p:txBody>
          <a:bodyPr/>
          <a:lstStyle>
            <a:lvl1pPr>
              <a:defRPr sz="3000">
                <a:latin typeface="Gill Sans MT" pitchFamily="34" charset="0"/>
              </a:defRPr>
            </a:lvl1pPr>
            <a:lvl2pPr>
              <a:defRPr>
                <a:latin typeface="Gill Sans MT" pitchFamily="34" charset="0"/>
              </a:defRPr>
            </a:lvl2pPr>
            <a:lvl3pPr>
              <a:defRPr>
                <a:latin typeface="Gill Sans MT" pitchFamily="34" charset="0"/>
              </a:defRPr>
            </a:lvl3pPr>
            <a:lvl4pPr>
              <a:defRPr>
                <a:latin typeface="Gill Sans MT" pitchFamily="34" charset="0"/>
              </a:defRPr>
            </a:lvl4pPr>
            <a:lvl5pPr>
              <a:defRPr>
                <a:latin typeface="Gill Sans MT"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11"/>
          </p:nvPr>
        </p:nvSpPr>
        <p:spPr>
          <a:xfrm>
            <a:off x="152400" y="6324600"/>
            <a:ext cx="2895600" cy="365125"/>
          </a:xfrm>
          <a:prstGeom prst="rect">
            <a:avLst/>
          </a:prstGeom>
        </p:spPr>
        <p:txBody>
          <a:bodyPr/>
          <a:lstStyle>
            <a:lvl1pPr>
              <a:defRPr/>
            </a:lvl1pPr>
          </a:lstStyle>
          <a:p>
            <a:r>
              <a:rPr lang="en-US" dirty="0" smtClean="0"/>
              <a:t>Vendor</a:t>
            </a:r>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a:defRPr/>
            </a:lvl1pPr>
          </a:lstStyle>
          <a:p>
            <a:r>
              <a:rPr lang="en-US" dirty="0" smtClean="0"/>
              <a:t>#</a:t>
            </a:r>
            <a:endParaRPr lang="en-US" dirty="0"/>
          </a:p>
        </p:txBody>
      </p:sp>
      <p:sp>
        <p:nvSpPr>
          <p:cNvPr id="11" name="Content Placeholder 2"/>
          <p:cNvSpPr>
            <a:spLocks noGrp="1"/>
          </p:cNvSpPr>
          <p:nvPr>
            <p:ph idx="14"/>
          </p:nvPr>
        </p:nvSpPr>
        <p:spPr>
          <a:xfrm>
            <a:off x="457200" y="4185084"/>
            <a:ext cx="8219256" cy="2139516"/>
          </a:xfrm>
        </p:spPr>
        <p:txBody>
          <a:bodyPr anchor="ctr" anchorCtr="0"/>
          <a:lstStyle>
            <a:lvl1pPr>
              <a:defRPr sz="3000">
                <a:latin typeface="Gill Sans MT" pitchFamily="34" charset="0"/>
              </a:defRPr>
            </a:lvl1pPr>
            <a:lvl2pPr>
              <a:defRPr>
                <a:latin typeface="Gill Sans MT" pitchFamily="34" charset="0"/>
              </a:defRPr>
            </a:lvl2pPr>
            <a:lvl3pPr>
              <a:defRPr>
                <a:latin typeface="Gill Sans MT" pitchFamily="34" charset="0"/>
              </a:defRPr>
            </a:lvl3pPr>
            <a:lvl4pPr>
              <a:defRPr>
                <a:latin typeface="Gill Sans MT" pitchFamily="34" charset="0"/>
              </a:defRPr>
            </a:lvl4pPr>
            <a:lvl5pPr>
              <a:defRPr>
                <a:latin typeface="Gill Sans MT"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38175" y="1828800"/>
            <a:ext cx="3848100" cy="4343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38675" y="1828800"/>
            <a:ext cx="3848100" cy="4343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iming>
    <p:tnLst>
      <p:par>
        <p:cTn xmlns:p14="http://schemas.microsoft.com/office/powerpoint/2010/main" id="1" dur="indefinite" restart="never" nodeType="tmRoot"/>
      </p:par>
    </p:tnLst>
  </p:timing>
</p:sldLayout>
</file>

<file path=ppt/slideLayouts/slideLayout40.xml><?xml version="1.0" encoding="utf-8"?>
<p:sldLayout xmlns:a="http://schemas.openxmlformats.org/drawingml/2006/main" xmlns:r="http://schemas.openxmlformats.org/officeDocument/2006/relationships" xmlns:p="http://schemas.openxmlformats.org/presentationml/2006/main" userDrawn="1">
  <p:cSld name="36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lstStyle>
            <a:lvl1pPr>
              <a:defRPr>
                <a:latin typeface="Gill Sans MT"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457200" y="1066800"/>
            <a:ext cx="8229600" cy="3118284"/>
          </a:xfrm>
        </p:spPr>
        <p:txBody>
          <a:bodyPr/>
          <a:lstStyle>
            <a:lvl1pPr>
              <a:defRPr sz="3000">
                <a:latin typeface="Gill Sans MT" pitchFamily="34" charset="0"/>
              </a:defRPr>
            </a:lvl1pPr>
            <a:lvl2pPr>
              <a:defRPr>
                <a:latin typeface="Gill Sans MT" pitchFamily="34" charset="0"/>
              </a:defRPr>
            </a:lvl2pPr>
            <a:lvl3pPr>
              <a:defRPr>
                <a:latin typeface="Gill Sans MT" pitchFamily="34" charset="0"/>
              </a:defRPr>
            </a:lvl3pPr>
            <a:lvl4pPr>
              <a:defRPr>
                <a:latin typeface="Gill Sans MT" pitchFamily="34" charset="0"/>
              </a:defRPr>
            </a:lvl4pPr>
            <a:lvl5pPr>
              <a:defRPr>
                <a:latin typeface="Gill Sans MT"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11"/>
          </p:nvPr>
        </p:nvSpPr>
        <p:spPr>
          <a:xfrm>
            <a:off x="152400" y="6324600"/>
            <a:ext cx="2895600" cy="365125"/>
          </a:xfrm>
          <a:prstGeom prst="rect">
            <a:avLst/>
          </a:prstGeom>
        </p:spPr>
        <p:txBody>
          <a:bodyPr/>
          <a:lstStyle>
            <a:lvl1pPr>
              <a:defRPr/>
            </a:lvl1pPr>
          </a:lstStyle>
          <a:p>
            <a:r>
              <a:rPr lang="en-US" dirty="0" smtClean="0"/>
              <a:t>Vendor</a:t>
            </a:r>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a:defRPr/>
            </a:lvl1pPr>
          </a:lstStyle>
          <a:p>
            <a:r>
              <a:rPr lang="en-US" dirty="0" smtClean="0"/>
              <a:t>#</a:t>
            </a:r>
            <a:endParaRPr lang="en-US" dirty="0"/>
          </a:p>
        </p:txBody>
      </p:sp>
      <p:sp>
        <p:nvSpPr>
          <p:cNvPr id="11" name="Content Placeholder 2"/>
          <p:cNvSpPr>
            <a:spLocks noGrp="1"/>
          </p:cNvSpPr>
          <p:nvPr>
            <p:ph idx="14"/>
          </p:nvPr>
        </p:nvSpPr>
        <p:spPr>
          <a:xfrm>
            <a:off x="457200" y="4185084"/>
            <a:ext cx="8219256" cy="2139516"/>
          </a:xfrm>
        </p:spPr>
        <p:txBody>
          <a:bodyPr anchor="ctr" anchorCtr="0"/>
          <a:lstStyle>
            <a:lvl1pPr>
              <a:defRPr sz="3000">
                <a:latin typeface="Gill Sans MT" pitchFamily="34" charset="0"/>
              </a:defRPr>
            </a:lvl1pPr>
            <a:lvl2pPr>
              <a:defRPr>
                <a:latin typeface="Gill Sans MT" pitchFamily="34" charset="0"/>
              </a:defRPr>
            </a:lvl2pPr>
            <a:lvl3pPr>
              <a:defRPr>
                <a:latin typeface="Gill Sans MT" pitchFamily="34" charset="0"/>
              </a:defRPr>
            </a:lvl3pPr>
            <a:lvl4pPr>
              <a:defRPr>
                <a:latin typeface="Gill Sans MT" pitchFamily="34" charset="0"/>
              </a:defRPr>
            </a:lvl4pPr>
            <a:lvl5pPr>
              <a:defRPr>
                <a:latin typeface="Gill Sans MT"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userDrawn="1">
  <p:cSld name="37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lstStyle>
            <a:lvl1pPr>
              <a:defRPr>
                <a:latin typeface="Gill Sans MT"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457200" y="1066800"/>
            <a:ext cx="8229600" cy="3118284"/>
          </a:xfrm>
        </p:spPr>
        <p:txBody>
          <a:bodyPr/>
          <a:lstStyle>
            <a:lvl1pPr>
              <a:defRPr sz="3000">
                <a:latin typeface="Gill Sans MT" pitchFamily="34" charset="0"/>
              </a:defRPr>
            </a:lvl1pPr>
            <a:lvl2pPr>
              <a:defRPr>
                <a:latin typeface="Gill Sans MT" pitchFamily="34" charset="0"/>
              </a:defRPr>
            </a:lvl2pPr>
            <a:lvl3pPr>
              <a:defRPr>
                <a:latin typeface="Gill Sans MT" pitchFamily="34" charset="0"/>
              </a:defRPr>
            </a:lvl3pPr>
            <a:lvl4pPr>
              <a:defRPr>
                <a:latin typeface="Gill Sans MT" pitchFamily="34" charset="0"/>
              </a:defRPr>
            </a:lvl4pPr>
            <a:lvl5pPr>
              <a:defRPr>
                <a:latin typeface="Gill Sans MT"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11"/>
          </p:nvPr>
        </p:nvSpPr>
        <p:spPr>
          <a:xfrm>
            <a:off x="152400" y="6324600"/>
            <a:ext cx="2895600" cy="365125"/>
          </a:xfrm>
          <a:prstGeom prst="rect">
            <a:avLst/>
          </a:prstGeom>
        </p:spPr>
        <p:txBody>
          <a:bodyPr/>
          <a:lstStyle>
            <a:lvl1pPr>
              <a:defRPr/>
            </a:lvl1pPr>
          </a:lstStyle>
          <a:p>
            <a:r>
              <a:rPr lang="en-US" dirty="0" smtClean="0"/>
              <a:t>Vendor</a:t>
            </a:r>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a:defRPr/>
            </a:lvl1pPr>
          </a:lstStyle>
          <a:p>
            <a:r>
              <a:rPr lang="en-US" dirty="0" smtClean="0"/>
              <a:t>#</a:t>
            </a:r>
            <a:endParaRPr lang="en-US" dirty="0"/>
          </a:p>
        </p:txBody>
      </p:sp>
      <p:sp>
        <p:nvSpPr>
          <p:cNvPr id="11" name="Content Placeholder 2"/>
          <p:cNvSpPr>
            <a:spLocks noGrp="1"/>
          </p:cNvSpPr>
          <p:nvPr>
            <p:ph idx="14"/>
          </p:nvPr>
        </p:nvSpPr>
        <p:spPr>
          <a:xfrm>
            <a:off x="457200" y="4185084"/>
            <a:ext cx="8219256" cy="2139516"/>
          </a:xfrm>
        </p:spPr>
        <p:txBody>
          <a:bodyPr anchor="ctr" anchorCtr="0"/>
          <a:lstStyle>
            <a:lvl1pPr>
              <a:defRPr sz="3000">
                <a:latin typeface="Gill Sans MT" pitchFamily="34" charset="0"/>
              </a:defRPr>
            </a:lvl1pPr>
            <a:lvl2pPr>
              <a:defRPr>
                <a:latin typeface="Gill Sans MT" pitchFamily="34" charset="0"/>
              </a:defRPr>
            </a:lvl2pPr>
            <a:lvl3pPr>
              <a:defRPr>
                <a:latin typeface="Gill Sans MT" pitchFamily="34" charset="0"/>
              </a:defRPr>
            </a:lvl3pPr>
            <a:lvl4pPr>
              <a:defRPr>
                <a:latin typeface="Gill Sans MT" pitchFamily="34" charset="0"/>
              </a:defRPr>
            </a:lvl4pPr>
            <a:lvl5pPr>
              <a:defRPr>
                <a:latin typeface="Gill Sans MT"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userDrawn="1">
  <p:cSld name="38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lstStyle>
            <a:lvl1pPr>
              <a:defRPr>
                <a:latin typeface="Gill Sans MT"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457200" y="1066800"/>
            <a:ext cx="8229600" cy="3118284"/>
          </a:xfrm>
        </p:spPr>
        <p:txBody>
          <a:bodyPr/>
          <a:lstStyle>
            <a:lvl1pPr>
              <a:defRPr sz="3000">
                <a:latin typeface="Gill Sans MT" pitchFamily="34" charset="0"/>
              </a:defRPr>
            </a:lvl1pPr>
            <a:lvl2pPr>
              <a:defRPr>
                <a:latin typeface="Gill Sans MT" pitchFamily="34" charset="0"/>
              </a:defRPr>
            </a:lvl2pPr>
            <a:lvl3pPr>
              <a:defRPr>
                <a:latin typeface="Gill Sans MT" pitchFamily="34" charset="0"/>
              </a:defRPr>
            </a:lvl3pPr>
            <a:lvl4pPr>
              <a:defRPr>
                <a:latin typeface="Gill Sans MT" pitchFamily="34" charset="0"/>
              </a:defRPr>
            </a:lvl4pPr>
            <a:lvl5pPr>
              <a:defRPr>
                <a:latin typeface="Gill Sans MT"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11"/>
          </p:nvPr>
        </p:nvSpPr>
        <p:spPr>
          <a:xfrm>
            <a:off x="152400" y="6324600"/>
            <a:ext cx="2895600" cy="365125"/>
          </a:xfrm>
          <a:prstGeom prst="rect">
            <a:avLst/>
          </a:prstGeom>
        </p:spPr>
        <p:txBody>
          <a:bodyPr/>
          <a:lstStyle>
            <a:lvl1pPr>
              <a:defRPr/>
            </a:lvl1pPr>
          </a:lstStyle>
          <a:p>
            <a:r>
              <a:rPr lang="en-US" dirty="0" smtClean="0"/>
              <a:t>Vendor</a:t>
            </a:r>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a:defRPr/>
            </a:lvl1pPr>
          </a:lstStyle>
          <a:p>
            <a:r>
              <a:rPr lang="en-US" dirty="0" smtClean="0"/>
              <a:t>#</a:t>
            </a:r>
            <a:endParaRPr lang="en-US" dirty="0"/>
          </a:p>
        </p:txBody>
      </p:sp>
      <p:sp>
        <p:nvSpPr>
          <p:cNvPr id="11" name="Content Placeholder 2"/>
          <p:cNvSpPr>
            <a:spLocks noGrp="1"/>
          </p:cNvSpPr>
          <p:nvPr>
            <p:ph idx="14"/>
          </p:nvPr>
        </p:nvSpPr>
        <p:spPr>
          <a:xfrm>
            <a:off x="457200" y="4185084"/>
            <a:ext cx="8219256" cy="2139516"/>
          </a:xfrm>
        </p:spPr>
        <p:txBody>
          <a:bodyPr anchor="ctr" anchorCtr="0"/>
          <a:lstStyle>
            <a:lvl1pPr>
              <a:defRPr sz="3000">
                <a:latin typeface="Gill Sans MT" pitchFamily="34" charset="0"/>
              </a:defRPr>
            </a:lvl1pPr>
            <a:lvl2pPr>
              <a:defRPr>
                <a:latin typeface="Gill Sans MT" pitchFamily="34" charset="0"/>
              </a:defRPr>
            </a:lvl2pPr>
            <a:lvl3pPr>
              <a:defRPr>
                <a:latin typeface="Gill Sans MT" pitchFamily="34" charset="0"/>
              </a:defRPr>
            </a:lvl3pPr>
            <a:lvl4pPr>
              <a:defRPr>
                <a:latin typeface="Gill Sans MT" pitchFamily="34" charset="0"/>
              </a:defRPr>
            </a:lvl4pPr>
            <a:lvl5pPr>
              <a:defRPr>
                <a:latin typeface="Gill Sans MT"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userDrawn="1">
  <p:cSld name="39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lstStyle>
            <a:lvl1pPr>
              <a:defRPr>
                <a:latin typeface="Gill Sans MT"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457200" y="1066800"/>
            <a:ext cx="8229600" cy="3118284"/>
          </a:xfrm>
        </p:spPr>
        <p:txBody>
          <a:bodyPr/>
          <a:lstStyle>
            <a:lvl1pPr>
              <a:defRPr sz="3000">
                <a:latin typeface="Gill Sans MT" pitchFamily="34" charset="0"/>
              </a:defRPr>
            </a:lvl1pPr>
            <a:lvl2pPr>
              <a:defRPr>
                <a:latin typeface="Gill Sans MT" pitchFamily="34" charset="0"/>
              </a:defRPr>
            </a:lvl2pPr>
            <a:lvl3pPr>
              <a:defRPr>
                <a:latin typeface="Gill Sans MT" pitchFamily="34" charset="0"/>
              </a:defRPr>
            </a:lvl3pPr>
            <a:lvl4pPr>
              <a:defRPr>
                <a:latin typeface="Gill Sans MT" pitchFamily="34" charset="0"/>
              </a:defRPr>
            </a:lvl4pPr>
            <a:lvl5pPr>
              <a:defRPr>
                <a:latin typeface="Gill Sans MT"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11"/>
          </p:nvPr>
        </p:nvSpPr>
        <p:spPr>
          <a:xfrm>
            <a:off x="152400" y="6324600"/>
            <a:ext cx="2895600" cy="365125"/>
          </a:xfrm>
          <a:prstGeom prst="rect">
            <a:avLst/>
          </a:prstGeom>
        </p:spPr>
        <p:txBody>
          <a:bodyPr/>
          <a:lstStyle>
            <a:lvl1pPr>
              <a:defRPr/>
            </a:lvl1pPr>
          </a:lstStyle>
          <a:p>
            <a:r>
              <a:rPr lang="en-US" dirty="0" smtClean="0"/>
              <a:t>Vendor</a:t>
            </a:r>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a:defRPr/>
            </a:lvl1pPr>
          </a:lstStyle>
          <a:p>
            <a:r>
              <a:rPr lang="en-US" dirty="0" smtClean="0"/>
              <a:t>#</a:t>
            </a:r>
            <a:endParaRPr lang="en-US" dirty="0"/>
          </a:p>
        </p:txBody>
      </p:sp>
      <p:sp>
        <p:nvSpPr>
          <p:cNvPr id="11" name="Content Placeholder 2"/>
          <p:cNvSpPr>
            <a:spLocks noGrp="1"/>
          </p:cNvSpPr>
          <p:nvPr>
            <p:ph idx="14"/>
          </p:nvPr>
        </p:nvSpPr>
        <p:spPr>
          <a:xfrm>
            <a:off x="457200" y="4185084"/>
            <a:ext cx="8219256" cy="2139516"/>
          </a:xfrm>
        </p:spPr>
        <p:txBody>
          <a:bodyPr anchor="ctr" anchorCtr="0"/>
          <a:lstStyle>
            <a:lvl1pPr>
              <a:defRPr sz="3000">
                <a:latin typeface="Gill Sans MT" pitchFamily="34" charset="0"/>
              </a:defRPr>
            </a:lvl1pPr>
            <a:lvl2pPr>
              <a:defRPr>
                <a:latin typeface="Gill Sans MT" pitchFamily="34" charset="0"/>
              </a:defRPr>
            </a:lvl2pPr>
            <a:lvl3pPr>
              <a:defRPr>
                <a:latin typeface="Gill Sans MT" pitchFamily="34" charset="0"/>
              </a:defRPr>
            </a:lvl3pPr>
            <a:lvl4pPr>
              <a:defRPr>
                <a:latin typeface="Gill Sans MT" pitchFamily="34" charset="0"/>
              </a:defRPr>
            </a:lvl4pPr>
            <a:lvl5pPr>
              <a:defRPr>
                <a:latin typeface="Gill Sans MT"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userDrawn="1">
  <p:cSld name="40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lstStyle>
            <a:lvl1pPr>
              <a:defRPr>
                <a:latin typeface="Gill Sans MT"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457200" y="1066800"/>
            <a:ext cx="8229600" cy="3118284"/>
          </a:xfrm>
        </p:spPr>
        <p:txBody>
          <a:bodyPr/>
          <a:lstStyle>
            <a:lvl1pPr>
              <a:defRPr sz="3000">
                <a:latin typeface="Gill Sans MT" pitchFamily="34" charset="0"/>
              </a:defRPr>
            </a:lvl1pPr>
            <a:lvl2pPr>
              <a:defRPr>
                <a:latin typeface="Gill Sans MT" pitchFamily="34" charset="0"/>
              </a:defRPr>
            </a:lvl2pPr>
            <a:lvl3pPr>
              <a:defRPr>
                <a:latin typeface="Gill Sans MT" pitchFamily="34" charset="0"/>
              </a:defRPr>
            </a:lvl3pPr>
            <a:lvl4pPr>
              <a:defRPr>
                <a:latin typeface="Gill Sans MT" pitchFamily="34" charset="0"/>
              </a:defRPr>
            </a:lvl4pPr>
            <a:lvl5pPr>
              <a:defRPr>
                <a:latin typeface="Gill Sans MT"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11"/>
          </p:nvPr>
        </p:nvSpPr>
        <p:spPr>
          <a:xfrm>
            <a:off x="152400" y="6324600"/>
            <a:ext cx="2895600" cy="365125"/>
          </a:xfrm>
          <a:prstGeom prst="rect">
            <a:avLst/>
          </a:prstGeom>
        </p:spPr>
        <p:txBody>
          <a:bodyPr/>
          <a:lstStyle>
            <a:lvl1pPr>
              <a:defRPr/>
            </a:lvl1pPr>
          </a:lstStyle>
          <a:p>
            <a:r>
              <a:rPr lang="en-US" dirty="0" smtClean="0"/>
              <a:t>Vendor</a:t>
            </a:r>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a:defRPr/>
            </a:lvl1pPr>
          </a:lstStyle>
          <a:p>
            <a:r>
              <a:rPr lang="en-US" dirty="0" smtClean="0"/>
              <a:t>#</a:t>
            </a:r>
            <a:endParaRPr lang="en-US" dirty="0"/>
          </a:p>
        </p:txBody>
      </p:sp>
      <p:sp>
        <p:nvSpPr>
          <p:cNvPr id="11" name="Content Placeholder 2"/>
          <p:cNvSpPr>
            <a:spLocks noGrp="1"/>
          </p:cNvSpPr>
          <p:nvPr>
            <p:ph idx="14"/>
          </p:nvPr>
        </p:nvSpPr>
        <p:spPr>
          <a:xfrm>
            <a:off x="457200" y="4185084"/>
            <a:ext cx="8219256" cy="2139516"/>
          </a:xfrm>
        </p:spPr>
        <p:txBody>
          <a:bodyPr anchor="ctr" anchorCtr="0"/>
          <a:lstStyle>
            <a:lvl1pPr>
              <a:defRPr sz="3000">
                <a:latin typeface="Gill Sans MT" pitchFamily="34" charset="0"/>
              </a:defRPr>
            </a:lvl1pPr>
            <a:lvl2pPr>
              <a:defRPr>
                <a:latin typeface="Gill Sans MT" pitchFamily="34" charset="0"/>
              </a:defRPr>
            </a:lvl2pPr>
            <a:lvl3pPr>
              <a:defRPr>
                <a:latin typeface="Gill Sans MT" pitchFamily="34" charset="0"/>
              </a:defRPr>
            </a:lvl3pPr>
            <a:lvl4pPr>
              <a:defRPr>
                <a:latin typeface="Gill Sans MT" pitchFamily="34" charset="0"/>
              </a:defRPr>
            </a:lvl4pPr>
            <a:lvl5pPr>
              <a:defRPr>
                <a:latin typeface="Gill Sans MT"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userDrawn="1">
  <p:cSld name="4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lstStyle>
            <a:lvl1pPr>
              <a:defRPr>
                <a:latin typeface="Gill Sans MT"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457200" y="1066800"/>
            <a:ext cx="8229600" cy="3118284"/>
          </a:xfrm>
        </p:spPr>
        <p:txBody>
          <a:bodyPr/>
          <a:lstStyle>
            <a:lvl1pPr>
              <a:defRPr sz="3000">
                <a:latin typeface="Gill Sans MT" pitchFamily="34" charset="0"/>
              </a:defRPr>
            </a:lvl1pPr>
            <a:lvl2pPr>
              <a:defRPr>
                <a:latin typeface="Gill Sans MT" pitchFamily="34" charset="0"/>
              </a:defRPr>
            </a:lvl2pPr>
            <a:lvl3pPr>
              <a:defRPr>
                <a:latin typeface="Gill Sans MT" pitchFamily="34" charset="0"/>
              </a:defRPr>
            </a:lvl3pPr>
            <a:lvl4pPr>
              <a:defRPr>
                <a:latin typeface="Gill Sans MT" pitchFamily="34" charset="0"/>
              </a:defRPr>
            </a:lvl4pPr>
            <a:lvl5pPr>
              <a:defRPr>
                <a:latin typeface="Gill Sans MT"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11"/>
          </p:nvPr>
        </p:nvSpPr>
        <p:spPr>
          <a:xfrm>
            <a:off x="152400" y="6324600"/>
            <a:ext cx="2895600" cy="365125"/>
          </a:xfrm>
          <a:prstGeom prst="rect">
            <a:avLst/>
          </a:prstGeom>
        </p:spPr>
        <p:txBody>
          <a:bodyPr/>
          <a:lstStyle>
            <a:lvl1pPr>
              <a:defRPr/>
            </a:lvl1pPr>
          </a:lstStyle>
          <a:p>
            <a:r>
              <a:rPr lang="en-US" dirty="0" smtClean="0"/>
              <a:t>Vendor</a:t>
            </a:r>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a:defRPr/>
            </a:lvl1pPr>
          </a:lstStyle>
          <a:p>
            <a:r>
              <a:rPr lang="en-US" dirty="0" smtClean="0"/>
              <a:t>#</a:t>
            </a:r>
            <a:endParaRPr lang="en-US" dirty="0"/>
          </a:p>
        </p:txBody>
      </p:sp>
      <p:sp>
        <p:nvSpPr>
          <p:cNvPr id="11" name="Content Placeholder 2"/>
          <p:cNvSpPr>
            <a:spLocks noGrp="1"/>
          </p:cNvSpPr>
          <p:nvPr>
            <p:ph idx="14"/>
          </p:nvPr>
        </p:nvSpPr>
        <p:spPr>
          <a:xfrm>
            <a:off x="457200" y="4185084"/>
            <a:ext cx="8219256" cy="2139516"/>
          </a:xfrm>
        </p:spPr>
        <p:txBody>
          <a:bodyPr anchor="ctr" anchorCtr="0"/>
          <a:lstStyle>
            <a:lvl1pPr>
              <a:defRPr sz="3000">
                <a:latin typeface="Gill Sans MT" pitchFamily="34" charset="0"/>
              </a:defRPr>
            </a:lvl1pPr>
            <a:lvl2pPr>
              <a:defRPr>
                <a:latin typeface="Gill Sans MT" pitchFamily="34" charset="0"/>
              </a:defRPr>
            </a:lvl2pPr>
            <a:lvl3pPr>
              <a:defRPr>
                <a:latin typeface="Gill Sans MT" pitchFamily="34" charset="0"/>
              </a:defRPr>
            </a:lvl3pPr>
            <a:lvl4pPr>
              <a:defRPr>
                <a:latin typeface="Gill Sans MT" pitchFamily="34" charset="0"/>
              </a:defRPr>
            </a:lvl4pPr>
            <a:lvl5pPr>
              <a:defRPr>
                <a:latin typeface="Gill Sans MT"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userDrawn="1">
  <p:cSld name="42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lstStyle>
            <a:lvl1pPr>
              <a:defRPr>
                <a:latin typeface="Gill Sans MT"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457200" y="1066800"/>
            <a:ext cx="8229600" cy="3118284"/>
          </a:xfrm>
        </p:spPr>
        <p:txBody>
          <a:bodyPr/>
          <a:lstStyle>
            <a:lvl1pPr>
              <a:defRPr sz="3000">
                <a:latin typeface="Gill Sans MT" pitchFamily="34" charset="0"/>
              </a:defRPr>
            </a:lvl1pPr>
            <a:lvl2pPr>
              <a:defRPr>
                <a:latin typeface="Gill Sans MT" pitchFamily="34" charset="0"/>
              </a:defRPr>
            </a:lvl2pPr>
            <a:lvl3pPr>
              <a:defRPr>
                <a:latin typeface="Gill Sans MT" pitchFamily="34" charset="0"/>
              </a:defRPr>
            </a:lvl3pPr>
            <a:lvl4pPr>
              <a:defRPr>
                <a:latin typeface="Gill Sans MT" pitchFamily="34" charset="0"/>
              </a:defRPr>
            </a:lvl4pPr>
            <a:lvl5pPr>
              <a:defRPr>
                <a:latin typeface="Gill Sans MT"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11"/>
          </p:nvPr>
        </p:nvSpPr>
        <p:spPr>
          <a:xfrm>
            <a:off x="152400" y="6324600"/>
            <a:ext cx="2895600" cy="365125"/>
          </a:xfrm>
          <a:prstGeom prst="rect">
            <a:avLst/>
          </a:prstGeom>
        </p:spPr>
        <p:txBody>
          <a:bodyPr/>
          <a:lstStyle>
            <a:lvl1pPr>
              <a:defRPr/>
            </a:lvl1pPr>
          </a:lstStyle>
          <a:p>
            <a:r>
              <a:rPr lang="en-US" dirty="0" smtClean="0"/>
              <a:t>Vendor</a:t>
            </a:r>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a:defRPr/>
            </a:lvl1pPr>
          </a:lstStyle>
          <a:p>
            <a:r>
              <a:rPr lang="en-US" dirty="0" smtClean="0"/>
              <a:t>#</a:t>
            </a:r>
            <a:endParaRPr lang="en-US" dirty="0"/>
          </a:p>
        </p:txBody>
      </p:sp>
      <p:sp>
        <p:nvSpPr>
          <p:cNvPr id="11" name="Content Placeholder 2"/>
          <p:cNvSpPr>
            <a:spLocks noGrp="1"/>
          </p:cNvSpPr>
          <p:nvPr>
            <p:ph idx="14"/>
          </p:nvPr>
        </p:nvSpPr>
        <p:spPr>
          <a:xfrm>
            <a:off x="457200" y="4185084"/>
            <a:ext cx="8219256" cy="2139516"/>
          </a:xfrm>
        </p:spPr>
        <p:txBody>
          <a:bodyPr anchor="ctr" anchorCtr="0"/>
          <a:lstStyle>
            <a:lvl1pPr>
              <a:defRPr sz="3000">
                <a:latin typeface="Gill Sans MT" pitchFamily="34" charset="0"/>
              </a:defRPr>
            </a:lvl1pPr>
            <a:lvl2pPr>
              <a:defRPr>
                <a:latin typeface="Gill Sans MT" pitchFamily="34" charset="0"/>
              </a:defRPr>
            </a:lvl2pPr>
            <a:lvl3pPr>
              <a:defRPr>
                <a:latin typeface="Gill Sans MT" pitchFamily="34" charset="0"/>
              </a:defRPr>
            </a:lvl3pPr>
            <a:lvl4pPr>
              <a:defRPr>
                <a:latin typeface="Gill Sans MT" pitchFamily="34" charset="0"/>
              </a:defRPr>
            </a:lvl4pPr>
            <a:lvl5pPr>
              <a:defRPr>
                <a:latin typeface="Gill Sans MT"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userDrawn="1">
  <p:cSld name="43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lstStyle>
            <a:lvl1pPr>
              <a:defRPr>
                <a:latin typeface="Gill Sans MT"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457200" y="1066800"/>
            <a:ext cx="8229600" cy="3118284"/>
          </a:xfrm>
        </p:spPr>
        <p:txBody>
          <a:bodyPr/>
          <a:lstStyle>
            <a:lvl1pPr>
              <a:defRPr sz="3000">
                <a:latin typeface="Gill Sans MT" pitchFamily="34" charset="0"/>
              </a:defRPr>
            </a:lvl1pPr>
            <a:lvl2pPr>
              <a:defRPr>
                <a:latin typeface="Gill Sans MT" pitchFamily="34" charset="0"/>
              </a:defRPr>
            </a:lvl2pPr>
            <a:lvl3pPr>
              <a:defRPr>
                <a:latin typeface="Gill Sans MT" pitchFamily="34" charset="0"/>
              </a:defRPr>
            </a:lvl3pPr>
            <a:lvl4pPr>
              <a:defRPr>
                <a:latin typeface="Gill Sans MT" pitchFamily="34" charset="0"/>
              </a:defRPr>
            </a:lvl4pPr>
            <a:lvl5pPr>
              <a:defRPr>
                <a:latin typeface="Gill Sans MT"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11"/>
          </p:nvPr>
        </p:nvSpPr>
        <p:spPr>
          <a:xfrm>
            <a:off x="152400" y="6324600"/>
            <a:ext cx="2895600" cy="365125"/>
          </a:xfrm>
          <a:prstGeom prst="rect">
            <a:avLst/>
          </a:prstGeom>
        </p:spPr>
        <p:txBody>
          <a:bodyPr/>
          <a:lstStyle>
            <a:lvl1pPr>
              <a:defRPr/>
            </a:lvl1pPr>
          </a:lstStyle>
          <a:p>
            <a:r>
              <a:rPr lang="en-US" dirty="0" smtClean="0"/>
              <a:t>Vendor</a:t>
            </a:r>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a:defRPr/>
            </a:lvl1pPr>
          </a:lstStyle>
          <a:p>
            <a:r>
              <a:rPr lang="en-US" dirty="0" smtClean="0"/>
              <a:t>#</a:t>
            </a:r>
            <a:endParaRPr lang="en-US" dirty="0"/>
          </a:p>
        </p:txBody>
      </p:sp>
      <p:sp>
        <p:nvSpPr>
          <p:cNvPr id="11" name="Content Placeholder 2"/>
          <p:cNvSpPr>
            <a:spLocks noGrp="1"/>
          </p:cNvSpPr>
          <p:nvPr>
            <p:ph idx="14"/>
          </p:nvPr>
        </p:nvSpPr>
        <p:spPr>
          <a:xfrm>
            <a:off x="457200" y="4185084"/>
            <a:ext cx="8219256" cy="2139516"/>
          </a:xfrm>
        </p:spPr>
        <p:txBody>
          <a:bodyPr anchor="ctr" anchorCtr="0"/>
          <a:lstStyle>
            <a:lvl1pPr>
              <a:defRPr sz="3000">
                <a:latin typeface="Gill Sans MT" pitchFamily="34" charset="0"/>
              </a:defRPr>
            </a:lvl1pPr>
            <a:lvl2pPr>
              <a:defRPr>
                <a:latin typeface="Gill Sans MT" pitchFamily="34" charset="0"/>
              </a:defRPr>
            </a:lvl2pPr>
            <a:lvl3pPr>
              <a:defRPr>
                <a:latin typeface="Gill Sans MT" pitchFamily="34" charset="0"/>
              </a:defRPr>
            </a:lvl3pPr>
            <a:lvl4pPr>
              <a:defRPr>
                <a:latin typeface="Gill Sans MT" pitchFamily="34" charset="0"/>
              </a:defRPr>
            </a:lvl4pPr>
            <a:lvl5pPr>
              <a:defRPr>
                <a:latin typeface="Gill Sans MT"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userDrawn="1">
  <p:cSld name="44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lstStyle>
            <a:lvl1pPr>
              <a:defRPr>
                <a:latin typeface="Gill Sans MT"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457200" y="1066800"/>
            <a:ext cx="8229600" cy="3118284"/>
          </a:xfrm>
        </p:spPr>
        <p:txBody>
          <a:bodyPr/>
          <a:lstStyle>
            <a:lvl1pPr>
              <a:defRPr sz="3000">
                <a:latin typeface="Gill Sans MT" pitchFamily="34" charset="0"/>
              </a:defRPr>
            </a:lvl1pPr>
            <a:lvl2pPr>
              <a:defRPr>
                <a:latin typeface="Gill Sans MT" pitchFamily="34" charset="0"/>
              </a:defRPr>
            </a:lvl2pPr>
            <a:lvl3pPr>
              <a:defRPr>
                <a:latin typeface="Gill Sans MT" pitchFamily="34" charset="0"/>
              </a:defRPr>
            </a:lvl3pPr>
            <a:lvl4pPr>
              <a:defRPr>
                <a:latin typeface="Gill Sans MT" pitchFamily="34" charset="0"/>
              </a:defRPr>
            </a:lvl4pPr>
            <a:lvl5pPr>
              <a:defRPr>
                <a:latin typeface="Gill Sans MT"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11"/>
          </p:nvPr>
        </p:nvSpPr>
        <p:spPr>
          <a:xfrm>
            <a:off x="152400" y="6324600"/>
            <a:ext cx="2895600" cy="365125"/>
          </a:xfrm>
          <a:prstGeom prst="rect">
            <a:avLst/>
          </a:prstGeom>
        </p:spPr>
        <p:txBody>
          <a:bodyPr/>
          <a:lstStyle>
            <a:lvl1pPr>
              <a:defRPr/>
            </a:lvl1pPr>
          </a:lstStyle>
          <a:p>
            <a:r>
              <a:rPr lang="en-US" dirty="0" smtClean="0"/>
              <a:t>Vendor</a:t>
            </a:r>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a:defRPr/>
            </a:lvl1pPr>
          </a:lstStyle>
          <a:p>
            <a:r>
              <a:rPr lang="en-US" dirty="0" smtClean="0"/>
              <a:t>#</a:t>
            </a:r>
            <a:endParaRPr lang="en-US" dirty="0"/>
          </a:p>
        </p:txBody>
      </p:sp>
      <p:sp>
        <p:nvSpPr>
          <p:cNvPr id="11" name="Content Placeholder 2"/>
          <p:cNvSpPr>
            <a:spLocks noGrp="1"/>
          </p:cNvSpPr>
          <p:nvPr>
            <p:ph idx="14"/>
          </p:nvPr>
        </p:nvSpPr>
        <p:spPr>
          <a:xfrm>
            <a:off x="457200" y="4185084"/>
            <a:ext cx="8219256" cy="2139516"/>
          </a:xfrm>
        </p:spPr>
        <p:txBody>
          <a:bodyPr anchor="ctr" anchorCtr="0"/>
          <a:lstStyle>
            <a:lvl1pPr>
              <a:defRPr sz="3000">
                <a:latin typeface="Gill Sans MT" pitchFamily="34" charset="0"/>
              </a:defRPr>
            </a:lvl1pPr>
            <a:lvl2pPr>
              <a:defRPr>
                <a:latin typeface="Gill Sans MT" pitchFamily="34" charset="0"/>
              </a:defRPr>
            </a:lvl2pPr>
            <a:lvl3pPr>
              <a:defRPr>
                <a:latin typeface="Gill Sans MT" pitchFamily="34" charset="0"/>
              </a:defRPr>
            </a:lvl3pPr>
            <a:lvl4pPr>
              <a:defRPr>
                <a:latin typeface="Gill Sans MT" pitchFamily="34" charset="0"/>
              </a:defRPr>
            </a:lvl4pPr>
            <a:lvl5pPr>
              <a:defRPr>
                <a:latin typeface="Gill Sans MT"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userDrawn="1">
  <p:cSld name="45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lstStyle>
            <a:lvl1pPr>
              <a:defRPr>
                <a:latin typeface="Gill Sans MT"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457200" y="1066800"/>
            <a:ext cx="8229600" cy="3118284"/>
          </a:xfrm>
        </p:spPr>
        <p:txBody>
          <a:bodyPr/>
          <a:lstStyle>
            <a:lvl1pPr>
              <a:defRPr sz="3000">
                <a:latin typeface="Gill Sans MT" pitchFamily="34" charset="0"/>
              </a:defRPr>
            </a:lvl1pPr>
            <a:lvl2pPr>
              <a:defRPr>
                <a:latin typeface="Gill Sans MT" pitchFamily="34" charset="0"/>
              </a:defRPr>
            </a:lvl2pPr>
            <a:lvl3pPr>
              <a:defRPr>
                <a:latin typeface="Gill Sans MT" pitchFamily="34" charset="0"/>
              </a:defRPr>
            </a:lvl3pPr>
            <a:lvl4pPr>
              <a:defRPr>
                <a:latin typeface="Gill Sans MT" pitchFamily="34" charset="0"/>
              </a:defRPr>
            </a:lvl4pPr>
            <a:lvl5pPr>
              <a:defRPr>
                <a:latin typeface="Gill Sans MT"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11"/>
          </p:nvPr>
        </p:nvSpPr>
        <p:spPr>
          <a:xfrm>
            <a:off x="152400" y="6324600"/>
            <a:ext cx="2895600" cy="365125"/>
          </a:xfrm>
          <a:prstGeom prst="rect">
            <a:avLst/>
          </a:prstGeom>
        </p:spPr>
        <p:txBody>
          <a:bodyPr/>
          <a:lstStyle>
            <a:lvl1pPr>
              <a:defRPr/>
            </a:lvl1pPr>
          </a:lstStyle>
          <a:p>
            <a:r>
              <a:rPr lang="en-US" dirty="0" smtClean="0"/>
              <a:t>Vendor</a:t>
            </a:r>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a:defRPr/>
            </a:lvl1pPr>
          </a:lstStyle>
          <a:p>
            <a:r>
              <a:rPr lang="en-US" dirty="0" smtClean="0"/>
              <a:t>#</a:t>
            </a:r>
            <a:endParaRPr lang="en-US" dirty="0"/>
          </a:p>
        </p:txBody>
      </p:sp>
      <p:sp>
        <p:nvSpPr>
          <p:cNvPr id="11" name="Content Placeholder 2"/>
          <p:cNvSpPr>
            <a:spLocks noGrp="1"/>
          </p:cNvSpPr>
          <p:nvPr>
            <p:ph idx="14"/>
          </p:nvPr>
        </p:nvSpPr>
        <p:spPr>
          <a:xfrm>
            <a:off x="457200" y="4185084"/>
            <a:ext cx="8219256" cy="2139516"/>
          </a:xfrm>
        </p:spPr>
        <p:txBody>
          <a:bodyPr anchor="ctr" anchorCtr="0"/>
          <a:lstStyle>
            <a:lvl1pPr>
              <a:defRPr sz="3000">
                <a:latin typeface="Gill Sans MT" pitchFamily="34" charset="0"/>
              </a:defRPr>
            </a:lvl1pPr>
            <a:lvl2pPr>
              <a:defRPr>
                <a:latin typeface="Gill Sans MT" pitchFamily="34" charset="0"/>
              </a:defRPr>
            </a:lvl2pPr>
            <a:lvl3pPr>
              <a:defRPr>
                <a:latin typeface="Gill Sans MT" pitchFamily="34" charset="0"/>
              </a:defRPr>
            </a:lvl3pPr>
            <a:lvl4pPr>
              <a:defRPr>
                <a:latin typeface="Gill Sans MT" pitchFamily="34" charset="0"/>
              </a:defRPr>
            </a:lvl4pPr>
            <a:lvl5pPr>
              <a:defRPr>
                <a:latin typeface="Gill Sans MT"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Tree>
  </p:cSld>
  <p:clrMapOvr>
    <a:masterClrMapping/>
  </p:clrMapOvr>
  <p:timing>
    <p:tnLst>
      <p:par>
        <p:cTn xmlns:p14="http://schemas.microsoft.com/office/powerpoint/2010/main" id="1" dur="indefinite" restart="never" nodeType="tmRoot"/>
      </p:par>
    </p:tnLst>
  </p:timing>
</p:sldLayout>
</file>

<file path=ppt/slideLayouts/slideLayout50.xml><?xml version="1.0" encoding="utf-8"?>
<p:sldLayout xmlns:a="http://schemas.openxmlformats.org/drawingml/2006/main" xmlns:r="http://schemas.openxmlformats.org/officeDocument/2006/relationships" xmlns:p="http://schemas.openxmlformats.org/presentationml/2006/main" userDrawn="1">
  <p:cSld name="46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lstStyle>
            <a:lvl1pPr>
              <a:defRPr>
                <a:latin typeface="Gill Sans MT"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457200" y="1066800"/>
            <a:ext cx="8229600" cy="3118284"/>
          </a:xfrm>
        </p:spPr>
        <p:txBody>
          <a:bodyPr/>
          <a:lstStyle>
            <a:lvl1pPr>
              <a:defRPr sz="3000">
                <a:latin typeface="Gill Sans MT" pitchFamily="34" charset="0"/>
              </a:defRPr>
            </a:lvl1pPr>
            <a:lvl2pPr>
              <a:defRPr>
                <a:latin typeface="Gill Sans MT" pitchFamily="34" charset="0"/>
              </a:defRPr>
            </a:lvl2pPr>
            <a:lvl3pPr>
              <a:defRPr>
                <a:latin typeface="Gill Sans MT" pitchFamily="34" charset="0"/>
              </a:defRPr>
            </a:lvl3pPr>
            <a:lvl4pPr>
              <a:defRPr>
                <a:latin typeface="Gill Sans MT" pitchFamily="34" charset="0"/>
              </a:defRPr>
            </a:lvl4pPr>
            <a:lvl5pPr>
              <a:defRPr>
                <a:latin typeface="Gill Sans MT"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11"/>
          </p:nvPr>
        </p:nvSpPr>
        <p:spPr>
          <a:xfrm>
            <a:off x="152400" y="6324600"/>
            <a:ext cx="2895600" cy="365125"/>
          </a:xfrm>
          <a:prstGeom prst="rect">
            <a:avLst/>
          </a:prstGeom>
        </p:spPr>
        <p:txBody>
          <a:bodyPr/>
          <a:lstStyle>
            <a:lvl1pPr>
              <a:defRPr/>
            </a:lvl1pPr>
          </a:lstStyle>
          <a:p>
            <a:r>
              <a:rPr lang="en-US" dirty="0" smtClean="0"/>
              <a:t>Vendor</a:t>
            </a:r>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a:defRPr/>
            </a:lvl1pPr>
          </a:lstStyle>
          <a:p>
            <a:r>
              <a:rPr lang="en-US" dirty="0" smtClean="0"/>
              <a:t>#</a:t>
            </a:r>
            <a:endParaRPr lang="en-US" dirty="0"/>
          </a:p>
        </p:txBody>
      </p:sp>
      <p:sp>
        <p:nvSpPr>
          <p:cNvPr id="11" name="Content Placeholder 2"/>
          <p:cNvSpPr>
            <a:spLocks noGrp="1"/>
          </p:cNvSpPr>
          <p:nvPr>
            <p:ph idx="14"/>
          </p:nvPr>
        </p:nvSpPr>
        <p:spPr>
          <a:xfrm>
            <a:off x="457200" y="4185084"/>
            <a:ext cx="8219256" cy="2139516"/>
          </a:xfrm>
        </p:spPr>
        <p:txBody>
          <a:bodyPr anchor="ctr" anchorCtr="0"/>
          <a:lstStyle>
            <a:lvl1pPr>
              <a:defRPr sz="3000">
                <a:latin typeface="Gill Sans MT" pitchFamily="34" charset="0"/>
              </a:defRPr>
            </a:lvl1pPr>
            <a:lvl2pPr>
              <a:defRPr>
                <a:latin typeface="Gill Sans MT" pitchFamily="34" charset="0"/>
              </a:defRPr>
            </a:lvl2pPr>
            <a:lvl3pPr>
              <a:defRPr>
                <a:latin typeface="Gill Sans MT" pitchFamily="34" charset="0"/>
              </a:defRPr>
            </a:lvl3pPr>
            <a:lvl4pPr>
              <a:defRPr>
                <a:latin typeface="Gill Sans MT" pitchFamily="34" charset="0"/>
              </a:defRPr>
            </a:lvl4pPr>
            <a:lvl5pPr>
              <a:defRPr>
                <a:latin typeface="Gill Sans MT"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userDrawn="1">
  <p:cSld name="47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lstStyle>
            <a:lvl1pPr>
              <a:defRPr>
                <a:latin typeface="Gill Sans MT"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457200" y="1066800"/>
            <a:ext cx="8229600" cy="3118284"/>
          </a:xfrm>
        </p:spPr>
        <p:txBody>
          <a:bodyPr/>
          <a:lstStyle>
            <a:lvl1pPr>
              <a:defRPr sz="3000">
                <a:latin typeface="Gill Sans MT" pitchFamily="34" charset="0"/>
              </a:defRPr>
            </a:lvl1pPr>
            <a:lvl2pPr>
              <a:defRPr>
                <a:latin typeface="Gill Sans MT" pitchFamily="34" charset="0"/>
              </a:defRPr>
            </a:lvl2pPr>
            <a:lvl3pPr>
              <a:defRPr>
                <a:latin typeface="Gill Sans MT" pitchFamily="34" charset="0"/>
              </a:defRPr>
            </a:lvl3pPr>
            <a:lvl4pPr>
              <a:defRPr>
                <a:latin typeface="Gill Sans MT" pitchFamily="34" charset="0"/>
              </a:defRPr>
            </a:lvl4pPr>
            <a:lvl5pPr>
              <a:defRPr>
                <a:latin typeface="Gill Sans MT"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11"/>
          </p:nvPr>
        </p:nvSpPr>
        <p:spPr>
          <a:xfrm>
            <a:off x="152400" y="6324600"/>
            <a:ext cx="2895600" cy="365125"/>
          </a:xfrm>
          <a:prstGeom prst="rect">
            <a:avLst/>
          </a:prstGeom>
        </p:spPr>
        <p:txBody>
          <a:bodyPr/>
          <a:lstStyle>
            <a:lvl1pPr>
              <a:defRPr/>
            </a:lvl1pPr>
          </a:lstStyle>
          <a:p>
            <a:r>
              <a:rPr lang="en-US" dirty="0" smtClean="0"/>
              <a:t>Vendor</a:t>
            </a:r>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a:defRPr/>
            </a:lvl1pPr>
          </a:lstStyle>
          <a:p>
            <a:r>
              <a:rPr lang="en-US" dirty="0" smtClean="0"/>
              <a:t>#</a:t>
            </a:r>
            <a:endParaRPr lang="en-US" dirty="0"/>
          </a:p>
        </p:txBody>
      </p:sp>
      <p:sp>
        <p:nvSpPr>
          <p:cNvPr id="11" name="Content Placeholder 2"/>
          <p:cNvSpPr>
            <a:spLocks noGrp="1"/>
          </p:cNvSpPr>
          <p:nvPr>
            <p:ph idx="14"/>
          </p:nvPr>
        </p:nvSpPr>
        <p:spPr>
          <a:xfrm>
            <a:off x="457200" y="4185084"/>
            <a:ext cx="8219256" cy="2139516"/>
          </a:xfrm>
        </p:spPr>
        <p:txBody>
          <a:bodyPr anchor="ctr" anchorCtr="0"/>
          <a:lstStyle>
            <a:lvl1pPr>
              <a:defRPr sz="3000">
                <a:latin typeface="Gill Sans MT" pitchFamily="34" charset="0"/>
              </a:defRPr>
            </a:lvl1pPr>
            <a:lvl2pPr>
              <a:defRPr>
                <a:latin typeface="Gill Sans MT" pitchFamily="34" charset="0"/>
              </a:defRPr>
            </a:lvl2pPr>
            <a:lvl3pPr>
              <a:defRPr>
                <a:latin typeface="Gill Sans MT" pitchFamily="34" charset="0"/>
              </a:defRPr>
            </a:lvl3pPr>
            <a:lvl4pPr>
              <a:defRPr>
                <a:latin typeface="Gill Sans MT" pitchFamily="34" charset="0"/>
              </a:defRPr>
            </a:lvl4pPr>
            <a:lvl5pPr>
              <a:defRPr>
                <a:latin typeface="Gill Sans MT"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userDrawn="1">
  <p:cSld name="48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lstStyle>
            <a:lvl1pPr>
              <a:defRPr>
                <a:latin typeface="Gill Sans MT"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457200" y="1066800"/>
            <a:ext cx="8229600" cy="3118284"/>
          </a:xfrm>
        </p:spPr>
        <p:txBody>
          <a:bodyPr/>
          <a:lstStyle>
            <a:lvl1pPr>
              <a:defRPr sz="3000">
                <a:latin typeface="Gill Sans MT" pitchFamily="34" charset="0"/>
              </a:defRPr>
            </a:lvl1pPr>
            <a:lvl2pPr>
              <a:defRPr>
                <a:latin typeface="Gill Sans MT" pitchFamily="34" charset="0"/>
              </a:defRPr>
            </a:lvl2pPr>
            <a:lvl3pPr>
              <a:defRPr>
                <a:latin typeface="Gill Sans MT" pitchFamily="34" charset="0"/>
              </a:defRPr>
            </a:lvl3pPr>
            <a:lvl4pPr>
              <a:defRPr>
                <a:latin typeface="Gill Sans MT" pitchFamily="34" charset="0"/>
              </a:defRPr>
            </a:lvl4pPr>
            <a:lvl5pPr>
              <a:defRPr>
                <a:latin typeface="Gill Sans MT"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11"/>
          </p:nvPr>
        </p:nvSpPr>
        <p:spPr>
          <a:xfrm>
            <a:off x="152400" y="6324600"/>
            <a:ext cx="2895600" cy="365125"/>
          </a:xfrm>
          <a:prstGeom prst="rect">
            <a:avLst/>
          </a:prstGeom>
        </p:spPr>
        <p:txBody>
          <a:bodyPr/>
          <a:lstStyle>
            <a:lvl1pPr>
              <a:defRPr/>
            </a:lvl1pPr>
          </a:lstStyle>
          <a:p>
            <a:r>
              <a:rPr lang="en-US" dirty="0" smtClean="0"/>
              <a:t>Vendor</a:t>
            </a:r>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a:defRPr/>
            </a:lvl1pPr>
          </a:lstStyle>
          <a:p>
            <a:r>
              <a:rPr lang="en-US" dirty="0" smtClean="0"/>
              <a:t>#</a:t>
            </a:r>
            <a:endParaRPr lang="en-US" dirty="0"/>
          </a:p>
        </p:txBody>
      </p:sp>
      <p:sp>
        <p:nvSpPr>
          <p:cNvPr id="11" name="Content Placeholder 2"/>
          <p:cNvSpPr>
            <a:spLocks noGrp="1"/>
          </p:cNvSpPr>
          <p:nvPr>
            <p:ph idx="14"/>
          </p:nvPr>
        </p:nvSpPr>
        <p:spPr>
          <a:xfrm>
            <a:off x="457200" y="4185084"/>
            <a:ext cx="8219256" cy="2139516"/>
          </a:xfrm>
        </p:spPr>
        <p:txBody>
          <a:bodyPr anchor="ctr" anchorCtr="0"/>
          <a:lstStyle>
            <a:lvl1pPr>
              <a:defRPr sz="3000">
                <a:latin typeface="Gill Sans MT" pitchFamily="34" charset="0"/>
              </a:defRPr>
            </a:lvl1pPr>
            <a:lvl2pPr>
              <a:defRPr>
                <a:latin typeface="Gill Sans MT" pitchFamily="34" charset="0"/>
              </a:defRPr>
            </a:lvl2pPr>
            <a:lvl3pPr>
              <a:defRPr>
                <a:latin typeface="Gill Sans MT" pitchFamily="34" charset="0"/>
              </a:defRPr>
            </a:lvl3pPr>
            <a:lvl4pPr>
              <a:defRPr>
                <a:latin typeface="Gill Sans MT" pitchFamily="34" charset="0"/>
              </a:defRPr>
            </a:lvl4pPr>
            <a:lvl5pPr>
              <a:defRPr>
                <a:latin typeface="Gill Sans MT"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userDrawn="1">
  <p:cSld name="49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lstStyle>
            <a:lvl1pPr>
              <a:defRPr>
                <a:latin typeface="Gill Sans MT"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457200" y="1066800"/>
            <a:ext cx="8229600" cy="3118284"/>
          </a:xfrm>
        </p:spPr>
        <p:txBody>
          <a:bodyPr/>
          <a:lstStyle>
            <a:lvl1pPr>
              <a:defRPr sz="3000">
                <a:latin typeface="Gill Sans MT" pitchFamily="34" charset="0"/>
              </a:defRPr>
            </a:lvl1pPr>
            <a:lvl2pPr>
              <a:defRPr>
                <a:latin typeface="Gill Sans MT" pitchFamily="34" charset="0"/>
              </a:defRPr>
            </a:lvl2pPr>
            <a:lvl3pPr>
              <a:defRPr>
                <a:latin typeface="Gill Sans MT" pitchFamily="34" charset="0"/>
              </a:defRPr>
            </a:lvl3pPr>
            <a:lvl4pPr>
              <a:defRPr>
                <a:latin typeface="Gill Sans MT" pitchFamily="34" charset="0"/>
              </a:defRPr>
            </a:lvl4pPr>
            <a:lvl5pPr>
              <a:defRPr>
                <a:latin typeface="Gill Sans MT"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11"/>
          </p:nvPr>
        </p:nvSpPr>
        <p:spPr>
          <a:xfrm>
            <a:off x="152400" y="6324600"/>
            <a:ext cx="2895600" cy="365125"/>
          </a:xfrm>
          <a:prstGeom prst="rect">
            <a:avLst/>
          </a:prstGeom>
        </p:spPr>
        <p:txBody>
          <a:bodyPr/>
          <a:lstStyle>
            <a:lvl1pPr>
              <a:defRPr/>
            </a:lvl1pPr>
          </a:lstStyle>
          <a:p>
            <a:r>
              <a:rPr lang="en-US" dirty="0" smtClean="0"/>
              <a:t>Vendor</a:t>
            </a:r>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a:defRPr/>
            </a:lvl1pPr>
          </a:lstStyle>
          <a:p>
            <a:r>
              <a:rPr lang="en-US" dirty="0" smtClean="0"/>
              <a:t>#</a:t>
            </a:r>
            <a:endParaRPr lang="en-US" dirty="0"/>
          </a:p>
        </p:txBody>
      </p:sp>
      <p:sp>
        <p:nvSpPr>
          <p:cNvPr id="11" name="Content Placeholder 2"/>
          <p:cNvSpPr>
            <a:spLocks noGrp="1"/>
          </p:cNvSpPr>
          <p:nvPr>
            <p:ph idx="14"/>
          </p:nvPr>
        </p:nvSpPr>
        <p:spPr>
          <a:xfrm>
            <a:off x="457200" y="4185084"/>
            <a:ext cx="8219256" cy="2139516"/>
          </a:xfrm>
        </p:spPr>
        <p:txBody>
          <a:bodyPr anchor="ctr" anchorCtr="0"/>
          <a:lstStyle>
            <a:lvl1pPr>
              <a:defRPr sz="3000">
                <a:latin typeface="Gill Sans MT" pitchFamily="34" charset="0"/>
              </a:defRPr>
            </a:lvl1pPr>
            <a:lvl2pPr>
              <a:defRPr>
                <a:latin typeface="Gill Sans MT" pitchFamily="34" charset="0"/>
              </a:defRPr>
            </a:lvl2pPr>
            <a:lvl3pPr>
              <a:defRPr>
                <a:latin typeface="Gill Sans MT" pitchFamily="34" charset="0"/>
              </a:defRPr>
            </a:lvl3pPr>
            <a:lvl4pPr>
              <a:defRPr>
                <a:latin typeface="Gill Sans MT" pitchFamily="34" charset="0"/>
              </a:defRPr>
            </a:lvl4pPr>
            <a:lvl5pPr>
              <a:defRPr>
                <a:latin typeface="Gill Sans MT"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userDrawn="1">
  <p:cSld name="50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lstStyle>
            <a:lvl1pPr>
              <a:defRPr>
                <a:latin typeface="Gill Sans MT"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457200" y="1066800"/>
            <a:ext cx="8229600" cy="3118284"/>
          </a:xfrm>
        </p:spPr>
        <p:txBody>
          <a:bodyPr/>
          <a:lstStyle>
            <a:lvl1pPr>
              <a:defRPr sz="3000">
                <a:latin typeface="Gill Sans MT" pitchFamily="34" charset="0"/>
              </a:defRPr>
            </a:lvl1pPr>
            <a:lvl2pPr>
              <a:defRPr>
                <a:latin typeface="Gill Sans MT" pitchFamily="34" charset="0"/>
              </a:defRPr>
            </a:lvl2pPr>
            <a:lvl3pPr>
              <a:defRPr>
                <a:latin typeface="Gill Sans MT" pitchFamily="34" charset="0"/>
              </a:defRPr>
            </a:lvl3pPr>
            <a:lvl4pPr>
              <a:defRPr>
                <a:latin typeface="Gill Sans MT" pitchFamily="34" charset="0"/>
              </a:defRPr>
            </a:lvl4pPr>
            <a:lvl5pPr>
              <a:defRPr>
                <a:latin typeface="Gill Sans MT"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11"/>
          </p:nvPr>
        </p:nvSpPr>
        <p:spPr>
          <a:xfrm>
            <a:off x="152400" y="6324600"/>
            <a:ext cx="2895600" cy="365125"/>
          </a:xfrm>
          <a:prstGeom prst="rect">
            <a:avLst/>
          </a:prstGeom>
        </p:spPr>
        <p:txBody>
          <a:bodyPr/>
          <a:lstStyle>
            <a:lvl1pPr>
              <a:defRPr/>
            </a:lvl1pPr>
          </a:lstStyle>
          <a:p>
            <a:r>
              <a:rPr lang="en-US" dirty="0" smtClean="0"/>
              <a:t>Vendor</a:t>
            </a:r>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a:defRPr/>
            </a:lvl1pPr>
          </a:lstStyle>
          <a:p>
            <a:r>
              <a:rPr lang="en-US" dirty="0" smtClean="0"/>
              <a:t>#</a:t>
            </a:r>
            <a:endParaRPr lang="en-US" dirty="0"/>
          </a:p>
        </p:txBody>
      </p:sp>
      <p:sp>
        <p:nvSpPr>
          <p:cNvPr id="11" name="Content Placeholder 2"/>
          <p:cNvSpPr>
            <a:spLocks noGrp="1"/>
          </p:cNvSpPr>
          <p:nvPr>
            <p:ph idx="14"/>
          </p:nvPr>
        </p:nvSpPr>
        <p:spPr>
          <a:xfrm>
            <a:off x="457200" y="4185084"/>
            <a:ext cx="8219256" cy="2139516"/>
          </a:xfrm>
        </p:spPr>
        <p:txBody>
          <a:bodyPr anchor="ctr" anchorCtr="0"/>
          <a:lstStyle>
            <a:lvl1pPr>
              <a:defRPr sz="3000">
                <a:latin typeface="Gill Sans MT" pitchFamily="34" charset="0"/>
              </a:defRPr>
            </a:lvl1pPr>
            <a:lvl2pPr>
              <a:defRPr>
                <a:latin typeface="Gill Sans MT" pitchFamily="34" charset="0"/>
              </a:defRPr>
            </a:lvl2pPr>
            <a:lvl3pPr>
              <a:defRPr>
                <a:latin typeface="Gill Sans MT" pitchFamily="34" charset="0"/>
              </a:defRPr>
            </a:lvl3pPr>
            <a:lvl4pPr>
              <a:defRPr>
                <a:latin typeface="Gill Sans MT" pitchFamily="34" charset="0"/>
              </a:defRPr>
            </a:lvl4pPr>
            <a:lvl5pPr>
              <a:defRPr>
                <a:latin typeface="Gill Sans MT"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userDrawn="1">
  <p:cSld name="5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lstStyle>
            <a:lvl1pPr>
              <a:defRPr>
                <a:latin typeface="Gill Sans MT"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457200" y="1066800"/>
            <a:ext cx="8229600" cy="3118284"/>
          </a:xfrm>
        </p:spPr>
        <p:txBody>
          <a:bodyPr/>
          <a:lstStyle>
            <a:lvl1pPr>
              <a:defRPr sz="3000">
                <a:latin typeface="Gill Sans MT" pitchFamily="34" charset="0"/>
              </a:defRPr>
            </a:lvl1pPr>
            <a:lvl2pPr>
              <a:defRPr>
                <a:latin typeface="Gill Sans MT" pitchFamily="34" charset="0"/>
              </a:defRPr>
            </a:lvl2pPr>
            <a:lvl3pPr>
              <a:defRPr>
                <a:latin typeface="Gill Sans MT" pitchFamily="34" charset="0"/>
              </a:defRPr>
            </a:lvl3pPr>
            <a:lvl4pPr>
              <a:defRPr>
                <a:latin typeface="Gill Sans MT" pitchFamily="34" charset="0"/>
              </a:defRPr>
            </a:lvl4pPr>
            <a:lvl5pPr>
              <a:defRPr>
                <a:latin typeface="Gill Sans MT"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11"/>
          </p:nvPr>
        </p:nvSpPr>
        <p:spPr>
          <a:xfrm>
            <a:off x="152400" y="6324600"/>
            <a:ext cx="2895600" cy="365125"/>
          </a:xfrm>
          <a:prstGeom prst="rect">
            <a:avLst/>
          </a:prstGeom>
        </p:spPr>
        <p:txBody>
          <a:bodyPr/>
          <a:lstStyle>
            <a:lvl1pPr>
              <a:defRPr/>
            </a:lvl1pPr>
          </a:lstStyle>
          <a:p>
            <a:r>
              <a:rPr lang="en-US" dirty="0" smtClean="0"/>
              <a:t>Vendor</a:t>
            </a:r>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a:defRPr/>
            </a:lvl1pPr>
          </a:lstStyle>
          <a:p>
            <a:r>
              <a:rPr lang="en-US" dirty="0" smtClean="0"/>
              <a:t>#</a:t>
            </a:r>
            <a:endParaRPr lang="en-US" dirty="0"/>
          </a:p>
        </p:txBody>
      </p:sp>
      <p:sp>
        <p:nvSpPr>
          <p:cNvPr id="11" name="Content Placeholder 2"/>
          <p:cNvSpPr>
            <a:spLocks noGrp="1"/>
          </p:cNvSpPr>
          <p:nvPr>
            <p:ph idx="14"/>
          </p:nvPr>
        </p:nvSpPr>
        <p:spPr>
          <a:xfrm>
            <a:off x="457200" y="4185084"/>
            <a:ext cx="8219256" cy="2139516"/>
          </a:xfrm>
        </p:spPr>
        <p:txBody>
          <a:bodyPr anchor="ctr" anchorCtr="0"/>
          <a:lstStyle>
            <a:lvl1pPr>
              <a:defRPr sz="3000">
                <a:latin typeface="Gill Sans MT" pitchFamily="34" charset="0"/>
              </a:defRPr>
            </a:lvl1pPr>
            <a:lvl2pPr>
              <a:defRPr>
                <a:latin typeface="Gill Sans MT" pitchFamily="34" charset="0"/>
              </a:defRPr>
            </a:lvl2pPr>
            <a:lvl3pPr>
              <a:defRPr>
                <a:latin typeface="Gill Sans MT" pitchFamily="34" charset="0"/>
              </a:defRPr>
            </a:lvl3pPr>
            <a:lvl4pPr>
              <a:defRPr>
                <a:latin typeface="Gill Sans MT" pitchFamily="34" charset="0"/>
              </a:defRPr>
            </a:lvl4pPr>
            <a:lvl5pPr>
              <a:defRPr>
                <a:latin typeface="Gill Sans MT"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userDrawn="1">
  <p:cSld name="52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lstStyle>
            <a:lvl1pPr>
              <a:defRPr>
                <a:latin typeface="Gill Sans MT"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457200" y="1066800"/>
            <a:ext cx="8229600" cy="3118284"/>
          </a:xfrm>
        </p:spPr>
        <p:txBody>
          <a:bodyPr/>
          <a:lstStyle>
            <a:lvl1pPr>
              <a:defRPr sz="3000">
                <a:latin typeface="Gill Sans MT" pitchFamily="34" charset="0"/>
              </a:defRPr>
            </a:lvl1pPr>
            <a:lvl2pPr>
              <a:defRPr>
                <a:latin typeface="Gill Sans MT" pitchFamily="34" charset="0"/>
              </a:defRPr>
            </a:lvl2pPr>
            <a:lvl3pPr>
              <a:defRPr>
                <a:latin typeface="Gill Sans MT" pitchFamily="34" charset="0"/>
              </a:defRPr>
            </a:lvl3pPr>
            <a:lvl4pPr>
              <a:defRPr>
                <a:latin typeface="Gill Sans MT" pitchFamily="34" charset="0"/>
              </a:defRPr>
            </a:lvl4pPr>
            <a:lvl5pPr>
              <a:defRPr>
                <a:latin typeface="Gill Sans MT"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11"/>
          </p:nvPr>
        </p:nvSpPr>
        <p:spPr>
          <a:xfrm>
            <a:off x="152400" y="6324600"/>
            <a:ext cx="2895600" cy="365125"/>
          </a:xfrm>
          <a:prstGeom prst="rect">
            <a:avLst/>
          </a:prstGeom>
        </p:spPr>
        <p:txBody>
          <a:bodyPr/>
          <a:lstStyle>
            <a:lvl1pPr>
              <a:defRPr/>
            </a:lvl1pPr>
          </a:lstStyle>
          <a:p>
            <a:r>
              <a:rPr lang="en-US" dirty="0" smtClean="0"/>
              <a:t>Vendor</a:t>
            </a:r>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a:defRPr/>
            </a:lvl1pPr>
          </a:lstStyle>
          <a:p>
            <a:r>
              <a:rPr lang="en-US" dirty="0" smtClean="0"/>
              <a:t>#</a:t>
            </a:r>
            <a:endParaRPr lang="en-US" dirty="0"/>
          </a:p>
        </p:txBody>
      </p:sp>
      <p:sp>
        <p:nvSpPr>
          <p:cNvPr id="11" name="Content Placeholder 2"/>
          <p:cNvSpPr>
            <a:spLocks noGrp="1"/>
          </p:cNvSpPr>
          <p:nvPr>
            <p:ph idx="14"/>
          </p:nvPr>
        </p:nvSpPr>
        <p:spPr>
          <a:xfrm>
            <a:off x="457200" y="4185084"/>
            <a:ext cx="8219256" cy="2139516"/>
          </a:xfrm>
        </p:spPr>
        <p:txBody>
          <a:bodyPr anchor="ctr" anchorCtr="0"/>
          <a:lstStyle>
            <a:lvl1pPr>
              <a:defRPr sz="3000">
                <a:latin typeface="Gill Sans MT" pitchFamily="34" charset="0"/>
              </a:defRPr>
            </a:lvl1pPr>
            <a:lvl2pPr>
              <a:defRPr>
                <a:latin typeface="Gill Sans MT" pitchFamily="34" charset="0"/>
              </a:defRPr>
            </a:lvl2pPr>
            <a:lvl3pPr>
              <a:defRPr>
                <a:latin typeface="Gill Sans MT" pitchFamily="34" charset="0"/>
              </a:defRPr>
            </a:lvl3pPr>
            <a:lvl4pPr>
              <a:defRPr>
                <a:latin typeface="Gill Sans MT" pitchFamily="34" charset="0"/>
              </a:defRPr>
            </a:lvl4pPr>
            <a:lvl5pPr>
              <a:defRPr>
                <a:latin typeface="Gill Sans MT"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userDrawn="1">
  <p:cSld name="53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lstStyle>
            <a:lvl1pPr>
              <a:defRPr>
                <a:latin typeface="Gill Sans MT"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457200" y="1066800"/>
            <a:ext cx="8229600" cy="3118284"/>
          </a:xfrm>
        </p:spPr>
        <p:txBody>
          <a:bodyPr/>
          <a:lstStyle>
            <a:lvl1pPr>
              <a:defRPr sz="3000">
                <a:latin typeface="Gill Sans MT" pitchFamily="34" charset="0"/>
              </a:defRPr>
            </a:lvl1pPr>
            <a:lvl2pPr>
              <a:defRPr>
                <a:latin typeface="Gill Sans MT" pitchFamily="34" charset="0"/>
              </a:defRPr>
            </a:lvl2pPr>
            <a:lvl3pPr>
              <a:defRPr>
                <a:latin typeface="Gill Sans MT" pitchFamily="34" charset="0"/>
              </a:defRPr>
            </a:lvl3pPr>
            <a:lvl4pPr>
              <a:defRPr>
                <a:latin typeface="Gill Sans MT" pitchFamily="34" charset="0"/>
              </a:defRPr>
            </a:lvl4pPr>
            <a:lvl5pPr>
              <a:defRPr>
                <a:latin typeface="Gill Sans MT"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11"/>
          </p:nvPr>
        </p:nvSpPr>
        <p:spPr>
          <a:xfrm>
            <a:off x="152400" y="6324600"/>
            <a:ext cx="2895600" cy="365125"/>
          </a:xfrm>
          <a:prstGeom prst="rect">
            <a:avLst/>
          </a:prstGeom>
        </p:spPr>
        <p:txBody>
          <a:bodyPr/>
          <a:lstStyle>
            <a:lvl1pPr>
              <a:defRPr/>
            </a:lvl1pPr>
          </a:lstStyle>
          <a:p>
            <a:r>
              <a:rPr lang="en-US" dirty="0" smtClean="0"/>
              <a:t>Vendor</a:t>
            </a:r>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a:defRPr/>
            </a:lvl1pPr>
          </a:lstStyle>
          <a:p>
            <a:r>
              <a:rPr lang="en-US" dirty="0" smtClean="0"/>
              <a:t>#</a:t>
            </a:r>
            <a:endParaRPr lang="en-US" dirty="0"/>
          </a:p>
        </p:txBody>
      </p:sp>
      <p:sp>
        <p:nvSpPr>
          <p:cNvPr id="11" name="Content Placeholder 2"/>
          <p:cNvSpPr>
            <a:spLocks noGrp="1"/>
          </p:cNvSpPr>
          <p:nvPr>
            <p:ph idx="14"/>
          </p:nvPr>
        </p:nvSpPr>
        <p:spPr>
          <a:xfrm>
            <a:off x="457200" y="4185084"/>
            <a:ext cx="8219256" cy="2139516"/>
          </a:xfrm>
        </p:spPr>
        <p:txBody>
          <a:bodyPr anchor="ctr" anchorCtr="0"/>
          <a:lstStyle>
            <a:lvl1pPr>
              <a:defRPr sz="3000">
                <a:latin typeface="Gill Sans MT" pitchFamily="34" charset="0"/>
              </a:defRPr>
            </a:lvl1pPr>
            <a:lvl2pPr>
              <a:defRPr>
                <a:latin typeface="Gill Sans MT" pitchFamily="34" charset="0"/>
              </a:defRPr>
            </a:lvl2pPr>
            <a:lvl3pPr>
              <a:defRPr>
                <a:latin typeface="Gill Sans MT" pitchFamily="34" charset="0"/>
              </a:defRPr>
            </a:lvl3pPr>
            <a:lvl4pPr>
              <a:defRPr>
                <a:latin typeface="Gill Sans MT" pitchFamily="34" charset="0"/>
              </a:defRPr>
            </a:lvl4pPr>
            <a:lvl5pPr>
              <a:defRPr>
                <a:latin typeface="Gill Sans MT"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userDrawn="1">
  <p:cSld name="54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lstStyle>
            <a:lvl1pPr>
              <a:defRPr>
                <a:latin typeface="Gill Sans MT"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457200" y="1066800"/>
            <a:ext cx="8229600" cy="3118284"/>
          </a:xfrm>
        </p:spPr>
        <p:txBody>
          <a:bodyPr/>
          <a:lstStyle>
            <a:lvl1pPr>
              <a:defRPr sz="3000">
                <a:latin typeface="Gill Sans MT" pitchFamily="34" charset="0"/>
              </a:defRPr>
            </a:lvl1pPr>
            <a:lvl2pPr>
              <a:defRPr>
                <a:latin typeface="Gill Sans MT" pitchFamily="34" charset="0"/>
              </a:defRPr>
            </a:lvl2pPr>
            <a:lvl3pPr>
              <a:defRPr>
                <a:latin typeface="Gill Sans MT" pitchFamily="34" charset="0"/>
              </a:defRPr>
            </a:lvl3pPr>
            <a:lvl4pPr>
              <a:defRPr>
                <a:latin typeface="Gill Sans MT" pitchFamily="34" charset="0"/>
              </a:defRPr>
            </a:lvl4pPr>
            <a:lvl5pPr>
              <a:defRPr>
                <a:latin typeface="Gill Sans MT"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11"/>
          </p:nvPr>
        </p:nvSpPr>
        <p:spPr>
          <a:xfrm>
            <a:off x="152400" y="6324600"/>
            <a:ext cx="2895600" cy="365125"/>
          </a:xfrm>
          <a:prstGeom prst="rect">
            <a:avLst/>
          </a:prstGeom>
        </p:spPr>
        <p:txBody>
          <a:bodyPr/>
          <a:lstStyle>
            <a:lvl1pPr>
              <a:defRPr/>
            </a:lvl1pPr>
          </a:lstStyle>
          <a:p>
            <a:r>
              <a:rPr lang="en-US" dirty="0" smtClean="0"/>
              <a:t>Vendor</a:t>
            </a:r>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a:defRPr/>
            </a:lvl1pPr>
          </a:lstStyle>
          <a:p>
            <a:r>
              <a:rPr lang="en-US" dirty="0" smtClean="0"/>
              <a:t>#</a:t>
            </a:r>
            <a:endParaRPr lang="en-US" dirty="0"/>
          </a:p>
        </p:txBody>
      </p:sp>
      <p:sp>
        <p:nvSpPr>
          <p:cNvPr id="11" name="Content Placeholder 2"/>
          <p:cNvSpPr>
            <a:spLocks noGrp="1"/>
          </p:cNvSpPr>
          <p:nvPr>
            <p:ph idx="14"/>
          </p:nvPr>
        </p:nvSpPr>
        <p:spPr>
          <a:xfrm>
            <a:off x="457200" y="4185084"/>
            <a:ext cx="8219256" cy="2139516"/>
          </a:xfrm>
        </p:spPr>
        <p:txBody>
          <a:bodyPr anchor="ctr" anchorCtr="0"/>
          <a:lstStyle>
            <a:lvl1pPr>
              <a:defRPr sz="3000">
                <a:latin typeface="Gill Sans MT" pitchFamily="34" charset="0"/>
              </a:defRPr>
            </a:lvl1pPr>
            <a:lvl2pPr>
              <a:defRPr>
                <a:latin typeface="Gill Sans MT" pitchFamily="34" charset="0"/>
              </a:defRPr>
            </a:lvl2pPr>
            <a:lvl3pPr>
              <a:defRPr>
                <a:latin typeface="Gill Sans MT" pitchFamily="34" charset="0"/>
              </a:defRPr>
            </a:lvl3pPr>
            <a:lvl4pPr>
              <a:defRPr>
                <a:latin typeface="Gill Sans MT" pitchFamily="34" charset="0"/>
              </a:defRPr>
            </a:lvl4pPr>
            <a:lvl5pPr>
              <a:defRPr>
                <a:latin typeface="Gill Sans MT"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userDrawn="1">
  <p:cSld name="55_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r>
              <a:rPr lang="en-US" dirty="0" smtClean="0"/>
              <a:t>07/19/2012</a:t>
            </a:r>
            <a:endParaRPr lang="en-US" dirty="0"/>
          </a:p>
        </p:txBody>
      </p:sp>
      <p:sp>
        <p:nvSpPr>
          <p:cNvPr id="5" name="Footer Placeholder 4"/>
          <p:cNvSpPr>
            <a:spLocks noGrp="1"/>
          </p:cNvSpPr>
          <p:nvPr>
            <p:ph type="ftr" sz="quarter" idx="11"/>
          </p:nvPr>
        </p:nvSpPr>
        <p:spPr>
          <a:xfrm>
            <a:off x="228600" y="6324600"/>
            <a:ext cx="2895600" cy="365125"/>
          </a:xfrm>
          <a:prstGeom prst="rect">
            <a:avLst/>
          </a:prstGeom>
        </p:spPr>
        <p:txBody>
          <a:bodyPr/>
          <a:lstStyle/>
          <a:p>
            <a:r>
              <a:rPr lang="en-US" dirty="0" smtClean="0"/>
              <a:t>Vendor</a:t>
            </a:r>
            <a:endParaRPr lang="en-US" dirty="0"/>
          </a:p>
        </p:txBody>
      </p:sp>
      <p:sp>
        <p:nvSpPr>
          <p:cNvPr id="6" name="Slide Number Placeholder 5"/>
          <p:cNvSpPr>
            <a:spLocks noGrp="1"/>
          </p:cNvSpPr>
          <p:nvPr>
            <p:ph type="sldNum" sz="quarter" idx="12"/>
          </p:nvPr>
        </p:nvSpPr>
        <p:spPr>
          <a:xfrm>
            <a:off x="4361688" y="1026372"/>
            <a:ext cx="457200" cy="441325"/>
          </a:xfrm>
          <a:prstGeom prst="rect">
            <a:avLst/>
          </a:prstGeom>
        </p:spPr>
        <p:txBody>
          <a:bodyPr/>
          <a:lstStyle/>
          <a:p>
            <a:fld id="{0AEF9155-2F6D-43C4-A65B-25582D9CA61A}" type="slidenum">
              <a:rPr lang="en-US" smtClean="0"/>
              <a:pPr/>
              <a:t>‹#›</a:t>
            </a:fld>
            <a:endParaRPr lang="en-US" dirty="0"/>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9" name="Picture Placeholder 8"/>
          <p:cNvSpPr>
            <a:spLocks noGrp="1"/>
          </p:cNvSpPr>
          <p:nvPr>
            <p:ph type="pic" sz="quarter" idx="13"/>
          </p:nvPr>
        </p:nvSpPr>
        <p:spPr>
          <a:xfrm>
            <a:off x="5410200" y="4038600"/>
            <a:ext cx="3276600" cy="1981200"/>
          </a:xfrm>
        </p:spPr>
        <p:txBody>
          <a:bodyPr/>
          <a:lstStyle/>
          <a:p>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p:cSld name="1_Title Slide">
    <p:spTree>
      <p:nvGrpSpPr>
        <p:cNvPr id="1" name=""/>
        <p:cNvGrpSpPr/>
        <p:nvPr/>
      </p:nvGrpSpPr>
      <p:grpSpPr>
        <a:xfrm>
          <a:off x="0" y="0"/>
          <a:ext cx="0" cy="0"/>
          <a:chOff x="0" y="0"/>
          <a:chExt cx="0" cy="0"/>
        </a:xfrm>
      </p:grpSpPr>
      <p:grpSp>
        <p:nvGrpSpPr>
          <p:cNvPr id="2" name="Group 7"/>
          <p:cNvGrpSpPr>
            <a:grpSpLocks/>
          </p:cNvGrpSpPr>
          <p:nvPr/>
        </p:nvGrpSpPr>
        <p:grpSpPr bwMode="auto">
          <a:xfrm>
            <a:off x="0" y="0"/>
            <a:ext cx="9144000" cy="457200"/>
            <a:chOff x="0" y="0"/>
            <a:chExt cx="9144000" cy="457200"/>
          </a:xfrm>
        </p:grpSpPr>
        <p:sp>
          <p:nvSpPr>
            <p:cNvPr id="3" name="Rectangle 2"/>
            <p:cNvSpPr/>
            <p:nvPr userDrawn="1"/>
          </p:nvSpPr>
          <p:spPr bwMode="auto">
            <a:xfrm>
              <a:off x="0" y="0"/>
              <a:ext cx="9144000" cy="457200"/>
            </a:xfrm>
            <a:prstGeom prst="rect">
              <a:avLst/>
            </a:prstGeom>
            <a:solidFill>
              <a:srgbClr val="0092B5"/>
            </a:solidFill>
            <a:ln w="12700" cap="flat" cmpd="sng" algn="ctr">
              <a:noFill/>
              <a:prstDash val="solid"/>
              <a:round/>
              <a:headEnd type="none" w="sm" len="sm"/>
              <a:tailEnd type="stealth" w="med" len="lg"/>
            </a:ln>
            <a:effectLst/>
          </p:spPr>
          <p:txBody>
            <a:bodyPr/>
            <a:lstStyle/>
            <a:p>
              <a:pPr>
                <a:defRPr/>
              </a:pPr>
              <a:endParaRPr lang="en-US" dirty="0">
                <a:latin typeface="Times New Roman" pitchFamily="-112" charset="0"/>
                <a:ea typeface="+mn-ea"/>
              </a:endParaRPr>
            </a:p>
          </p:txBody>
        </p:sp>
        <p:pic>
          <p:nvPicPr>
            <p:cNvPr id="4" name="Picture 4"/>
            <p:cNvPicPr>
              <a:picLocks noChangeAspect="1"/>
            </p:cNvPicPr>
            <p:nvPr userDrawn="1"/>
          </p:nvPicPr>
          <p:blipFill>
            <a:blip r:embed="rId2" cstate="print"/>
            <a:srcRect l="42221" t="18188" r="42049" b="59425"/>
            <a:stretch>
              <a:fillRect/>
            </a:stretch>
          </p:blipFill>
          <p:spPr bwMode="auto">
            <a:xfrm>
              <a:off x="0" y="522"/>
              <a:ext cx="457200" cy="456678"/>
            </a:xfrm>
            <a:prstGeom prst="rect">
              <a:avLst/>
            </a:prstGeom>
            <a:noFill/>
            <a:ln w="9525">
              <a:solidFill>
                <a:schemeClr val="bg1"/>
              </a:solidFill>
              <a:miter lim="800000"/>
              <a:headEnd/>
              <a:tailEnd/>
            </a:ln>
          </p:spPr>
        </p:pic>
        <p:sp>
          <p:nvSpPr>
            <p:cNvPr id="5" name="Rectangle 4"/>
            <p:cNvSpPr/>
            <p:nvPr userDrawn="1"/>
          </p:nvSpPr>
          <p:spPr bwMode="auto">
            <a:xfrm>
              <a:off x="401638" y="12700"/>
              <a:ext cx="7695312" cy="369332"/>
            </a:xfrm>
            <a:prstGeom prst="rect">
              <a:avLst/>
            </a:prstGeom>
          </p:spPr>
          <p:txBody>
            <a:bodyPr wrap="none">
              <a:spAutoFit/>
            </a:bodyPr>
            <a:lstStyle/>
            <a:p>
              <a:pPr algn="l"/>
              <a:r>
                <a:rPr lang="en-US" sz="1800" b="1" i="1" baseline="0" dirty="0" smtClean="0">
                  <a:solidFill>
                    <a:schemeClr val="bg1"/>
                  </a:solidFill>
                  <a:latin typeface="Times New Roman"/>
                  <a:ea typeface="+mn-ea"/>
                  <a:cs typeface="Times New Roman"/>
                </a:rPr>
                <a:t> </a:t>
              </a:r>
              <a:r>
                <a:rPr lang="en-US" sz="1800" b="1" i="1" dirty="0" smtClean="0">
                  <a:solidFill>
                    <a:schemeClr val="bg1"/>
                  </a:solidFill>
                  <a:cs typeface="Times New Roman" pitchFamily="18" charset="0"/>
                </a:rPr>
                <a:t>AAPM Working</a:t>
              </a:r>
              <a:r>
                <a:rPr lang="en-US" sz="1800" b="1" i="1" baseline="0" dirty="0" smtClean="0">
                  <a:solidFill>
                    <a:schemeClr val="bg1"/>
                  </a:solidFill>
                  <a:cs typeface="Times New Roman" pitchFamily="18" charset="0"/>
                </a:rPr>
                <a:t> Group on Standardization of CT Nomenclature and Protocols</a:t>
              </a:r>
              <a:endParaRPr lang="en-US" sz="1800" b="1" i="1" kern="1200" dirty="0">
                <a:solidFill>
                  <a:schemeClr val="bg1"/>
                </a:solidFill>
                <a:latin typeface="Times New Roman" pitchFamily="18" charset="0"/>
                <a:ea typeface="ＭＳ Ｐゴシック" charset="-128"/>
                <a:cs typeface="Times New Roman" pitchFamily="18" charset="0"/>
              </a:endParaRPr>
            </a:p>
          </p:txBody>
        </p:sp>
      </p:grpSp>
    </p:spTree>
  </p:cSld>
  <p:clrMapOvr>
    <a:masterClrMapping/>
  </p:clrMapOvr>
  <p:timing>
    <p:tnLst>
      <p:par>
        <p:cTn xmlns:p14="http://schemas.microsoft.com/office/powerpoint/2010/main" id="1" dur="indefinite" restart="never" nodeType="tmRoot"/>
      </p:par>
    </p:tnLst>
  </p:timing>
  <p:hf sldNum="0" hdr="0" ftr="0"/>
</p:sldLayout>
</file>

<file path=ppt/slideLayouts/slideLayout60.xml><?xml version="1.0" encoding="utf-8"?>
<p:sldLayout xmlns:a="http://schemas.openxmlformats.org/drawingml/2006/main" xmlns:r="http://schemas.openxmlformats.org/officeDocument/2006/relationships" xmlns:p="http://schemas.openxmlformats.org/presentationml/2006/main" userDrawn="1">
  <p:cSld name="56_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r>
              <a:rPr lang="en-US" dirty="0" smtClean="0"/>
              <a:t>07/19/2012</a:t>
            </a:r>
            <a:endParaRPr lang="en-US" dirty="0"/>
          </a:p>
        </p:txBody>
      </p:sp>
      <p:sp>
        <p:nvSpPr>
          <p:cNvPr id="5" name="Footer Placeholder 4"/>
          <p:cNvSpPr>
            <a:spLocks noGrp="1"/>
          </p:cNvSpPr>
          <p:nvPr>
            <p:ph type="ftr" sz="quarter" idx="11"/>
          </p:nvPr>
        </p:nvSpPr>
        <p:spPr>
          <a:xfrm>
            <a:off x="228600" y="6324600"/>
            <a:ext cx="2895600" cy="365125"/>
          </a:xfrm>
          <a:prstGeom prst="rect">
            <a:avLst/>
          </a:prstGeom>
        </p:spPr>
        <p:txBody>
          <a:bodyPr/>
          <a:lstStyle/>
          <a:p>
            <a:r>
              <a:rPr lang="en-US" dirty="0" smtClean="0"/>
              <a:t>Vendor</a:t>
            </a:r>
            <a:endParaRPr lang="en-US" dirty="0"/>
          </a:p>
        </p:txBody>
      </p:sp>
      <p:sp>
        <p:nvSpPr>
          <p:cNvPr id="6" name="Slide Number Placeholder 5"/>
          <p:cNvSpPr>
            <a:spLocks noGrp="1"/>
          </p:cNvSpPr>
          <p:nvPr>
            <p:ph type="sldNum" sz="quarter" idx="12"/>
          </p:nvPr>
        </p:nvSpPr>
        <p:spPr>
          <a:xfrm>
            <a:off x="4361688" y="1026372"/>
            <a:ext cx="457200" cy="441325"/>
          </a:xfrm>
          <a:prstGeom prst="rect">
            <a:avLst/>
          </a:prstGeom>
        </p:spPr>
        <p:txBody>
          <a:bodyPr/>
          <a:lstStyle/>
          <a:p>
            <a:fld id="{0AEF9155-2F6D-43C4-A65B-25582D9CA61A}" type="slidenum">
              <a:rPr lang="en-US" smtClean="0"/>
              <a:pPr/>
              <a:t>‹#›</a:t>
            </a:fld>
            <a:endParaRPr lang="en-US" dirty="0"/>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9" name="Picture Placeholder 8"/>
          <p:cNvSpPr>
            <a:spLocks noGrp="1"/>
          </p:cNvSpPr>
          <p:nvPr>
            <p:ph type="pic" sz="quarter" idx="13"/>
          </p:nvPr>
        </p:nvSpPr>
        <p:spPr>
          <a:xfrm>
            <a:off x="5410200" y="4038600"/>
            <a:ext cx="3276600" cy="1981200"/>
          </a:xfrm>
        </p:spPr>
        <p:txBody>
          <a:bodyPr/>
          <a:lstStyle/>
          <a:p>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userDrawn="1">
  <p:cSld name="57_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r>
              <a:rPr lang="en-US" dirty="0" smtClean="0"/>
              <a:t>07/19/2012</a:t>
            </a:r>
            <a:endParaRPr lang="en-US" dirty="0"/>
          </a:p>
        </p:txBody>
      </p:sp>
      <p:sp>
        <p:nvSpPr>
          <p:cNvPr id="5" name="Footer Placeholder 4"/>
          <p:cNvSpPr>
            <a:spLocks noGrp="1"/>
          </p:cNvSpPr>
          <p:nvPr>
            <p:ph type="ftr" sz="quarter" idx="11"/>
          </p:nvPr>
        </p:nvSpPr>
        <p:spPr>
          <a:xfrm>
            <a:off x="228600" y="6324600"/>
            <a:ext cx="2895600" cy="365125"/>
          </a:xfrm>
          <a:prstGeom prst="rect">
            <a:avLst/>
          </a:prstGeom>
        </p:spPr>
        <p:txBody>
          <a:bodyPr/>
          <a:lstStyle/>
          <a:p>
            <a:r>
              <a:rPr lang="en-US" dirty="0" smtClean="0"/>
              <a:t>Vendor</a:t>
            </a:r>
            <a:endParaRPr lang="en-US" dirty="0"/>
          </a:p>
        </p:txBody>
      </p:sp>
      <p:sp>
        <p:nvSpPr>
          <p:cNvPr id="6" name="Slide Number Placeholder 5"/>
          <p:cNvSpPr>
            <a:spLocks noGrp="1"/>
          </p:cNvSpPr>
          <p:nvPr>
            <p:ph type="sldNum" sz="quarter" idx="12"/>
          </p:nvPr>
        </p:nvSpPr>
        <p:spPr>
          <a:xfrm>
            <a:off x="4361688" y="1026372"/>
            <a:ext cx="457200" cy="441325"/>
          </a:xfrm>
          <a:prstGeom prst="rect">
            <a:avLst/>
          </a:prstGeom>
        </p:spPr>
        <p:txBody>
          <a:bodyPr/>
          <a:lstStyle/>
          <a:p>
            <a:fld id="{0AEF9155-2F6D-43C4-A65B-25582D9CA61A}" type="slidenum">
              <a:rPr lang="en-US" smtClean="0"/>
              <a:pPr/>
              <a:t>‹#›</a:t>
            </a:fld>
            <a:endParaRPr lang="en-US" dirty="0"/>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9" name="Picture Placeholder 8"/>
          <p:cNvSpPr>
            <a:spLocks noGrp="1"/>
          </p:cNvSpPr>
          <p:nvPr>
            <p:ph type="pic" sz="quarter" idx="13"/>
          </p:nvPr>
        </p:nvSpPr>
        <p:spPr>
          <a:xfrm>
            <a:off x="5410200" y="4038600"/>
            <a:ext cx="3276600" cy="1981200"/>
          </a:xfrm>
        </p:spPr>
        <p:txBody>
          <a:bodyPr/>
          <a:lstStyle/>
          <a:p>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userDrawn="1">
  <p:cSld name="58_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r>
              <a:rPr lang="en-US" dirty="0" smtClean="0"/>
              <a:t>07/19/2012</a:t>
            </a:r>
            <a:endParaRPr lang="en-US" dirty="0"/>
          </a:p>
        </p:txBody>
      </p:sp>
      <p:sp>
        <p:nvSpPr>
          <p:cNvPr id="5" name="Footer Placeholder 4"/>
          <p:cNvSpPr>
            <a:spLocks noGrp="1"/>
          </p:cNvSpPr>
          <p:nvPr>
            <p:ph type="ftr" sz="quarter" idx="11"/>
          </p:nvPr>
        </p:nvSpPr>
        <p:spPr>
          <a:xfrm>
            <a:off x="228600" y="6324600"/>
            <a:ext cx="2895600" cy="365125"/>
          </a:xfrm>
          <a:prstGeom prst="rect">
            <a:avLst/>
          </a:prstGeom>
        </p:spPr>
        <p:txBody>
          <a:bodyPr/>
          <a:lstStyle/>
          <a:p>
            <a:r>
              <a:rPr lang="en-US" dirty="0" smtClean="0"/>
              <a:t>Vendor</a:t>
            </a:r>
            <a:endParaRPr lang="en-US" dirty="0"/>
          </a:p>
        </p:txBody>
      </p:sp>
      <p:sp>
        <p:nvSpPr>
          <p:cNvPr id="6" name="Slide Number Placeholder 5"/>
          <p:cNvSpPr>
            <a:spLocks noGrp="1"/>
          </p:cNvSpPr>
          <p:nvPr>
            <p:ph type="sldNum" sz="quarter" idx="12"/>
          </p:nvPr>
        </p:nvSpPr>
        <p:spPr>
          <a:xfrm>
            <a:off x="4361688" y="1026372"/>
            <a:ext cx="457200" cy="441325"/>
          </a:xfrm>
          <a:prstGeom prst="rect">
            <a:avLst/>
          </a:prstGeom>
        </p:spPr>
        <p:txBody>
          <a:bodyPr/>
          <a:lstStyle/>
          <a:p>
            <a:fld id="{0AEF9155-2F6D-43C4-A65B-25582D9CA61A}" type="slidenum">
              <a:rPr lang="en-US" smtClean="0"/>
              <a:pPr/>
              <a:t>‹#›</a:t>
            </a:fld>
            <a:endParaRPr lang="en-US" dirty="0"/>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9" name="Picture Placeholder 8"/>
          <p:cNvSpPr>
            <a:spLocks noGrp="1"/>
          </p:cNvSpPr>
          <p:nvPr>
            <p:ph type="pic" sz="quarter" idx="13"/>
          </p:nvPr>
        </p:nvSpPr>
        <p:spPr>
          <a:xfrm>
            <a:off x="5410200" y="4038600"/>
            <a:ext cx="3276600" cy="1981200"/>
          </a:xfrm>
        </p:spPr>
        <p:txBody>
          <a:bodyPr/>
          <a:lstStyle/>
          <a:p>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userDrawn="1">
  <p:cSld name="59_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r>
              <a:rPr lang="en-US" dirty="0" smtClean="0"/>
              <a:t>07/19/2012</a:t>
            </a:r>
            <a:endParaRPr lang="en-US" dirty="0"/>
          </a:p>
        </p:txBody>
      </p:sp>
      <p:sp>
        <p:nvSpPr>
          <p:cNvPr id="5" name="Footer Placeholder 4"/>
          <p:cNvSpPr>
            <a:spLocks noGrp="1"/>
          </p:cNvSpPr>
          <p:nvPr>
            <p:ph type="ftr" sz="quarter" idx="11"/>
          </p:nvPr>
        </p:nvSpPr>
        <p:spPr>
          <a:xfrm>
            <a:off x="228600" y="6324600"/>
            <a:ext cx="2895600" cy="365125"/>
          </a:xfrm>
          <a:prstGeom prst="rect">
            <a:avLst/>
          </a:prstGeom>
        </p:spPr>
        <p:txBody>
          <a:bodyPr/>
          <a:lstStyle/>
          <a:p>
            <a:r>
              <a:rPr lang="en-US" dirty="0" smtClean="0"/>
              <a:t>Vendor</a:t>
            </a:r>
            <a:endParaRPr lang="en-US" dirty="0"/>
          </a:p>
        </p:txBody>
      </p:sp>
      <p:sp>
        <p:nvSpPr>
          <p:cNvPr id="6" name="Slide Number Placeholder 5"/>
          <p:cNvSpPr>
            <a:spLocks noGrp="1"/>
          </p:cNvSpPr>
          <p:nvPr>
            <p:ph type="sldNum" sz="quarter" idx="12"/>
          </p:nvPr>
        </p:nvSpPr>
        <p:spPr>
          <a:xfrm>
            <a:off x="4361688" y="1026372"/>
            <a:ext cx="457200" cy="441325"/>
          </a:xfrm>
          <a:prstGeom prst="rect">
            <a:avLst/>
          </a:prstGeom>
        </p:spPr>
        <p:txBody>
          <a:bodyPr/>
          <a:lstStyle/>
          <a:p>
            <a:fld id="{0AEF9155-2F6D-43C4-A65B-25582D9CA61A}" type="slidenum">
              <a:rPr lang="en-US" smtClean="0"/>
              <a:pPr/>
              <a:t>‹#›</a:t>
            </a:fld>
            <a:endParaRPr lang="en-US" dirty="0"/>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9" name="Picture Placeholder 8"/>
          <p:cNvSpPr>
            <a:spLocks noGrp="1"/>
          </p:cNvSpPr>
          <p:nvPr>
            <p:ph type="pic" sz="quarter" idx="13"/>
          </p:nvPr>
        </p:nvSpPr>
        <p:spPr>
          <a:xfrm>
            <a:off x="5410200" y="4038600"/>
            <a:ext cx="3276600" cy="1981200"/>
          </a:xfrm>
        </p:spPr>
        <p:txBody>
          <a:bodyPr/>
          <a:lstStyle/>
          <a:p>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userDrawn="1">
  <p:cSld name="60_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r>
              <a:rPr lang="en-US" dirty="0" smtClean="0"/>
              <a:t>07/19/2012</a:t>
            </a:r>
            <a:endParaRPr lang="en-US" dirty="0"/>
          </a:p>
        </p:txBody>
      </p:sp>
      <p:sp>
        <p:nvSpPr>
          <p:cNvPr id="5" name="Footer Placeholder 4"/>
          <p:cNvSpPr>
            <a:spLocks noGrp="1"/>
          </p:cNvSpPr>
          <p:nvPr>
            <p:ph type="ftr" sz="quarter" idx="11"/>
          </p:nvPr>
        </p:nvSpPr>
        <p:spPr>
          <a:xfrm>
            <a:off x="228600" y="6324600"/>
            <a:ext cx="2895600" cy="365125"/>
          </a:xfrm>
          <a:prstGeom prst="rect">
            <a:avLst/>
          </a:prstGeom>
        </p:spPr>
        <p:txBody>
          <a:bodyPr/>
          <a:lstStyle/>
          <a:p>
            <a:r>
              <a:rPr lang="en-US" dirty="0" smtClean="0"/>
              <a:t>Vendor</a:t>
            </a:r>
            <a:endParaRPr lang="en-US" dirty="0"/>
          </a:p>
        </p:txBody>
      </p:sp>
      <p:sp>
        <p:nvSpPr>
          <p:cNvPr id="6" name="Slide Number Placeholder 5"/>
          <p:cNvSpPr>
            <a:spLocks noGrp="1"/>
          </p:cNvSpPr>
          <p:nvPr>
            <p:ph type="sldNum" sz="quarter" idx="12"/>
          </p:nvPr>
        </p:nvSpPr>
        <p:spPr>
          <a:xfrm>
            <a:off x="4361688" y="1026372"/>
            <a:ext cx="457200" cy="441325"/>
          </a:xfrm>
          <a:prstGeom prst="rect">
            <a:avLst/>
          </a:prstGeom>
        </p:spPr>
        <p:txBody>
          <a:bodyPr/>
          <a:lstStyle/>
          <a:p>
            <a:fld id="{0AEF9155-2F6D-43C4-A65B-25582D9CA61A}" type="slidenum">
              <a:rPr lang="en-US" smtClean="0"/>
              <a:pPr/>
              <a:t>‹#›</a:t>
            </a:fld>
            <a:endParaRPr lang="en-US" dirty="0"/>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9" name="Picture Placeholder 8"/>
          <p:cNvSpPr>
            <a:spLocks noGrp="1"/>
          </p:cNvSpPr>
          <p:nvPr>
            <p:ph type="pic" sz="quarter" idx="13"/>
          </p:nvPr>
        </p:nvSpPr>
        <p:spPr>
          <a:xfrm>
            <a:off x="5410200" y="4038600"/>
            <a:ext cx="3276600" cy="1981200"/>
          </a:xfrm>
        </p:spPr>
        <p:txBody>
          <a:bodyPr/>
          <a:lstStyle/>
          <a:p>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lstStyle>
            <a:lvl1pPr>
              <a:defRPr>
                <a:latin typeface="Gill Sans MT"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457200" y="1066800"/>
            <a:ext cx="8229600" cy="3118284"/>
          </a:xfrm>
        </p:spPr>
        <p:txBody>
          <a:bodyPr/>
          <a:lstStyle>
            <a:lvl1pPr>
              <a:defRPr sz="3000">
                <a:latin typeface="Gill Sans MT" pitchFamily="34" charset="0"/>
              </a:defRPr>
            </a:lvl1pPr>
            <a:lvl2pPr>
              <a:defRPr>
                <a:latin typeface="Gill Sans MT" pitchFamily="34" charset="0"/>
              </a:defRPr>
            </a:lvl2pPr>
            <a:lvl3pPr>
              <a:defRPr>
                <a:latin typeface="Gill Sans MT" pitchFamily="34" charset="0"/>
              </a:defRPr>
            </a:lvl3pPr>
            <a:lvl4pPr>
              <a:defRPr>
                <a:latin typeface="Gill Sans MT" pitchFamily="34" charset="0"/>
              </a:defRPr>
            </a:lvl4pPr>
            <a:lvl5pPr>
              <a:defRPr>
                <a:latin typeface="Gill Sans MT"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11"/>
          </p:nvPr>
        </p:nvSpPr>
        <p:spPr>
          <a:xfrm>
            <a:off x="152400" y="6324600"/>
            <a:ext cx="2895600" cy="365125"/>
          </a:xfrm>
          <a:prstGeom prst="rect">
            <a:avLst/>
          </a:prstGeom>
        </p:spPr>
        <p:txBody>
          <a:bodyPr/>
          <a:lstStyle>
            <a:lvl1pPr>
              <a:defRPr/>
            </a:lvl1pPr>
          </a:lstStyle>
          <a:p>
            <a:r>
              <a:rPr lang="en-US" dirty="0" smtClean="0"/>
              <a:t>Vendor</a:t>
            </a:r>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a:defRPr/>
            </a:lvl1pPr>
          </a:lstStyle>
          <a:p>
            <a:r>
              <a:rPr lang="en-US" dirty="0" smtClean="0"/>
              <a:t>#</a:t>
            </a:r>
            <a:endParaRPr lang="en-US" dirty="0"/>
          </a:p>
        </p:txBody>
      </p:sp>
      <p:sp>
        <p:nvSpPr>
          <p:cNvPr id="11" name="Content Placeholder 2"/>
          <p:cNvSpPr>
            <a:spLocks noGrp="1"/>
          </p:cNvSpPr>
          <p:nvPr>
            <p:ph idx="14"/>
          </p:nvPr>
        </p:nvSpPr>
        <p:spPr>
          <a:xfrm>
            <a:off x="457200" y="4185084"/>
            <a:ext cx="8219256" cy="2139516"/>
          </a:xfrm>
        </p:spPr>
        <p:txBody>
          <a:bodyPr anchor="ctr" anchorCtr="0"/>
          <a:lstStyle>
            <a:lvl1pPr>
              <a:defRPr sz="3000">
                <a:latin typeface="Gill Sans MT" pitchFamily="34" charset="0"/>
              </a:defRPr>
            </a:lvl1pPr>
            <a:lvl2pPr>
              <a:defRPr>
                <a:latin typeface="Gill Sans MT" pitchFamily="34" charset="0"/>
              </a:defRPr>
            </a:lvl2pPr>
            <a:lvl3pPr>
              <a:defRPr>
                <a:latin typeface="Gill Sans MT" pitchFamily="34" charset="0"/>
              </a:defRPr>
            </a:lvl3pPr>
            <a:lvl4pPr>
              <a:defRPr>
                <a:latin typeface="Gill Sans MT" pitchFamily="34" charset="0"/>
              </a:defRPr>
            </a:lvl4pPr>
            <a:lvl5pPr>
              <a:defRPr>
                <a:latin typeface="Gill Sans MT"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3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lstStyle>
            <a:lvl1pPr>
              <a:defRPr>
                <a:latin typeface="Gill Sans MT"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457200" y="1066800"/>
            <a:ext cx="8229600" cy="3118284"/>
          </a:xfrm>
        </p:spPr>
        <p:txBody>
          <a:bodyPr/>
          <a:lstStyle>
            <a:lvl1pPr>
              <a:defRPr sz="3000">
                <a:latin typeface="Gill Sans MT" pitchFamily="34" charset="0"/>
              </a:defRPr>
            </a:lvl1pPr>
            <a:lvl2pPr>
              <a:defRPr>
                <a:latin typeface="Gill Sans MT" pitchFamily="34" charset="0"/>
              </a:defRPr>
            </a:lvl2pPr>
            <a:lvl3pPr>
              <a:defRPr>
                <a:latin typeface="Gill Sans MT" pitchFamily="34" charset="0"/>
              </a:defRPr>
            </a:lvl3pPr>
            <a:lvl4pPr>
              <a:defRPr>
                <a:latin typeface="Gill Sans MT" pitchFamily="34" charset="0"/>
              </a:defRPr>
            </a:lvl4pPr>
            <a:lvl5pPr>
              <a:defRPr>
                <a:latin typeface="Gill Sans MT"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11"/>
          </p:nvPr>
        </p:nvSpPr>
        <p:spPr>
          <a:xfrm>
            <a:off x="152400" y="6324600"/>
            <a:ext cx="2895600" cy="365125"/>
          </a:xfrm>
          <a:prstGeom prst="rect">
            <a:avLst/>
          </a:prstGeom>
        </p:spPr>
        <p:txBody>
          <a:bodyPr/>
          <a:lstStyle>
            <a:lvl1pPr>
              <a:defRPr/>
            </a:lvl1pPr>
          </a:lstStyle>
          <a:p>
            <a:r>
              <a:rPr lang="en-US" dirty="0" smtClean="0"/>
              <a:t>Vendor</a:t>
            </a:r>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a:defRPr/>
            </a:lvl1pPr>
          </a:lstStyle>
          <a:p>
            <a:r>
              <a:rPr lang="en-US" dirty="0" smtClean="0"/>
              <a:t>#</a:t>
            </a:r>
            <a:endParaRPr lang="en-US" dirty="0"/>
          </a:p>
        </p:txBody>
      </p:sp>
      <p:sp>
        <p:nvSpPr>
          <p:cNvPr id="11" name="Content Placeholder 2"/>
          <p:cNvSpPr>
            <a:spLocks noGrp="1"/>
          </p:cNvSpPr>
          <p:nvPr>
            <p:ph idx="14"/>
          </p:nvPr>
        </p:nvSpPr>
        <p:spPr>
          <a:xfrm>
            <a:off x="457200" y="4185084"/>
            <a:ext cx="8219256" cy="2139516"/>
          </a:xfrm>
        </p:spPr>
        <p:txBody>
          <a:bodyPr anchor="ctr" anchorCtr="0"/>
          <a:lstStyle>
            <a:lvl1pPr>
              <a:defRPr sz="3000">
                <a:latin typeface="Gill Sans MT" pitchFamily="34" charset="0"/>
              </a:defRPr>
            </a:lvl1pPr>
            <a:lvl2pPr>
              <a:defRPr>
                <a:latin typeface="Gill Sans MT" pitchFamily="34" charset="0"/>
              </a:defRPr>
            </a:lvl2pPr>
            <a:lvl3pPr>
              <a:defRPr>
                <a:latin typeface="Gill Sans MT" pitchFamily="34" charset="0"/>
              </a:defRPr>
            </a:lvl3pPr>
            <a:lvl4pPr>
              <a:defRPr>
                <a:latin typeface="Gill Sans MT" pitchFamily="34" charset="0"/>
              </a:defRPr>
            </a:lvl4pPr>
            <a:lvl5pPr>
              <a:defRPr>
                <a:latin typeface="Gill Sans MT"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4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lstStyle>
            <a:lvl1pPr>
              <a:defRPr>
                <a:latin typeface="Gill Sans MT"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457200" y="1066800"/>
            <a:ext cx="8229600" cy="3118284"/>
          </a:xfrm>
        </p:spPr>
        <p:txBody>
          <a:bodyPr/>
          <a:lstStyle>
            <a:lvl1pPr>
              <a:defRPr sz="3000">
                <a:latin typeface="Gill Sans MT" pitchFamily="34" charset="0"/>
              </a:defRPr>
            </a:lvl1pPr>
            <a:lvl2pPr>
              <a:defRPr>
                <a:latin typeface="Gill Sans MT" pitchFamily="34" charset="0"/>
              </a:defRPr>
            </a:lvl2pPr>
            <a:lvl3pPr>
              <a:defRPr>
                <a:latin typeface="Gill Sans MT" pitchFamily="34" charset="0"/>
              </a:defRPr>
            </a:lvl3pPr>
            <a:lvl4pPr>
              <a:defRPr>
                <a:latin typeface="Gill Sans MT" pitchFamily="34" charset="0"/>
              </a:defRPr>
            </a:lvl4pPr>
            <a:lvl5pPr>
              <a:defRPr>
                <a:latin typeface="Gill Sans MT"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11"/>
          </p:nvPr>
        </p:nvSpPr>
        <p:spPr>
          <a:xfrm>
            <a:off x="152400" y="6324600"/>
            <a:ext cx="2895600" cy="365125"/>
          </a:xfrm>
          <a:prstGeom prst="rect">
            <a:avLst/>
          </a:prstGeom>
        </p:spPr>
        <p:txBody>
          <a:bodyPr/>
          <a:lstStyle>
            <a:lvl1pPr>
              <a:defRPr/>
            </a:lvl1pPr>
          </a:lstStyle>
          <a:p>
            <a:r>
              <a:rPr lang="en-US" dirty="0" smtClean="0"/>
              <a:t>Vendor</a:t>
            </a:r>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a:defRPr/>
            </a:lvl1pPr>
          </a:lstStyle>
          <a:p>
            <a:r>
              <a:rPr lang="en-US" dirty="0" smtClean="0"/>
              <a:t>#</a:t>
            </a:r>
            <a:endParaRPr lang="en-US" dirty="0"/>
          </a:p>
        </p:txBody>
      </p:sp>
      <p:sp>
        <p:nvSpPr>
          <p:cNvPr id="11" name="Content Placeholder 2"/>
          <p:cNvSpPr>
            <a:spLocks noGrp="1"/>
          </p:cNvSpPr>
          <p:nvPr>
            <p:ph idx="14"/>
          </p:nvPr>
        </p:nvSpPr>
        <p:spPr>
          <a:xfrm>
            <a:off x="457200" y="4185084"/>
            <a:ext cx="8219256" cy="2139516"/>
          </a:xfrm>
        </p:spPr>
        <p:txBody>
          <a:bodyPr anchor="ctr" anchorCtr="0"/>
          <a:lstStyle>
            <a:lvl1pPr>
              <a:defRPr sz="3000">
                <a:latin typeface="Gill Sans MT" pitchFamily="34" charset="0"/>
              </a:defRPr>
            </a:lvl1pPr>
            <a:lvl2pPr>
              <a:defRPr>
                <a:latin typeface="Gill Sans MT" pitchFamily="34" charset="0"/>
              </a:defRPr>
            </a:lvl2pPr>
            <a:lvl3pPr>
              <a:defRPr>
                <a:latin typeface="Gill Sans MT" pitchFamily="34" charset="0"/>
              </a:defRPr>
            </a:lvl3pPr>
            <a:lvl4pPr>
              <a:defRPr>
                <a:latin typeface="Gill Sans MT" pitchFamily="34" charset="0"/>
              </a:defRPr>
            </a:lvl4pPr>
            <a:lvl5pPr>
              <a:defRPr>
                <a:latin typeface="Gill Sans MT"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slideLayout" Target="../slideLayouts/slideLayout18.xml"/><Relationship Id="rId19" Type="http://schemas.openxmlformats.org/officeDocument/2006/relationships/slideLayout" Target="../slideLayouts/slideLayout19.xml"/><Relationship Id="rId63" Type="http://schemas.openxmlformats.org/officeDocument/2006/relationships/slideLayout" Target="../slideLayouts/slideLayout63.xml"/><Relationship Id="rId64" Type="http://schemas.openxmlformats.org/officeDocument/2006/relationships/slideLayout" Target="../slideLayouts/slideLayout64.xml"/><Relationship Id="rId65" Type="http://schemas.openxmlformats.org/officeDocument/2006/relationships/theme" Target="../theme/theme1.xml"/><Relationship Id="rId66" Type="http://schemas.openxmlformats.org/officeDocument/2006/relationships/image" Target="../media/image1.png"/><Relationship Id="rId50" Type="http://schemas.openxmlformats.org/officeDocument/2006/relationships/slideLayout" Target="../slideLayouts/slideLayout50.xml"/><Relationship Id="rId51" Type="http://schemas.openxmlformats.org/officeDocument/2006/relationships/slideLayout" Target="../slideLayouts/slideLayout51.xml"/><Relationship Id="rId52" Type="http://schemas.openxmlformats.org/officeDocument/2006/relationships/slideLayout" Target="../slideLayouts/slideLayout52.xml"/><Relationship Id="rId53" Type="http://schemas.openxmlformats.org/officeDocument/2006/relationships/slideLayout" Target="../slideLayouts/slideLayout53.xml"/><Relationship Id="rId54" Type="http://schemas.openxmlformats.org/officeDocument/2006/relationships/slideLayout" Target="../slideLayouts/slideLayout54.xml"/><Relationship Id="rId55" Type="http://schemas.openxmlformats.org/officeDocument/2006/relationships/slideLayout" Target="../slideLayouts/slideLayout55.xml"/><Relationship Id="rId56" Type="http://schemas.openxmlformats.org/officeDocument/2006/relationships/slideLayout" Target="../slideLayouts/slideLayout56.xml"/><Relationship Id="rId57" Type="http://schemas.openxmlformats.org/officeDocument/2006/relationships/slideLayout" Target="../slideLayouts/slideLayout57.xml"/><Relationship Id="rId58" Type="http://schemas.openxmlformats.org/officeDocument/2006/relationships/slideLayout" Target="../slideLayouts/slideLayout58.xml"/><Relationship Id="rId59" Type="http://schemas.openxmlformats.org/officeDocument/2006/relationships/slideLayout" Target="../slideLayouts/slideLayout59.xml"/><Relationship Id="rId40" Type="http://schemas.openxmlformats.org/officeDocument/2006/relationships/slideLayout" Target="../slideLayouts/slideLayout40.xml"/><Relationship Id="rId41" Type="http://schemas.openxmlformats.org/officeDocument/2006/relationships/slideLayout" Target="../slideLayouts/slideLayout41.xml"/><Relationship Id="rId42" Type="http://schemas.openxmlformats.org/officeDocument/2006/relationships/slideLayout" Target="../slideLayouts/slideLayout42.xml"/><Relationship Id="rId43" Type="http://schemas.openxmlformats.org/officeDocument/2006/relationships/slideLayout" Target="../slideLayouts/slideLayout43.xml"/><Relationship Id="rId44" Type="http://schemas.openxmlformats.org/officeDocument/2006/relationships/slideLayout" Target="../slideLayouts/slideLayout44.xml"/><Relationship Id="rId45" Type="http://schemas.openxmlformats.org/officeDocument/2006/relationships/slideLayout" Target="../slideLayouts/slideLayout45.xml"/><Relationship Id="rId46" Type="http://schemas.openxmlformats.org/officeDocument/2006/relationships/slideLayout" Target="../slideLayouts/slideLayout46.xml"/><Relationship Id="rId47" Type="http://schemas.openxmlformats.org/officeDocument/2006/relationships/slideLayout" Target="../slideLayouts/slideLayout47.xml"/><Relationship Id="rId48" Type="http://schemas.openxmlformats.org/officeDocument/2006/relationships/slideLayout" Target="../slideLayouts/slideLayout48.xml"/><Relationship Id="rId49" Type="http://schemas.openxmlformats.org/officeDocument/2006/relationships/slideLayout" Target="../slideLayouts/slideLayout49.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30" Type="http://schemas.openxmlformats.org/officeDocument/2006/relationships/slideLayout" Target="../slideLayouts/slideLayout30.xml"/><Relationship Id="rId31" Type="http://schemas.openxmlformats.org/officeDocument/2006/relationships/slideLayout" Target="../slideLayouts/slideLayout31.xml"/><Relationship Id="rId32" Type="http://schemas.openxmlformats.org/officeDocument/2006/relationships/slideLayout" Target="../slideLayouts/slideLayout32.xml"/><Relationship Id="rId33" Type="http://schemas.openxmlformats.org/officeDocument/2006/relationships/slideLayout" Target="../slideLayouts/slideLayout33.xml"/><Relationship Id="rId34" Type="http://schemas.openxmlformats.org/officeDocument/2006/relationships/slideLayout" Target="../slideLayouts/slideLayout34.xml"/><Relationship Id="rId35" Type="http://schemas.openxmlformats.org/officeDocument/2006/relationships/slideLayout" Target="../slideLayouts/slideLayout35.xml"/><Relationship Id="rId36" Type="http://schemas.openxmlformats.org/officeDocument/2006/relationships/slideLayout" Target="../slideLayouts/slideLayout36.xml"/><Relationship Id="rId37" Type="http://schemas.openxmlformats.org/officeDocument/2006/relationships/slideLayout" Target="../slideLayouts/slideLayout37.xml"/><Relationship Id="rId38" Type="http://schemas.openxmlformats.org/officeDocument/2006/relationships/slideLayout" Target="../slideLayouts/slideLayout38.xml"/><Relationship Id="rId39" Type="http://schemas.openxmlformats.org/officeDocument/2006/relationships/slideLayout" Target="../slideLayouts/slideLayout39.xml"/><Relationship Id="rId20" Type="http://schemas.openxmlformats.org/officeDocument/2006/relationships/slideLayout" Target="../slideLayouts/slideLayout20.xml"/><Relationship Id="rId21" Type="http://schemas.openxmlformats.org/officeDocument/2006/relationships/slideLayout" Target="../slideLayouts/slideLayout21.xml"/><Relationship Id="rId22" Type="http://schemas.openxmlformats.org/officeDocument/2006/relationships/slideLayout" Target="../slideLayouts/slideLayout22.xml"/><Relationship Id="rId23" Type="http://schemas.openxmlformats.org/officeDocument/2006/relationships/slideLayout" Target="../slideLayouts/slideLayout23.xml"/><Relationship Id="rId24" Type="http://schemas.openxmlformats.org/officeDocument/2006/relationships/slideLayout" Target="../slideLayouts/slideLayout24.xml"/><Relationship Id="rId25" Type="http://schemas.openxmlformats.org/officeDocument/2006/relationships/slideLayout" Target="../slideLayouts/slideLayout25.xml"/><Relationship Id="rId26" Type="http://schemas.openxmlformats.org/officeDocument/2006/relationships/slideLayout" Target="../slideLayouts/slideLayout26.xml"/><Relationship Id="rId27" Type="http://schemas.openxmlformats.org/officeDocument/2006/relationships/slideLayout" Target="../slideLayouts/slideLayout27.xml"/><Relationship Id="rId28" Type="http://schemas.openxmlformats.org/officeDocument/2006/relationships/slideLayout" Target="../slideLayouts/slideLayout28.xml"/><Relationship Id="rId29" Type="http://schemas.openxmlformats.org/officeDocument/2006/relationships/slideLayout" Target="../slideLayouts/slideLayout29.xml"/><Relationship Id="rId60" Type="http://schemas.openxmlformats.org/officeDocument/2006/relationships/slideLayout" Target="../slideLayouts/slideLayout60.xml"/><Relationship Id="rId61" Type="http://schemas.openxmlformats.org/officeDocument/2006/relationships/slideLayout" Target="../slideLayouts/slideLayout61.xml"/><Relationship Id="rId62" Type="http://schemas.openxmlformats.org/officeDocument/2006/relationships/slideLayout" Target="../slideLayouts/slideLayout62.xml"/><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000099"/>
            </a:gs>
            <a:gs pos="100000">
              <a:srgbClr val="000047"/>
            </a:gs>
          </a:gsLst>
          <a:lin ang="5400000" scaled="1"/>
        </a:gradFill>
        <a:effectLst/>
      </p:bgPr>
    </p:bg>
    <p:spTree>
      <p:nvGrpSpPr>
        <p:cNvPr id="1" name=""/>
        <p:cNvGrpSpPr/>
        <p:nvPr/>
      </p:nvGrpSpPr>
      <p:grpSpPr>
        <a:xfrm>
          <a:off x="0" y="0"/>
          <a:ext cx="0" cy="0"/>
          <a:chOff x="0" y="0"/>
          <a:chExt cx="0" cy="0"/>
        </a:xfrm>
      </p:grpSpPr>
      <p:sp>
        <p:nvSpPr>
          <p:cNvPr id="1026" name="Rectangle 9"/>
          <p:cNvSpPr>
            <a:spLocks noGrp="1" noChangeArrowheads="1"/>
          </p:cNvSpPr>
          <p:nvPr>
            <p:ph type="title"/>
          </p:nvPr>
        </p:nvSpPr>
        <p:spPr bwMode="auto">
          <a:xfrm>
            <a:off x="457200" y="585216"/>
            <a:ext cx="7772400" cy="685800"/>
          </a:xfrm>
          <a:prstGeom prst="rect">
            <a:avLst/>
          </a:prstGeom>
          <a:noFill/>
          <a:ln w="9525">
            <a:noFill/>
            <a:miter lim="800000"/>
            <a:headEnd/>
            <a:tailEnd/>
          </a:ln>
        </p:spPr>
        <p:txBody>
          <a:bodyPr vert="horz" wrap="square" lIns="92075" tIns="46038" rIns="92075" bIns="46038" numCol="1" anchor="b" anchorCtr="0" compatLnSpc="1">
            <a:prstTxWarp prst="textNoShape">
              <a:avLst/>
            </a:prstTxWarp>
          </a:bodyPr>
          <a:lstStyle/>
          <a:p>
            <a:pPr lvl="0"/>
            <a:r>
              <a:rPr lang="en-US" dirty="0" smtClean="0"/>
              <a:t>Slide Title</a:t>
            </a:r>
          </a:p>
        </p:txBody>
      </p:sp>
      <p:sp>
        <p:nvSpPr>
          <p:cNvPr id="1027" name="Rectangle 10"/>
          <p:cNvSpPr>
            <a:spLocks noGrp="1" noChangeArrowheads="1"/>
          </p:cNvSpPr>
          <p:nvPr>
            <p:ph type="body" idx="1"/>
          </p:nvPr>
        </p:nvSpPr>
        <p:spPr bwMode="auto">
          <a:xfrm>
            <a:off x="457200" y="1376772"/>
            <a:ext cx="7848600" cy="522058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grpSp>
        <p:nvGrpSpPr>
          <p:cNvPr id="2" name="Group 8"/>
          <p:cNvGrpSpPr>
            <a:grpSpLocks/>
          </p:cNvGrpSpPr>
          <p:nvPr/>
        </p:nvGrpSpPr>
        <p:grpSpPr bwMode="auto">
          <a:xfrm>
            <a:off x="0" y="0"/>
            <a:ext cx="9144000" cy="457200"/>
            <a:chOff x="0" y="0"/>
            <a:chExt cx="9144000" cy="457200"/>
          </a:xfrm>
        </p:grpSpPr>
        <p:sp>
          <p:nvSpPr>
            <p:cNvPr id="8" name="Rectangle 7"/>
            <p:cNvSpPr/>
            <p:nvPr userDrawn="1"/>
          </p:nvSpPr>
          <p:spPr bwMode="auto">
            <a:xfrm>
              <a:off x="0" y="0"/>
              <a:ext cx="9144000" cy="457200"/>
            </a:xfrm>
            <a:prstGeom prst="rect">
              <a:avLst/>
            </a:prstGeom>
            <a:solidFill>
              <a:srgbClr val="0092B5"/>
            </a:solidFill>
            <a:ln w="12700" cap="flat" cmpd="sng" algn="ctr">
              <a:noFill/>
              <a:prstDash val="solid"/>
              <a:round/>
              <a:headEnd type="none" w="sm" len="sm"/>
              <a:tailEnd type="stealth" w="med" len="lg"/>
            </a:ln>
            <a:effectLst/>
          </p:spPr>
          <p:txBody>
            <a:bodyPr/>
            <a:lstStyle/>
            <a:p>
              <a:pPr>
                <a:defRPr/>
              </a:pPr>
              <a:endParaRPr lang="en-US" dirty="0">
                <a:latin typeface="Times New Roman" pitchFamily="-112" charset="0"/>
                <a:ea typeface="+mn-ea"/>
              </a:endParaRPr>
            </a:p>
          </p:txBody>
        </p:sp>
        <p:pic>
          <p:nvPicPr>
            <p:cNvPr id="1031" name="Picture 4"/>
            <p:cNvPicPr>
              <a:picLocks noChangeAspect="1"/>
            </p:cNvPicPr>
            <p:nvPr userDrawn="1"/>
          </p:nvPicPr>
          <p:blipFill>
            <a:blip r:embed="rId66" cstate="print"/>
            <a:srcRect l="42221" t="18188" r="42049" b="59425"/>
            <a:stretch>
              <a:fillRect/>
            </a:stretch>
          </p:blipFill>
          <p:spPr bwMode="auto">
            <a:xfrm>
              <a:off x="0" y="522"/>
              <a:ext cx="457200" cy="456678"/>
            </a:xfrm>
            <a:prstGeom prst="rect">
              <a:avLst/>
            </a:prstGeom>
            <a:noFill/>
            <a:ln w="9525">
              <a:solidFill>
                <a:schemeClr val="bg1"/>
              </a:solidFill>
              <a:miter lim="800000"/>
              <a:headEnd/>
              <a:tailEnd/>
            </a:ln>
          </p:spPr>
        </p:pic>
        <p:sp>
          <p:nvSpPr>
            <p:cNvPr id="7" name="Rectangle 6"/>
            <p:cNvSpPr/>
            <p:nvPr userDrawn="1"/>
          </p:nvSpPr>
          <p:spPr bwMode="auto">
            <a:xfrm>
              <a:off x="439738" y="12700"/>
              <a:ext cx="7646196" cy="369332"/>
            </a:xfrm>
            <a:prstGeom prst="rect">
              <a:avLst/>
            </a:prstGeom>
          </p:spPr>
          <p:txBody>
            <a:bodyPr wrap="none">
              <a:spAutoFit/>
            </a:bodyPr>
            <a:lstStyle/>
            <a:p>
              <a:pPr algn="l"/>
              <a:r>
                <a:rPr lang="en-US" sz="1800" b="1" i="1" dirty="0" smtClean="0">
                  <a:solidFill>
                    <a:schemeClr val="bg1"/>
                  </a:solidFill>
                  <a:cs typeface="Times New Roman" pitchFamily="18" charset="0"/>
                </a:rPr>
                <a:t>AAPM Working</a:t>
              </a:r>
              <a:r>
                <a:rPr lang="en-US" sz="1800" b="1" i="1" baseline="0" dirty="0" smtClean="0">
                  <a:solidFill>
                    <a:schemeClr val="bg1"/>
                  </a:solidFill>
                  <a:cs typeface="Times New Roman" pitchFamily="18" charset="0"/>
                </a:rPr>
                <a:t> Group on Standardization of CT Nomenclature and Protocols</a:t>
              </a:r>
              <a:endParaRPr lang="en-US" sz="1800" b="1" i="1" kern="1200" dirty="0">
                <a:solidFill>
                  <a:schemeClr val="bg1"/>
                </a:solidFill>
                <a:latin typeface="Times New Roman" pitchFamily="18" charset="0"/>
                <a:ea typeface="ＭＳ Ｐゴシック" charset="-128"/>
                <a:cs typeface="Times New Roman" pitchFamily="18" charset="0"/>
              </a:endParaRPr>
            </a:p>
          </p:txBody>
        </p:sp>
      </p:grpSp>
      <p:cxnSp>
        <p:nvCxnSpPr>
          <p:cNvPr id="1029" name="Straight Connector 9"/>
          <p:cNvCxnSpPr>
            <a:cxnSpLocks noChangeShapeType="1"/>
          </p:cNvCxnSpPr>
          <p:nvPr/>
        </p:nvCxnSpPr>
        <p:spPr bwMode="auto">
          <a:xfrm>
            <a:off x="647564" y="1340768"/>
            <a:ext cx="7924800" cy="1588"/>
          </a:xfrm>
          <a:prstGeom prst="line">
            <a:avLst/>
          </a:prstGeom>
          <a:noFill/>
          <a:ln w="57150">
            <a:solidFill>
              <a:srgbClr val="0092B5"/>
            </a:solidFill>
            <a:round/>
            <a:headEnd type="none" w="sm" len="sm"/>
            <a:tailEnd type="none" w="med" len="lg"/>
          </a:ln>
        </p:spPr>
      </p:cxnSp>
    </p:spTree>
  </p:cSld>
  <p:clrMap bg1="dk2" tx1="lt1" bg2="dk1" tx2="lt2" accent1="accent1" accent2="accent2" accent3="accent3" accent4="accent4" accent5="accent5" accent6="accent6" hlink="hlink" folHlink="folHlink"/>
  <p:sldLayoutIdLst>
    <p:sldLayoutId id="2147483695" r:id="rId1"/>
    <p:sldLayoutId id="2147483696" r:id="rId2"/>
    <p:sldLayoutId id="2147483700" r:id="rId3"/>
    <p:sldLayoutId id="2147483697" r:id="rId4"/>
    <p:sldLayoutId id="2147483698" r:id="rId5"/>
    <p:sldLayoutId id="2147483699" r:id="rId6"/>
    <p:sldLayoutId id="2147483701" r:id="rId7"/>
    <p:sldLayoutId id="2147483702" r:id="rId8"/>
    <p:sldLayoutId id="2147483703" r:id="rId9"/>
    <p:sldLayoutId id="2147483704" r:id="rId10"/>
    <p:sldLayoutId id="2147483705" r:id="rId11"/>
    <p:sldLayoutId id="2147483706" r:id="rId12"/>
    <p:sldLayoutId id="2147483707" r:id="rId13"/>
    <p:sldLayoutId id="2147483708" r:id="rId14"/>
    <p:sldLayoutId id="2147483709" r:id="rId15"/>
    <p:sldLayoutId id="2147483710" r:id="rId16"/>
    <p:sldLayoutId id="2147483711" r:id="rId17"/>
    <p:sldLayoutId id="2147483712" r:id="rId18"/>
    <p:sldLayoutId id="2147483713" r:id="rId19"/>
    <p:sldLayoutId id="2147483714" r:id="rId20"/>
    <p:sldLayoutId id="2147483716" r:id="rId21"/>
    <p:sldLayoutId id="2147483717" r:id="rId22"/>
    <p:sldLayoutId id="2147483718" r:id="rId23"/>
    <p:sldLayoutId id="2147483719" r:id="rId24"/>
    <p:sldLayoutId id="2147483720" r:id="rId25"/>
    <p:sldLayoutId id="2147483721" r:id="rId26"/>
    <p:sldLayoutId id="2147483722" r:id="rId27"/>
    <p:sldLayoutId id="2147483723" r:id="rId28"/>
    <p:sldLayoutId id="2147483724" r:id="rId29"/>
    <p:sldLayoutId id="2147483725" r:id="rId30"/>
    <p:sldLayoutId id="2147483727" r:id="rId31"/>
    <p:sldLayoutId id="2147483728" r:id="rId32"/>
    <p:sldLayoutId id="2147483729" r:id="rId33"/>
    <p:sldLayoutId id="2147483730" r:id="rId34"/>
    <p:sldLayoutId id="2147483731" r:id="rId35"/>
    <p:sldLayoutId id="2147483732" r:id="rId36"/>
    <p:sldLayoutId id="2147483733" r:id="rId37"/>
    <p:sldLayoutId id="2147483734" r:id="rId38"/>
    <p:sldLayoutId id="2147483735" r:id="rId39"/>
    <p:sldLayoutId id="2147483736" r:id="rId40"/>
    <p:sldLayoutId id="2147483737" r:id="rId41"/>
    <p:sldLayoutId id="2147483738" r:id="rId42"/>
    <p:sldLayoutId id="2147483739" r:id="rId43"/>
    <p:sldLayoutId id="2147483740" r:id="rId44"/>
    <p:sldLayoutId id="2147483741" r:id="rId45"/>
    <p:sldLayoutId id="2147483742" r:id="rId46"/>
    <p:sldLayoutId id="2147483743" r:id="rId47"/>
    <p:sldLayoutId id="2147483744" r:id="rId48"/>
    <p:sldLayoutId id="2147483745" r:id="rId49"/>
    <p:sldLayoutId id="2147483746" r:id="rId50"/>
    <p:sldLayoutId id="2147483747" r:id="rId51"/>
    <p:sldLayoutId id="2147483748" r:id="rId52"/>
    <p:sldLayoutId id="2147483749" r:id="rId53"/>
    <p:sldLayoutId id="2147483750" r:id="rId54"/>
    <p:sldLayoutId id="2147483751" r:id="rId55"/>
    <p:sldLayoutId id="2147483752" r:id="rId56"/>
    <p:sldLayoutId id="2147483753" r:id="rId57"/>
    <p:sldLayoutId id="2147483754" r:id="rId58"/>
    <p:sldLayoutId id="2147483686" r:id="rId59"/>
    <p:sldLayoutId id="2147483687" r:id="rId60"/>
    <p:sldLayoutId id="2147483688" r:id="rId61"/>
    <p:sldLayoutId id="2147483689" r:id="rId62"/>
    <p:sldLayoutId id="2147483690" r:id="rId63"/>
    <p:sldLayoutId id="2147483691" r:id="rId64"/>
  </p:sldLayoutIdLst>
  <p:timing>
    <p:tnLst>
      <p:par>
        <p:cTn xmlns:p14="http://schemas.microsoft.com/office/powerpoint/2010/main" id="1" dur="indefinite" restart="never" nodeType="tmRoot"/>
      </p:par>
    </p:tnLst>
  </p:timing>
  <p:hf sldNum="0" hdr="0" ftr="0"/>
  <p:txStyles>
    <p:titleStyle>
      <a:lvl1pPr algn="l" rtl="0" eaLnBrk="1" fontAlgn="base" hangingPunct="1">
        <a:spcBef>
          <a:spcPct val="0"/>
        </a:spcBef>
        <a:spcAft>
          <a:spcPct val="0"/>
        </a:spcAft>
        <a:defRPr sz="3600" i="1">
          <a:solidFill>
            <a:schemeClr val="tx2"/>
          </a:solidFill>
          <a:latin typeface="+mj-lt"/>
          <a:ea typeface="ＭＳ Ｐゴシック" pitchFamily="-112" charset="-128"/>
          <a:cs typeface="ＭＳ Ｐゴシック" pitchFamily="-112" charset="-128"/>
        </a:defRPr>
      </a:lvl1pPr>
      <a:lvl2pPr algn="l" rtl="0" eaLnBrk="1" fontAlgn="base" hangingPunct="1">
        <a:spcBef>
          <a:spcPct val="0"/>
        </a:spcBef>
        <a:spcAft>
          <a:spcPct val="0"/>
        </a:spcAft>
        <a:defRPr sz="3600" i="1">
          <a:solidFill>
            <a:schemeClr val="tx2"/>
          </a:solidFill>
          <a:latin typeface="Times New Roman" pitchFamily="-112" charset="0"/>
          <a:ea typeface="ＭＳ Ｐゴシック" pitchFamily="-112" charset="-128"/>
          <a:cs typeface="ＭＳ Ｐゴシック" pitchFamily="-112" charset="-128"/>
        </a:defRPr>
      </a:lvl2pPr>
      <a:lvl3pPr algn="l" rtl="0" eaLnBrk="1" fontAlgn="base" hangingPunct="1">
        <a:spcBef>
          <a:spcPct val="0"/>
        </a:spcBef>
        <a:spcAft>
          <a:spcPct val="0"/>
        </a:spcAft>
        <a:defRPr sz="3600" i="1">
          <a:solidFill>
            <a:schemeClr val="tx2"/>
          </a:solidFill>
          <a:latin typeface="Times New Roman" pitchFamily="-112" charset="0"/>
          <a:ea typeface="ＭＳ Ｐゴシック" pitchFamily="-112" charset="-128"/>
          <a:cs typeface="ＭＳ Ｐゴシック" pitchFamily="-112" charset="-128"/>
        </a:defRPr>
      </a:lvl3pPr>
      <a:lvl4pPr algn="l" rtl="0" eaLnBrk="1" fontAlgn="base" hangingPunct="1">
        <a:spcBef>
          <a:spcPct val="0"/>
        </a:spcBef>
        <a:spcAft>
          <a:spcPct val="0"/>
        </a:spcAft>
        <a:defRPr sz="3600" i="1">
          <a:solidFill>
            <a:schemeClr val="tx2"/>
          </a:solidFill>
          <a:latin typeface="Times New Roman" pitchFamily="-112" charset="0"/>
          <a:ea typeface="ＭＳ Ｐゴシック" pitchFamily="-112" charset="-128"/>
          <a:cs typeface="ＭＳ Ｐゴシック" pitchFamily="-112" charset="-128"/>
        </a:defRPr>
      </a:lvl4pPr>
      <a:lvl5pPr algn="l" rtl="0" eaLnBrk="1" fontAlgn="base" hangingPunct="1">
        <a:spcBef>
          <a:spcPct val="0"/>
        </a:spcBef>
        <a:spcAft>
          <a:spcPct val="0"/>
        </a:spcAft>
        <a:defRPr sz="3600" i="1">
          <a:solidFill>
            <a:schemeClr val="tx2"/>
          </a:solidFill>
          <a:latin typeface="Times New Roman" pitchFamily="-112" charset="0"/>
          <a:ea typeface="ＭＳ Ｐゴシック" pitchFamily="-112" charset="-128"/>
          <a:cs typeface="ＭＳ Ｐゴシック" pitchFamily="-112" charset="-128"/>
        </a:defRPr>
      </a:lvl5pPr>
      <a:lvl6pPr marL="457200" algn="l" rtl="0" eaLnBrk="1" fontAlgn="base" hangingPunct="1">
        <a:spcBef>
          <a:spcPct val="0"/>
        </a:spcBef>
        <a:spcAft>
          <a:spcPct val="0"/>
        </a:spcAft>
        <a:defRPr sz="3600" i="1">
          <a:solidFill>
            <a:schemeClr val="tx2"/>
          </a:solidFill>
          <a:latin typeface="Times New Roman" pitchFamily="-112" charset="0"/>
        </a:defRPr>
      </a:lvl6pPr>
      <a:lvl7pPr marL="914400" algn="l" rtl="0" eaLnBrk="1" fontAlgn="base" hangingPunct="1">
        <a:spcBef>
          <a:spcPct val="0"/>
        </a:spcBef>
        <a:spcAft>
          <a:spcPct val="0"/>
        </a:spcAft>
        <a:defRPr sz="3600" i="1">
          <a:solidFill>
            <a:schemeClr val="tx2"/>
          </a:solidFill>
          <a:latin typeface="Times New Roman" pitchFamily="-112" charset="0"/>
        </a:defRPr>
      </a:lvl7pPr>
      <a:lvl8pPr marL="1371600" algn="l" rtl="0" eaLnBrk="1" fontAlgn="base" hangingPunct="1">
        <a:spcBef>
          <a:spcPct val="0"/>
        </a:spcBef>
        <a:spcAft>
          <a:spcPct val="0"/>
        </a:spcAft>
        <a:defRPr sz="3600" i="1">
          <a:solidFill>
            <a:schemeClr val="tx2"/>
          </a:solidFill>
          <a:latin typeface="Times New Roman" pitchFamily="-112" charset="0"/>
        </a:defRPr>
      </a:lvl8pPr>
      <a:lvl9pPr marL="1828800" algn="l" rtl="0" eaLnBrk="1" fontAlgn="base" hangingPunct="1">
        <a:spcBef>
          <a:spcPct val="0"/>
        </a:spcBef>
        <a:spcAft>
          <a:spcPct val="0"/>
        </a:spcAft>
        <a:defRPr sz="3600" i="1">
          <a:solidFill>
            <a:schemeClr val="tx2"/>
          </a:solidFill>
          <a:latin typeface="Times New Roman" pitchFamily="-112" charset="0"/>
        </a:defRPr>
      </a:lvl9pPr>
    </p:titleStyle>
    <p:bodyStyle>
      <a:lvl1pPr marL="342900" indent="-342900" algn="l" rtl="0" eaLnBrk="1" fontAlgn="base" hangingPunct="1">
        <a:spcBef>
          <a:spcPct val="20000"/>
        </a:spcBef>
        <a:spcAft>
          <a:spcPct val="0"/>
        </a:spcAft>
        <a:buClr>
          <a:schemeClr val="tx2"/>
        </a:buClr>
        <a:buSzPct val="100000"/>
        <a:buChar char="•"/>
        <a:defRPr sz="2800">
          <a:solidFill>
            <a:schemeClr val="tx1"/>
          </a:solidFill>
          <a:latin typeface="+mn-lt"/>
          <a:ea typeface="ＭＳ Ｐゴシック" pitchFamily="-112" charset="-128"/>
          <a:cs typeface="ＭＳ Ｐゴシック" pitchFamily="-112" charset="-128"/>
        </a:defRPr>
      </a:lvl1pPr>
      <a:lvl2pPr marL="742950" indent="-285750" algn="l" rtl="0" eaLnBrk="1" fontAlgn="base" hangingPunct="1">
        <a:spcBef>
          <a:spcPct val="20000"/>
        </a:spcBef>
        <a:spcAft>
          <a:spcPct val="0"/>
        </a:spcAft>
        <a:buClr>
          <a:schemeClr val="tx2"/>
        </a:buClr>
        <a:buSzPct val="100000"/>
        <a:buChar char="–"/>
        <a:defRPr sz="2400">
          <a:solidFill>
            <a:schemeClr val="tx1"/>
          </a:solidFill>
          <a:latin typeface="+mn-lt"/>
          <a:ea typeface="ＭＳ Ｐゴシック" pitchFamily="-112" charset="-128"/>
        </a:defRPr>
      </a:lvl2pPr>
      <a:lvl3pPr marL="1143000" indent="-228600" algn="l" rtl="0" eaLnBrk="1" fontAlgn="base" hangingPunct="1">
        <a:spcBef>
          <a:spcPct val="20000"/>
        </a:spcBef>
        <a:spcAft>
          <a:spcPct val="0"/>
        </a:spcAft>
        <a:buClr>
          <a:schemeClr val="tx2"/>
        </a:buClr>
        <a:buSzPct val="100000"/>
        <a:buChar char="•"/>
        <a:defRPr sz="2400">
          <a:solidFill>
            <a:schemeClr val="tx1"/>
          </a:solidFill>
          <a:latin typeface="+mn-lt"/>
          <a:ea typeface="ＭＳ Ｐゴシック" pitchFamily="-112" charset="-128"/>
        </a:defRPr>
      </a:lvl3pPr>
      <a:lvl4pPr marL="1600200" indent="-228600" algn="l" rtl="0" eaLnBrk="1" fontAlgn="base" hangingPunct="1">
        <a:spcBef>
          <a:spcPct val="20000"/>
        </a:spcBef>
        <a:spcAft>
          <a:spcPct val="0"/>
        </a:spcAft>
        <a:buClr>
          <a:schemeClr val="tx2"/>
        </a:buClr>
        <a:buSzPct val="100000"/>
        <a:buChar char="–"/>
        <a:defRPr sz="2000">
          <a:solidFill>
            <a:schemeClr val="tx1"/>
          </a:solidFill>
          <a:latin typeface="+mn-lt"/>
          <a:ea typeface="ＭＳ Ｐゴシック" pitchFamily="-112" charset="-128"/>
        </a:defRPr>
      </a:lvl4pPr>
      <a:lvl5pPr marL="2057400" indent="-228600" algn="l" rtl="0" eaLnBrk="1" fontAlgn="base" hangingPunct="1">
        <a:spcBef>
          <a:spcPct val="20000"/>
        </a:spcBef>
        <a:spcAft>
          <a:spcPct val="0"/>
        </a:spcAft>
        <a:buClr>
          <a:schemeClr val="tx2"/>
        </a:buClr>
        <a:buSzPct val="100000"/>
        <a:buChar char="•"/>
        <a:defRPr sz="2000">
          <a:solidFill>
            <a:schemeClr val="tx1"/>
          </a:solidFill>
          <a:latin typeface="+mn-lt"/>
          <a:ea typeface="ＭＳ Ｐゴシック" pitchFamily="-112" charset="-128"/>
        </a:defRPr>
      </a:lvl5pPr>
      <a:lvl6pPr marL="2514600" indent="-228600" algn="l" rtl="0" eaLnBrk="1" fontAlgn="base" hangingPunct="1">
        <a:spcBef>
          <a:spcPct val="20000"/>
        </a:spcBef>
        <a:spcAft>
          <a:spcPct val="0"/>
        </a:spcAft>
        <a:buClr>
          <a:schemeClr val="tx2"/>
        </a:buClr>
        <a:buSzPct val="100000"/>
        <a:buChar char="•"/>
        <a:defRPr sz="2000">
          <a:solidFill>
            <a:schemeClr val="tx1"/>
          </a:solidFill>
          <a:latin typeface="+mn-lt"/>
          <a:ea typeface="ＭＳ Ｐゴシック" pitchFamily="-112" charset="-128"/>
        </a:defRPr>
      </a:lvl6pPr>
      <a:lvl7pPr marL="2971800" indent="-228600" algn="l" rtl="0" eaLnBrk="1" fontAlgn="base" hangingPunct="1">
        <a:spcBef>
          <a:spcPct val="20000"/>
        </a:spcBef>
        <a:spcAft>
          <a:spcPct val="0"/>
        </a:spcAft>
        <a:buClr>
          <a:schemeClr val="tx2"/>
        </a:buClr>
        <a:buSzPct val="100000"/>
        <a:buChar char="•"/>
        <a:defRPr sz="2000">
          <a:solidFill>
            <a:schemeClr val="tx1"/>
          </a:solidFill>
          <a:latin typeface="+mn-lt"/>
          <a:ea typeface="ＭＳ Ｐゴシック" pitchFamily="-112" charset="-128"/>
        </a:defRPr>
      </a:lvl7pPr>
      <a:lvl8pPr marL="3429000" indent="-228600" algn="l" rtl="0" eaLnBrk="1" fontAlgn="base" hangingPunct="1">
        <a:spcBef>
          <a:spcPct val="20000"/>
        </a:spcBef>
        <a:spcAft>
          <a:spcPct val="0"/>
        </a:spcAft>
        <a:buClr>
          <a:schemeClr val="tx2"/>
        </a:buClr>
        <a:buSzPct val="100000"/>
        <a:buChar char="•"/>
        <a:defRPr sz="2000">
          <a:solidFill>
            <a:schemeClr val="tx1"/>
          </a:solidFill>
          <a:latin typeface="+mn-lt"/>
          <a:ea typeface="ＭＳ Ｐゴシック" pitchFamily="-112" charset="-128"/>
        </a:defRPr>
      </a:lvl8pPr>
      <a:lvl9pPr marL="3886200" indent="-228600" algn="l" rtl="0" eaLnBrk="1" fontAlgn="base" hangingPunct="1">
        <a:spcBef>
          <a:spcPct val="20000"/>
        </a:spcBef>
        <a:spcAft>
          <a:spcPct val="0"/>
        </a:spcAft>
        <a:buClr>
          <a:schemeClr val="tx2"/>
        </a:buClr>
        <a:buSzPct val="100000"/>
        <a:buChar char="•"/>
        <a:defRPr sz="2000">
          <a:solidFill>
            <a:schemeClr val="tx1"/>
          </a:solidFill>
          <a:latin typeface="+mn-lt"/>
          <a:ea typeface="ＭＳ Ｐゴシック" pitchFamily="-112"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hyperlink" Target="http://www.aapm.org/pubs/CTProtocols/documents/CTTerminologyLexicon.pdf"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19.xml.rels><?xml version="1.0" encoding="UTF-8" standalone="yes"?>
<Relationships xmlns="http://schemas.openxmlformats.org/package/2006/relationships"><Relationship Id="rId3" Type="http://schemas.openxmlformats.org/officeDocument/2006/relationships/image" Target="../media/image4.png"/><Relationship Id="rId4" Type="http://schemas.openxmlformats.org/officeDocument/2006/relationships/image" Target="../media/image5.png"/><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aapm.org/pubs/CTProtocols/documents/EducationSlides.pptx"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22.xml.rels><?xml version="1.0" encoding="UTF-8" standalone="yes"?>
<Relationships xmlns="http://schemas.openxmlformats.org/package/2006/relationships"><Relationship Id="rId3" Type="http://schemas.openxmlformats.org/officeDocument/2006/relationships/image" Target="../media/image7.png"/><Relationship Id="rId4" Type="http://schemas.openxmlformats.org/officeDocument/2006/relationships/image" Target="../media/image8.png"/><Relationship Id="rId1" Type="http://schemas.openxmlformats.org/officeDocument/2006/relationships/slideLayout" Target="../slideLayouts/slideLayout2.xml"/><Relationship Id="rId2" Type="http://schemas.openxmlformats.org/officeDocument/2006/relationships/image" Target="../media/image6.pn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3" Type="http://schemas.openxmlformats.org/officeDocument/2006/relationships/oleObject" Target="../embeddings/oleObject1.bin"/><Relationship Id="rId4" Type="http://schemas.openxmlformats.org/officeDocument/2006/relationships/image" Target="../media/image9.wmf"/><Relationship Id="rId1" Type="http://schemas.openxmlformats.org/officeDocument/2006/relationships/vmlDrawing" Target="../drawings/vmlDrawing1.vml"/><Relationship Id="rId2"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4" Type="http://schemas.openxmlformats.org/officeDocument/2006/relationships/image" Target="../media/image3.jpeg"/><Relationship Id="rId5" Type="http://schemas.openxmlformats.org/officeDocument/2006/relationships/hyperlink" Target="imagegently.org" TargetMode="External"/><Relationship Id="rId6" Type="http://schemas.openxmlformats.org/officeDocument/2006/relationships/hyperlink" Target="imagewisely.org" TargetMode="External"/><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0.png"/></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1.png"/><Relationship Id="rId3" Type="http://schemas.openxmlformats.org/officeDocument/2006/relationships/image" Target="../media/image12.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3" Type="http://schemas.openxmlformats.org/officeDocument/2006/relationships/image" Target="../media/image11.png"/><Relationship Id="rId4" Type="http://schemas.openxmlformats.org/officeDocument/2006/relationships/image" Target="../media/image12.png"/><Relationship Id="rId5" Type="http://schemas.openxmlformats.org/officeDocument/2006/relationships/image" Target="../media/image13.png"/><Relationship Id="rId6" Type="http://schemas.openxmlformats.org/officeDocument/2006/relationships/image" Target="../media/image10.png"/><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 Id="rId3" Type="http://schemas.openxmlformats.org/officeDocument/2006/relationships/image" Target="../media/image14.png"/></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 Id="rId3" Type="http://schemas.openxmlformats.org/officeDocument/2006/relationships/image" Target="../media/image15.png"/></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hyperlink" Target="http://www.aapm.org/pubs/reports/RPT_204.pdf" TargetMode="Externa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1376772"/>
            <a:ext cx="7772400" cy="1470025"/>
          </a:xfrm>
        </p:spPr>
        <p:txBody>
          <a:bodyPr/>
          <a:lstStyle/>
          <a:p>
            <a:r>
              <a:rPr lang="en-US" dirty="0" smtClean="0"/>
              <a:t>AAPM Computed Tomography Radiation Dose Education Slides</a:t>
            </a:r>
            <a:endParaRPr lang="en-US" dirty="0"/>
          </a:p>
        </p:txBody>
      </p:sp>
      <p:sp>
        <p:nvSpPr>
          <p:cNvPr id="3" name="Subtitle 2"/>
          <p:cNvSpPr>
            <a:spLocks noGrp="1"/>
          </p:cNvSpPr>
          <p:nvPr>
            <p:ph type="subTitle" idx="1"/>
          </p:nvPr>
        </p:nvSpPr>
        <p:spPr>
          <a:xfrm>
            <a:off x="1143000" y="3032956"/>
            <a:ext cx="6858000" cy="1752600"/>
          </a:xfrm>
        </p:spPr>
        <p:txBody>
          <a:bodyPr>
            <a:normAutofit lnSpcReduction="10000"/>
          </a:bodyPr>
          <a:lstStyle/>
          <a:p>
            <a:r>
              <a:rPr lang="en-US" dirty="0" smtClean="0"/>
              <a:t>Many of the terms used in these slides can be found in the CT Terminology Lexicon</a:t>
            </a:r>
          </a:p>
          <a:p>
            <a:r>
              <a:rPr lang="en-US" dirty="0" smtClean="0">
                <a:hlinkClick r:id="rId2"/>
              </a:rPr>
              <a:t>http://www.aapm.org/pubs/CTProtocols/documents/CTTerminologyLexicon.pdf</a:t>
            </a:r>
            <a:endParaRPr lang="en-US" i="1" dirty="0"/>
          </a:p>
        </p:txBody>
      </p:sp>
      <p:sp>
        <p:nvSpPr>
          <p:cNvPr id="5" name="Date Placeholder 4"/>
          <p:cNvSpPr>
            <a:spLocks noGrp="1"/>
          </p:cNvSpPr>
          <p:nvPr>
            <p:ph type="dt" sz="half" idx="4294967295"/>
          </p:nvPr>
        </p:nvSpPr>
        <p:spPr>
          <a:xfrm>
            <a:off x="1691680" y="6356350"/>
            <a:ext cx="5760132" cy="501650"/>
          </a:xfrm>
          <a:prstGeom prst="rect">
            <a:avLst/>
          </a:prstGeom>
        </p:spPr>
        <p:txBody>
          <a:bodyPr/>
          <a:lstStyle/>
          <a:p>
            <a:pPr algn="ctr"/>
            <a:r>
              <a:rPr lang="en-US" dirty="0" smtClean="0"/>
              <a:t>Last updated:  18 November 2013</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0" name="Group 29"/>
          <p:cNvGrpSpPr/>
          <p:nvPr/>
        </p:nvGrpSpPr>
        <p:grpSpPr>
          <a:xfrm>
            <a:off x="975528" y="2060848"/>
            <a:ext cx="6980848" cy="2688191"/>
            <a:chOff x="575556" y="1520788"/>
            <a:chExt cx="8169077" cy="3600400"/>
          </a:xfrm>
        </p:grpSpPr>
        <p:sp>
          <p:nvSpPr>
            <p:cNvPr id="32" name="Rounded Rectangle 31"/>
            <p:cNvSpPr/>
            <p:nvPr/>
          </p:nvSpPr>
          <p:spPr>
            <a:xfrm>
              <a:off x="1079612" y="2204864"/>
              <a:ext cx="2376264" cy="648072"/>
            </a:xfrm>
            <a:prstGeom prst="roundRect">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Rounded Rectangle 32"/>
            <p:cNvSpPr/>
            <p:nvPr/>
          </p:nvSpPr>
          <p:spPr>
            <a:xfrm>
              <a:off x="5328084" y="1952836"/>
              <a:ext cx="2952328" cy="1368152"/>
            </a:xfrm>
            <a:prstGeom prst="roundRect">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Oval 33"/>
            <p:cNvSpPr/>
            <p:nvPr/>
          </p:nvSpPr>
          <p:spPr>
            <a:xfrm>
              <a:off x="575556" y="1880828"/>
              <a:ext cx="504056" cy="1044116"/>
            </a:xfrm>
            <a:prstGeom prst="ellipse">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Oval 34"/>
            <p:cNvSpPr/>
            <p:nvPr/>
          </p:nvSpPr>
          <p:spPr>
            <a:xfrm>
              <a:off x="4247964" y="1664804"/>
              <a:ext cx="1044116" cy="1692188"/>
            </a:xfrm>
            <a:prstGeom prst="ellipse">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Oval 35"/>
            <p:cNvSpPr/>
            <p:nvPr/>
          </p:nvSpPr>
          <p:spPr>
            <a:xfrm>
              <a:off x="4608004" y="1952836"/>
              <a:ext cx="108012" cy="108012"/>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Oval 36"/>
            <p:cNvSpPr/>
            <p:nvPr/>
          </p:nvSpPr>
          <p:spPr>
            <a:xfrm>
              <a:off x="683568" y="2096852"/>
              <a:ext cx="108012" cy="108012"/>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8" name="Oval 37"/>
            <p:cNvSpPr/>
            <p:nvPr/>
          </p:nvSpPr>
          <p:spPr>
            <a:xfrm>
              <a:off x="3455876" y="1988840"/>
              <a:ext cx="180020" cy="900100"/>
            </a:xfrm>
            <a:prstGeom prst="ellipse">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Oval 38"/>
            <p:cNvSpPr/>
            <p:nvPr/>
          </p:nvSpPr>
          <p:spPr>
            <a:xfrm>
              <a:off x="8280412" y="1520788"/>
              <a:ext cx="216024" cy="1800200"/>
            </a:xfrm>
            <a:prstGeom prst="ellipse">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0" name="Flowchart: Direct Access Storage 39"/>
            <p:cNvSpPr/>
            <p:nvPr/>
          </p:nvSpPr>
          <p:spPr>
            <a:xfrm>
              <a:off x="1763688" y="3465004"/>
              <a:ext cx="504056" cy="1548172"/>
            </a:xfrm>
            <a:prstGeom prst="flowChartMagneticDrum">
              <a:avLst/>
            </a:prstGeom>
            <a:solidFill>
              <a:schemeClr val="bg2">
                <a:lumMod val="20000"/>
                <a:lumOff val="8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1" name="Flowchart: Direct Access Storage 40"/>
            <p:cNvSpPr/>
            <p:nvPr/>
          </p:nvSpPr>
          <p:spPr>
            <a:xfrm>
              <a:off x="6300192" y="3573016"/>
              <a:ext cx="504056" cy="1548172"/>
            </a:xfrm>
            <a:prstGeom prst="flowChartMagneticDrum">
              <a:avLst/>
            </a:prstGeom>
            <a:solidFill>
              <a:schemeClr val="bg2">
                <a:lumMod val="20000"/>
                <a:lumOff val="8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2" name="TextBox 41"/>
            <p:cNvSpPr txBox="1"/>
            <p:nvPr/>
          </p:nvSpPr>
          <p:spPr>
            <a:xfrm>
              <a:off x="2339752" y="3861048"/>
              <a:ext cx="1859185" cy="1112987"/>
            </a:xfrm>
            <a:prstGeom prst="rect">
              <a:avLst/>
            </a:prstGeom>
            <a:noFill/>
          </p:spPr>
          <p:txBody>
            <a:bodyPr wrap="square" rtlCol="0">
              <a:spAutoFit/>
            </a:bodyPr>
            <a:lstStyle/>
            <a:p>
              <a:pPr algn="ctr"/>
              <a:r>
                <a:rPr lang="en-US" sz="2400" dirty="0" smtClean="0"/>
                <a:t>32 cm Phantom</a:t>
              </a:r>
              <a:endParaRPr lang="en-US" sz="2400" dirty="0"/>
            </a:p>
          </p:txBody>
        </p:sp>
        <p:sp>
          <p:nvSpPr>
            <p:cNvPr id="43" name="TextBox 42"/>
            <p:cNvSpPr txBox="1"/>
            <p:nvPr/>
          </p:nvSpPr>
          <p:spPr>
            <a:xfrm>
              <a:off x="6979671" y="3897052"/>
              <a:ext cx="1764962" cy="1112987"/>
            </a:xfrm>
            <a:prstGeom prst="rect">
              <a:avLst/>
            </a:prstGeom>
            <a:noFill/>
          </p:spPr>
          <p:txBody>
            <a:bodyPr wrap="square" rtlCol="0">
              <a:spAutoFit/>
            </a:bodyPr>
            <a:lstStyle/>
            <a:p>
              <a:pPr algn="ctr"/>
              <a:r>
                <a:rPr lang="en-US" sz="2400" dirty="0" smtClean="0"/>
                <a:t>32 cm Phantom</a:t>
              </a:r>
              <a:endParaRPr lang="en-US" sz="2400" dirty="0"/>
            </a:p>
          </p:txBody>
        </p:sp>
      </p:grpSp>
      <p:sp>
        <p:nvSpPr>
          <p:cNvPr id="2" name="Title 1"/>
          <p:cNvSpPr>
            <a:spLocks noGrp="1"/>
          </p:cNvSpPr>
          <p:nvPr>
            <p:ph type="title"/>
          </p:nvPr>
        </p:nvSpPr>
        <p:spPr/>
        <p:txBody>
          <a:bodyPr>
            <a:normAutofit/>
          </a:bodyPr>
          <a:lstStyle/>
          <a:p>
            <a:r>
              <a:rPr lang="en-US" dirty="0" smtClean="0"/>
              <a:t>How is CTDI</a:t>
            </a:r>
            <a:r>
              <a:rPr lang="en-US" baseline="-25000" dirty="0" smtClean="0"/>
              <a:t>vol</a:t>
            </a:r>
            <a:r>
              <a:rPr lang="en-US" dirty="0" smtClean="0"/>
              <a:t> related to patient dose?</a:t>
            </a:r>
            <a:endParaRPr lang="en-US" dirty="0"/>
          </a:p>
        </p:txBody>
      </p:sp>
      <p:sp>
        <p:nvSpPr>
          <p:cNvPr id="4" name="Content Placeholder 3"/>
          <p:cNvSpPr>
            <a:spLocks noGrp="1"/>
          </p:cNvSpPr>
          <p:nvPr>
            <p:ph idx="1"/>
          </p:nvPr>
        </p:nvSpPr>
        <p:spPr>
          <a:xfrm>
            <a:off x="457200" y="5841268"/>
            <a:ext cx="8229600" cy="720080"/>
          </a:xfrm>
        </p:spPr>
        <p:txBody>
          <a:bodyPr>
            <a:normAutofit/>
          </a:bodyPr>
          <a:lstStyle/>
          <a:p>
            <a:pPr marL="0" indent="0" algn="ctr">
              <a:buNone/>
            </a:pPr>
            <a:r>
              <a:rPr lang="en-US" sz="2800" b="1" dirty="0" smtClean="0">
                <a:solidFill>
                  <a:schemeClr val="accent1"/>
                </a:solidFill>
              </a:rPr>
              <a:t>Patients have equivalent SSDE</a:t>
            </a:r>
            <a:endParaRPr lang="en-US" sz="2800" b="1" dirty="0">
              <a:solidFill>
                <a:schemeClr val="accent1"/>
              </a:solidFill>
            </a:endParaRPr>
          </a:p>
        </p:txBody>
      </p:sp>
      <p:sp>
        <p:nvSpPr>
          <p:cNvPr id="20" name="TextBox 19"/>
          <p:cNvSpPr txBox="1"/>
          <p:nvPr/>
        </p:nvSpPr>
        <p:spPr>
          <a:xfrm>
            <a:off x="467544" y="4833156"/>
            <a:ext cx="3564396" cy="830997"/>
          </a:xfrm>
          <a:prstGeom prst="rect">
            <a:avLst/>
          </a:prstGeom>
          <a:noFill/>
        </p:spPr>
        <p:txBody>
          <a:bodyPr wrap="square" rtlCol="0">
            <a:spAutoFit/>
          </a:bodyPr>
          <a:lstStyle/>
          <a:p>
            <a:pPr algn="ctr"/>
            <a:r>
              <a:rPr lang="en-US" sz="2400" dirty="0" err="1" smtClean="0"/>
              <a:t>CTDI</a:t>
            </a:r>
            <a:r>
              <a:rPr lang="en-US" sz="2400" baseline="-25000" dirty="0" err="1" smtClean="0"/>
              <a:t>vol</a:t>
            </a:r>
            <a:r>
              <a:rPr lang="en-US" sz="2400" dirty="0" smtClean="0"/>
              <a:t> = </a:t>
            </a:r>
            <a:r>
              <a:rPr lang="en-US" sz="2400" dirty="0" smtClean="0">
                <a:solidFill>
                  <a:schemeClr val="tx2"/>
                </a:solidFill>
              </a:rPr>
              <a:t>10</a:t>
            </a:r>
            <a:r>
              <a:rPr lang="en-US" sz="2400" dirty="0" smtClean="0"/>
              <a:t> mGy</a:t>
            </a:r>
          </a:p>
          <a:p>
            <a:pPr algn="ctr"/>
            <a:r>
              <a:rPr lang="en-US" sz="2400" dirty="0" smtClean="0"/>
              <a:t>SSDE = 13.2 mGy</a:t>
            </a:r>
            <a:endParaRPr lang="en-US" sz="2400" dirty="0"/>
          </a:p>
        </p:txBody>
      </p:sp>
      <p:sp>
        <p:nvSpPr>
          <p:cNvPr id="21" name="TextBox 20"/>
          <p:cNvSpPr txBox="1"/>
          <p:nvPr/>
        </p:nvSpPr>
        <p:spPr>
          <a:xfrm>
            <a:off x="3779912" y="4833156"/>
            <a:ext cx="4680520" cy="830997"/>
          </a:xfrm>
          <a:prstGeom prst="rect">
            <a:avLst/>
          </a:prstGeom>
          <a:noFill/>
        </p:spPr>
        <p:txBody>
          <a:bodyPr wrap="square" rtlCol="0">
            <a:spAutoFit/>
          </a:bodyPr>
          <a:lstStyle/>
          <a:p>
            <a:pPr algn="ctr"/>
            <a:r>
              <a:rPr lang="en-US" sz="2400" dirty="0" err="1" smtClean="0"/>
              <a:t>CTDI</a:t>
            </a:r>
            <a:r>
              <a:rPr lang="en-US" sz="2400" baseline="-25000" dirty="0" err="1" smtClean="0"/>
              <a:t>vol</a:t>
            </a:r>
            <a:r>
              <a:rPr lang="en-US" sz="2400" dirty="0" smtClean="0"/>
              <a:t> = 20 mGy</a:t>
            </a:r>
          </a:p>
          <a:p>
            <a:pPr algn="ctr"/>
            <a:r>
              <a:rPr lang="en-US" sz="2400" dirty="0" smtClean="0"/>
              <a:t>SSDE = 13.2 mGy</a:t>
            </a:r>
            <a:endParaRPr lang="en-US" sz="2400" dirty="0"/>
          </a:p>
        </p:txBody>
      </p:sp>
      <p:sp>
        <p:nvSpPr>
          <p:cNvPr id="22" name="TextBox 21"/>
          <p:cNvSpPr txBox="1"/>
          <p:nvPr/>
        </p:nvSpPr>
        <p:spPr>
          <a:xfrm>
            <a:off x="899592" y="1599183"/>
            <a:ext cx="2772308" cy="461665"/>
          </a:xfrm>
          <a:prstGeom prst="rect">
            <a:avLst/>
          </a:prstGeom>
          <a:noFill/>
        </p:spPr>
        <p:txBody>
          <a:bodyPr wrap="square" rtlCol="0">
            <a:spAutoFit/>
          </a:bodyPr>
          <a:lstStyle/>
          <a:p>
            <a:r>
              <a:rPr lang="en-US" sz="2400" dirty="0" smtClean="0"/>
              <a:t>120 kVp at </a:t>
            </a:r>
            <a:r>
              <a:rPr lang="en-US" sz="2400" dirty="0" smtClean="0">
                <a:solidFill>
                  <a:schemeClr val="tx2"/>
                </a:solidFill>
              </a:rPr>
              <a:t>100</a:t>
            </a:r>
            <a:r>
              <a:rPr lang="en-US" sz="2400" dirty="0" smtClean="0"/>
              <a:t> mAs</a:t>
            </a:r>
            <a:endParaRPr lang="en-US" sz="2400" dirty="0"/>
          </a:p>
        </p:txBody>
      </p:sp>
      <p:sp>
        <p:nvSpPr>
          <p:cNvPr id="18" name="Up-Down Arrow 17"/>
          <p:cNvSpPr/>
          <p:nvPr/>
        </p:nvSpPr>
        <p:spPr>
          <a:xfrm>
            <a:off x="2195736" y="2531282"/>
            <a:ext cx="306034" cy="524196"/>
          </a:xfrm>
          <a:prstGeom prst="up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Up-Down Arrow 23"/>
          <p:cNvSpPr/>
          <p:nvPr/>
        </p:nvSpPr>
        <p:spPr>
          <a:xfrm>
            <a:off x="6012160" y="2383431"/>
            <a:ext cx="324036" cy="1048396"/>
          </a:xfrm>
          <a:prstGeom prst="up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TextBox 24"/>
          <p:cNvSpPr txBox="1"/>
          <p:nvPr/>
        </p:nvSpPr>
        <p:spPr>
          <a:xfrm>
            <a:off x="6300192" y="2672916"/>
            <a:ext cx="1080120" cy="369332"/>
          </a:xfrm>
          <a:prstGeom prst="rect">
            <a:avLst/>
          </a:prstGeom>
          <a:noFill/>
        </p:spPr>
        <p:txBody>
          <a:bodyPr wrap="square" rtlCol="0">
            <a:spAutoFit/>
          </a:bodyPr>
          <a:lstStyle/>
          <a:p>
            <a:r>
              <a:rPr lang="en-US" b="1" dirty="0" smtClean="0">
                <a:solidFill>
                  <a:schemeClr val="bg1"/>
                </a:solidFill>
                <a:latin typeface="Gill Sans MT" pitchFamily="34" charset="0"/>
              </a:rPr>
              <a:t>27 cm</a:t>
            </a:r>
            <a:endParaRPr lang="en-US" b="1" dirty="0">
              <a:solidFill>
                <a:schemeClr val="bg1"/>
              </a:solidFill>
              <a:latin typeface="Gill Sans MT" pitchFamily="34" charset="0"/>
            </a:endParaRPr>
          </a:p>
        </p:txBody>
      </p:sp>
      <p:sp>
        <p:nvSpPr>
          <p:cNvPr id="26" name="TextBox 25"/>
          <p:cNvSpPr txBox="1"/>
          <p:nvPr/>
        </p:nvSpPr>
        <p:spPr>
          <a:xfrm>
            <a:off x="2483768" y="2600908"/>
            <a:ext cx="1080120" cy="369332"/>
          </a:xfrm>
          <a:prstGeom prst="rect">
            <a:avLst/>
          </a:prstGeom>
          <a:noFill/>
        </p:spPr>
        <p:txBody>
          <a:bodyPr wrap="square" rtlCol="0">
            <a:spAutoFit/>
          </a:bodyPr>
          <a:lstStyle/>
          <a:p>
            <a:r>
              <a:rPr lang="en-US" b="1" dirty="0" smtClean="0">
                <a:solidFill>
                  <a:schemeClr val="bg1"/>
                </a:solidFill>
                <a:latin typeface="Gill Sans MT" pitchFamily="34" charset="0"/>
              </a:rPr>
              <a:t>9 cm</a:t>
            </a:r>
            <a:endParaRPr lang="en-US" b="1" dirty="0">
              <a:solidFill>
                <a:schemeClr val="bg1"/>
              </a:solidFill>
              <a:latin typeface="Gill Sans MT" pitchFamily="34" charset="0"/>
            </a:endParaRPr>
          </a:p>
        </p:txBody>
      </p:sp>
      <p:sp>
        <p:nvSpPr>
          <p:cNvPr id="29" name="TextBox 28"/>
          <p:cNvSpPr txBox="1"/>
          <p:nvPr/>
        </p:nvSpPr>
        <p:spPr>
          <a:xfrm>
            <a:off x="2895600" y="6477000"/>
            <a:ext cx="3429000" cy="381000"/>
          </a:xfrm>
          <a:prstGeom prst="rect">
            <a:avLst/>
          </a:prstGeom>
          <a:noFill/>
        </p:spPr>
        <p:txBody>
          <a:bodyPr wrap="square" rtlCol="0">
            <a:spAutoFit/>
          </a:bodyPr>
          <a:lstStyle/>
          <a:p>
            <a:pPr algn="ctr"/>
            <a:r>
              <a:rPr lang="en-US" dirty="0" smtClean="0">
                <a:latin typeface="Gill Sans MT" pitchFamily="34" charset="0"/>
              </a:rPr>
              <a:t>What is Dose?</a:t>
            </a:r>
            <a:endParaRPr lang="en-US" dirty="0">
              <a:latin typeface="Gill Sans MT" pitchFamily="34" charset="0"/>
            </a:endParaRPr>
          </a:p>
        </p:txBody>
      </p:sp>
      <p:sp>
        <p:nvSpPr>
          <p:cNvPr id="31" name="TextBox 30"/>
          <p:cNvSpPr txBox="1"/>
          <p:nvPr/>
        </p:nvSpPr>
        <p:spPr>
          <a:xfrm>
            <a:off x="4644008" y="1599181"/>
            <a:ext cx="2916324" cy="461665"/>
          </a:xfrm>
          <a:prstGeom prst="rect">
            <a:avLst/>
          </a:prstGeom>
          <a:noFill/>
        </p:spPr>
        <p:txBody>
          <a:bodyPr wrap="square" rtlCol="0">
            <a:spAutoFit/>
          </a:bodyPr>
          <a:lstStyle/>
          <a:p>
            <a:r>
              <a:rPr lang="en-US" sz="2400" dirty="0" smtClean="0"/>
              <a:t>120 kVp at 200 mAs</a:t>
            </a:r>
            <a:endParaRPr lang="en-US" sz="2400" dirty="0"/>
          </a:p>
        </p:txBody>
      </p:sp>
    </p:spTree>
    <p:extLst>
      <p:ext uri="{BB962C8B-B14F-4D97-AF65-F5344CB8AC3E}">
        <p14:creationId xmlns:p14="http://schemas.microsoft.com/office/powerpoint/2010/main" val="840311603"/>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Why Use CTDI</a:t>
            </a:r>
            <a:r>
              <a:rPr lang="en-US" baseline="-25000" dirty="0" smtClean="0"/>
              <a:t>vol</a:t>
            </a:r>
            <a:r>
              <a:rPr lang="en-US" dirty="0" smtClean="0"/>
              <a:t>?</a:t>
            </a:r>
            <a:endParaRPr lang="en-US" baseline="-25000" dirty="0"/>
          </a:p>
        </p:txBody>
      </p:sp>
      <p:sp>
        <p:nvSpPr>
          <p:cNvPr id="3" name="Content Placeholder 2"/>
          <p:cNvSpPr>
            <a:spLocks noGrp="1"/>
          </p:cNvSpPr>
          <p:nvPr>
            <p:ph idx="1"/>
          </p:nvPr>
        </p:nvSpPr>
        <p:spPr/>
        <p:txBody>
          <a:bodyPr>
            <a:normAutofit lnSpcReduction="10000"/>
          </a:bodyPr>
          <a:lstStyle/>
          <a:p>
            <a:r>
              <a:rPr lang="en-US" dirty="0" smtClean="0"/>
              <a:t>CTDI</a:t>
            </a:r>
            <a:r>
              <a:rPr lang="en-US" baseline="-25000" dirty="0" smtClean="0"/>
              <a:t>vol</a:t>
            </a:r>
            <a:r>
              <a:rPr lang="en-US" dirty="0" smtClean="0"/>
              <a:t> provides information about the amount of radiation used to perform the study</a:t>
            </a:r>
          </a:p>
          <a:p>
            <a:r>
              <a:rPr lang="en-US" dirty="0" smtClean="0"/>
              <a:t>CTDI</a:t>
            </a:r>
            <a:r>
              <a:rPr lang="en-US" baseline="-25000" dirty="0" smtClean="0"/>
              <a:t>vol</a:t>
            </a:r>
            <a:r>
              <a:rPr lang="en-US" dirty="0" smtClean="0"/>
              <a:t> is a useful index to track across patients and protocols for quality assurance purposes </a:t>
            </a:r>
          </a:p>
          <a:p>
            <a:r>
              <a:rPr lang="en-US" dirty="0" smtClean="0"/>
              <a:t>CTDI</a:t>
            </a:r>
            <a:r>
              <a:rPr lang="en-US" baseline="-25000" dirty="0" smtClean="0"/>
              <a:t>vol</a:t>
            </a:r>
            <a:r>
              <a:rPr lang="en-US" dirty="0" smtClean="0"/>
              <a:t> can be used as a metric to compare protocols across different practices and scanners when related variables, such as resultant image quality, are also taken in account </a:t>
            </a:r>
          </a:p>
          <a:p>
            <a:r>
              <a:rPr lang="en-US" dirty="0" smtClean="0"/>
              <a:t>The ACR Dose Index Registry (DIR) allows comparison across institutions of </a:t>
            </a:r>
            <a:r>
              <a:rPr lang="en-US" dirty="0" err="1" smtClean="0"/>
              <a:t>CTDI</a:t>
            </a:r>
            <a:r>
              <a:rPr lang="en-US" baseline="-25000" dirty="0" err="1" smtClean="0"/>
              <a:t>vol</a:t>
            </a:r>
            <a:r>
              <a:rPr lang="en-US" dirty="0"/>
              <a:t> </a:t>
            </a:r>
            <a:r>
              <a:rPr lang="en-US" dirty="0" smtClean="0"/>
              <a:t>for similar exam types (e.g., routine head exam)</a:t>
            </a:r>
          </a:p>
        </p:txBody>
      </p:sp>
      <p:sp>
        <p:nvSpPr>
          <p:cNvPr id="4" name="TextBox 3"/>
          <p:cNvSpPr txBox="1"/>
          <p:nvPr/>
        </p:nvSpPr>
        <p:spPr>
          <a:xfrm>
            <a:off x="2895600" y="6477000"/>
            <a:ext cx="3429000" cy="381000"/>
          </a:xfrm>
          <a:prstGeom prst="rect">
            <a:avLst/>
          </a:prstGeom>
          <a:noFill/>
        </p:spPr>
        <p:txBody>
          <a:bodyPr wrap="square" rtlCol="0">
            <a:spAutoFit/>
          </a:bodyPr>
          <a:lstStyle/>
          <a:p>
            <a:pPr algn="ctr"/>
            <a:r>
              <a:rPr lang="en-US" dirty="0" smtClean="0">
                <a:latin typeface="Gill Sans MT" pitchFamily="34" charset="0"/>
              </a:rPr>
              <a:t>What is Dose?</a:t>
            </a:r>
            <a:endParaRPr lang="en-US" dirty="0">
              <a:latin typeface="Gill Sans MT" pitchFamily="34" charset="0"/>
            </a:endParaRPr>
          </a:p>
        </p:txBody>
      </p:sp>
    </p:spTree>
    <p:extLst>
      <p:ext uri="{BB962C8B-B14F-4D97-AF65-F5344CB8AC3E}">
        <p14:creationId xmlns:p14="http://schemas.microsoft.com/office/powerpoint/2010/main" val="626177141"/>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Dose Length Product</a:t>
            </a:r>
            <a:endParaRPr lang="en-US" dirty="0"/>
          </a:p>
        </p:txBody>
      </p:sp>
      <p:sp>
        <p:nvSpPr>
          <p:cNvPr id="3" name="Content Placeholder 2"/>
          <p:cNvSpPr>
            <a:spLocks noGrp="1"/>
          </p:cNvSpPr>
          <p:nvPr>
            <p:ph idx="1"/>
          </p:nvPr>
        </p:nvSpPr>
        <p:spPr/>
        <p:txBody>
          <a:bodyPr/>
          <a:lstStyle/>
          <a:p>
            <a:r>
              <a:rPr lang="en-US" dirty="0" smtClean="0"/>
              <a:t>The Dose Length Product (DLP) is also calculated by the scanner </a:t>
            </a:r>
          </a:p>
          <a:p>
            <a:r>
              <a:rPr lang="en-US" dirty="0" smtClean="0"/>
              <a:t>DLP is the product of the length </a:t>
            </a:r>
            <a:r>
              <a:rPr lang="en-US" dirty="0"/>
              <a:t>of the irradiated </a:t>
            </a:r>
            <a:r>
              <a:rPr lang="en-US" dirty="0" smtClean="0"/>
              <a:t> scan volume and the average CTDI</a:t>
            </a:r>
            <a:r>
              <a:rPr lang="en-US" baseline="-25000" dirty="0" smtClean="0"/>
              <a:t>vol</a:t>
            </a:r>
            <a:r>
              <a:rPr lang="en-US" dirty="0" smtClean="0"/>
              <a:t> over that distance</a:t>
            </a:r>
          </a:p>
          <a:p>
            <a:r>
              <a:rPr lang="en-US" dirty="0" smtClean="0"/>
              <a:t>DLP has units of mGy*cm</a:t>
            </a:r>
          </a:p>
          <a:p>
            <a:pPr marL="0" indent="0">
              <a:buNone/>
            </a:pPr>
            <a:endParaRPr lang="en-US" dirty="0">
              <a:solidFill>
                <a:srgbClr val="FF0000"/>
              </a:solidFill>
            </a:endParaRPr>
          </a:p>
        </p:txBody>
      </p:sp>
      <p:sp>
        <p:nvSpPr>
          <p:cNvPr id="4" name="TextBox 3"/>
          <p:cNvSpPr txBox="1"/>
          <p:nvPr/>
        </p:nvSpPr>
        <p:spPr>
          <a:xfrm>
            <a:off x="2895600" y="6477000"/>
            <a:ext cx="3429000" cy="381000"/>
          </a:xfrm>
          <a:prstGeom prst="rect">
            <a:avLst/>
          </a:prstGeom>
          <a:noFill/>
        </p:spPr>
        <p:txBody>
          <a:bodyPr wrap="square" rtlCol="0">
            <a:spAutoFit/>
          </a:bodyPr>
          <a:lstStyle/>
          <a:p>
            <a:pPr algn="ctr"/>
            <a:r>
              <a:rPr lang="en-US" dirty="0" smtClean="0">
                <a:latin typeface="Gill Sans MT" pitchFamily="34" charset="0"/>
              </a:rPr>
              <a:t>What is Dose?</a:t>
            </a:r>
            <a:endParaRPr lang="en-US" dirty="0">
              <a:latin typeface="Gill Sans MT" pitchFamily="34" charset="0"/>
            </a:endParaRPr>
          </a:p>
        </p:txBody>
      </p:sp>
    </p:spTree>
    <p:extLst>
      <p:ext uri="{BB962C8B-B14F-4D97-AF65-F5344CB8AC3E}">
        <p14:creationId xmlns:p14="http://schemas.microsoft.com/office/powerpoint/2010/main" val="2149314326"/>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Useful Concepts/Terms</a:t>
            </a:r>
            <a:endParaRPr lang="en-US" dirty="0"/>
          </a:p>
        </p:txBody>
      </p:sp>
      <p:sp>
        <p:nvSpPr>
          <p:cNvPr id="3" name="Content Placeholder 2"/>
          <p:cNvSpPr>
            <a:spLocks noGrp="1"/>
          </p:cNvSpPr>
          <p:nvPr>
            <p:ph idx="1"/>
          </p:nvPr>
        </p:nvSpPr>
        <p:spPr/>
        <p:txBody>
          <a:bodyPr>
            <a:normAutofit fontScale="77500" lnSpcReduction="20000"/>
          </a:bodyPr>
          <a:lstStyle/>
          <a:p>
            <a:pPr>
              <a:lnSpc>
                <a:spcPct val="120000"/>
              </a:lnSpc>
            </a:pPr>
            <a:r>
              <a:rPr lang="en-US" dirty="0" smtClean="0"/>
              <a:t>The relationships between acquisition</a:t>
            </a:r>
            <a:r>
              <a:rPr lang="en-US" dirty="0" smtClean="0">
                <a:solidFill>
                  <a:srgbClr val="FF0000"/>
                </a:solidFill>
              </a:rPr>
              <a:t> </a:t>
            </a:r>
            <a:r>
              <a:rPr lang="en-US" dirty="0" smtClean="0"/>
              <a:t>parameters and CTDI</a:t>
            </a:r>
            <a:r>
              <a:rPr lang="en-US" baseline="-25000" dirty="0" smtClean="0"/>
              <a:t>vol </a:t>
            </a:r>
            <a:r>
              <a:rPr lang="en-US" dirty="0" smtClean="0"/>
              <a:t>described in the following slides assume all other parameters are held constant</a:t>
            </a:r>
          </a:p>
          <a:p>
            <a:pPr>
              <a:lnSpc>
                <a:spcPct val="120000"/>
              </a:lnSpc>
            </a:pPr>
            <a:r>
              <a:rPr lang="en-US" dirty="0" smtClean="0"/>
              <a:t>The relationship between a parameter and CTDI</a:t>
            </a:r>
            <a:r>
              <a:rPr lang="en-US" baseline="-25000" dirty="0" smtClean="0"/>
              <a:t>vol  </a:t>
            </a:r>
            <a:r>
              <a:rPr lang="en-US" dirty="0" smtClean="0"/>
              <a:t>is often described as </a:t>
            </a:r>
            <a:r>
              <a:rPr lang="en-US" b="1" dirty="0" smtClean="0"/>
              <a:t>proportional</a:t>
            </a:r>
            <a:r>
              <a:rPr lang="en-US" dirty="0" smtClean="0"/>
              <a:t> in some way</a:t>
            </a:r>
          </a:p>
          <a:p>
            <a:pPr lvl="1">
              <a:lnSpc>
                <a:spcPct val="120000"/>
              </a:lnSpc>
              <a:spcBef>
                <a:spcPts val="10"/>
              </a:spcBef>
            </a:pPr>
            <a:r>
              <a:rPr lang="en-US" dirty="0" smtClean="0"/>
              <a:t>The symbol </a:t>
            </a:r>
            <a:r>
              <a:rPr lang="en-US" sz="3200" b="1" dirty="0" smtClean="0">
                <a:solidFill>
                  <a:schemeClr val="tx2"/>
                </a:solidFill>
                <a:latin typeface="Symbol" pitchFamily="18" charset="2"/>
              </a:rPr>
              <a:t>µ</a:t>
            </a:r>
            <a:r>
              <a:rPr lang="en-US" b="1" dirty="0" smtClean="0">
                <a:latin typeface="Symbol" pitchFamily="18" charset="2"/>
              </a:rPr>
              <a:t> </a:t>
            </a:r>
            <a:r>
              <a:rPr lang="en-US" dirty="0" smtClean="0"/>
              <a:t>is used to indicate “</a:t>
            </a:r>
            <a:r>
              <a:rPr lang="en-US" dirty="0" smtClean="0">
                <a:solidFill>
                  <a:schemeClr val="tx2"/>
                </a:solidFill>
              </a:rPr>
              <a:t>proportional to</a:t>
            </a:r>
            <a:r>
              <a:rPr lang="en-US" dirty="0" smtClean="0"/>
              <a:t>”</a:t>
            </a:r>
          </a:p>
          <a:p>
            <a:pPr>
              <a:lnSpc>
                <a:spcPct val="120000"/>
              </a:lnSpc>
            </a:pPr>
            <a:r>
              <a:rPr lang="en-US" dirty="0" smtClean="0"/>
              <a:t>Directly proportional means that a change in the parameter results in the same change in CTDI</a:t>
            </a:r>
            <a:r>
              <a:rPr lang="en-US" baseline="-25000" dirty="0" smtClean="0"/>
              <a:t>vol </a:t>
            </a:r>
            <a:endParaRPr lang="en-US" dirty="0" smtClean="0"/>
          </a:p>
          <a:p>
            <a:pPr lvl="1">
              <a:lnSpc>
                <a:spcPct val="120000"/>
              </a:lnSpc>
            </a:pPr>
            <a:r>
              <a:rPr lang="en-US" dirty="0" smtClean="0"/>
              <a:t>Example: Doubling the rotation time from 0.5 to 1.0 seconds will double the CTDI</a:t>
            </a:r>
            <a:r>
              <a:rPr lang="en-US" baseline="-25000" dirty="0" smtClean="0"/>
              <a:t>vol</a:t>
            </a:r>
            <a:endParaRPr lang="en-US" dirty="0" smtClean="0"/>
          </a:p>
          <a:p>
            <a:pPr>
              <a:lnSpc>
                <a:spcPct val="120000"/>
              </a:lnSpc>
            </a:pPr>
            <a:r>
              <a:rPr lang="en-US" dirty="0" smtClean="0"/>
              <a:t>Inversely proportional means that a change in a parameter has the opposite effect on CTDI</a:t>
            </a:r>
            <a:r>
              <a:rPr lang="en-US" baseline="-25000" dirty="0" smtClean="0"/>
              <a:t>vol</a:t>
            </a:r>
            <a:endParaRPr lang="en-US" dirty="0" smtClean="0"/>
          </a:p>
          <a:p>
            <a:pPr lvl="1">
              <a:lnSpc>
                <a:spcPct val="120000"/>
              </a:lnSpc>
            </a:pPr>
            <a:r>
              <a:rPr lang="en-US" dirty="0" smtClean="0"/>
              <a:t>Example: Doubling the pitch from 1 to 2 will reduce the CTDI</a:t>
            </a:r>
            <a:r>
              <a:rPr lang="en-US" baseline="-25000" dirty="0" smtClean="0"/>
              <a:t>vol </a:t>
            </a:r>
            <a:r>
              <a:rPr lang="en-US" dirty="0" smtClean="0"/>
              <a:t>by half</a:t>
            </a:r>
          </a:p>
        </p:txBody>
      </p:sp>
    </p:spTree>
    <p:extLst>
      <p:ext uri="{BB962C8B-B14F-4D97-AF65-F5344CB8AC3E}">
        <p14:creationId xmlns:p14="http://schemas.microsoft.com/office/powerpoint/2010/main" val="4063350457"/>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800" dirty="0" smtClean="0"/>
              <a:t>Acquisition Parameter Settings</a:t>
            </a:r>
            <a:endParaRPr lang="en-US" sz="4800" dirty="0"/>
          </a:p>
        </p:txBody>
      </p:sp>
      <p:sp>
        <p:nvSpPr>
          <p:cNvPr id="3" name="Content Placeholder 2"/>
          <p:cNvSpPr>
            <a:spLocks noGrp="1"/>
          </p:cNvSpPr>
          <p:nvPr>
            <p:ph idx="1"/>
          </p:nvPr>
        </p:nvSpPr>
        <p:spPr/>
        <p:txBody>
          <a:bodyPr>
            <a:normAutofit/>
          </a:bodyPr>
          <a:lstStyle/>
          <a:p>
            <a:r>
              <a:rPr lang="en-US" dirty="0" smtClean="0"/>
              <a:t>Acquisition Parameters define the technique that will be used and how the scan will proceed</a:t>
            </a:r>
          </a:p>
          <a:p>
            <a:r>
              <a:rPr lang="en-US" dirty="0" smtClean="0"/>
              <a:t>Acquisition Parameters are set in the user interface where scans are prescribed</a:t>
            </a:r>
          </a:p>
          <a:p>
            <a:r>
              <a:rPr lang="en-US" dirty="0" smtClean="0"/>
              <a:t>Changing a single Acquisition Parameter while holding everything else constant will typically affect the </a:t>
            </a:r>
            <a:r>
              <a:rPr lang="en-US" dirty="0" err="1" smtClean="0"/>
              <a:t>CTDI</a:t>
            </a:r>
            <a:r>
              <a:rPr lang="en-US" baseline="-25000" dirty="0" err="1" smtClean="0"/>
              <a:t>vol</a:t>
            </a:r>
            <a:r>
              <a:rPr lang="en-US" baseline="-25000" dirty="0" smtClean="0"/>
              <a:t>  </a:t>
            </a:r>
            <a:r>
              <a:rPr lang="en-US" dirty="0" smtClean="0"/>
              <a:t>for that scan</a:t>
            </a:r>
          </a:p>
          <a:p>
            <a:r>
              <a:rPr lang="en-US" dirty="0" smtClean="0"/>
              <a:t>The following slides describe what that affect is for each parameter</a:t>
            </a:r>
          </a:p>
        </p:txBody>
      </p:sp>
    </p:spTree>
    <p:extLst>
      <p:ext uri="{BB962C8B-B14F-4D97-AF65-F5344CB8AC3E}">
        <p14:creationId xmlns:p14="http://schemas.microsoft.com/office/powerpoint/2010/main" val="3344193415"/>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Scan Mode</a:t>
            </a:r>
            <a:endParaRPr lang="en-US" dirty="0"/>
          </a:p>
        </p:txBody>
      </p:sp>
      <p:sp>
        <p:nvSpPr>
          <p:cNvPr id="3" name="Content Placeholder 2"/>
          <p:cNvSpPr>
            <a:spLocks noGrp="1"/>
          </p:cNvSpPr>
          <p:nvPr>
            <p:ph idx="1"/>
          </p:nvPr>
        </p:nvSpPr>
        <p:spPr/>
        <p:txBody>
          <a:bodyPr>
            <a:normAutofit/>
          </a:bodyPr>
          <a:lstStyle/>
          <a:p>
            <a:r>
              <a:rPr lang="en-US" dirty="0" smtClean="0"/>
              <a:t>CT Scanners offer a variety of </a:t>
            </a:r>
            <a:r>
              <a:rPr lang="en-US" dirty="0" smtClean="0">
                <a:solidFill>
                  <a:schemeClr val="tx2"/>
                </a:solidFill>
              </a:rPr>
              <a:t>Scan Modes </a:t>
            </a:r>
            <a:r>
              <a:rPr lang="en-US" dirty="0" smtClean="0"/>
              <a:t>which describe how the table moves during an exam</a:t>
            </a:r>
          </a:p>
          <a:p>
            <a:r>
              <a:rPr lang="en-US" dirty="0" smtClean="0"/>
              <a:t> </a:t>
            </a:r>
            <a:r>
              <a:rPr lang="en-US" dirty="0" smtClean="0">
                <a:solidFill>
                  <a:schemeClr val="tx2"/>
                </a:solidFill>
              </a:rPr>
              <a:t>Scan Modes </a:t>
            </a:r>
            <a:r>
              <a:rPr lang="en-US" dirty="0" smtClean="0"/>
              <a:t>include</a:t>
            </a:r>
          </a:p>
          <a:p>
            <a:pPr lvl="1"/>
            <a:r>
              <a:rPr lang="en-US" dirty="0" smtClean="0"/>
              <a:t>Axial</a:t>
            </a:r>
          </a:p>
          <a:p>
            <a:pPr lvl="1"/>
            <a:r>
              <a:rPr lang="en-US" dirty="0" smtClean="0"/>
              <a:t>Helical or Spiral </a:t>
            </a:r>
          </a:p>
          <a:p>
            <a:pPr lvl="1"/>
            <a:r>
              <a:rPr lang="en-US" dirty="0" smtClean="0"/>
              <a:t>Dynamic</a:t>
            </a:r>
          </a:p>
        </p:txBody>
      </p:sp>
      <p:sp>
        <p:nvSpPr>
          <p:cNvPr id="6" name="Content Placeholder 5"/>
          <p:cNvSpPr>
            <a:spLocks noGrp="1"/>
          </p:cNvSpPr>
          <p:nvPr>
            <p:ph idx="14"/>
          </p:nvPr>
        </p:nvSpPr>
        <p:spPr/>
        <p:txBody>
          <a:bodyPr>
            <a:normAutofit/>
          </a:bodyPr>
          <a:lstStyle/>
          <a:p>
            <a:pPr marL="0" indent="0" algn="ctr">
              <a:buNone/>
            </a:pPr>
            <a:r>
              <a:rPr lang="en-US" b="1" dirty="0" smtClean="0">
                <a:solidFill>
                  <a:schemeClr val="tx2"/>
                </a:solidFill>
              </a:rPr>
              <a:t>The Acquisition Parameters that affect CTDIvol may change amongst different </a:t>
            </a:r>
            <a:br>
              <a:rPr lang="en-US" b="1" dirty="0" smtClean="0">
                <a:solidFill>
                  <a:schemeClr val="tx2"/>
                </a:solidFill>
              </a:rPr>
            </a:br>
            <a:r>
              <a:rPr lang="en-US" b="1" dirty="0" smtClean="0">
                <a:solidFill>
                  <a:schemeClr val="tx2"/>
                </a:solidFill>
              </a:rPr>
              <a:t>Scan Modes</a:t>
            </a:r>
          </a:p>
        </p:txBody>
      </p:sp>
      <p:sp>
        <p:nvSpPr>
          <p:cNvPr id="5" name="TextBox 4"/>
          <p:cNvSpPr txBox="1"/>
          <p:nvPr/>
        </p:nvSpPr>
        <p:spPr>
          <a:xfrm>
            <a:off x="2895600" y="6477000"/>
            <a:ext cx="3429000" cy="381000"/>
          </a:xfrm>
          <a:prstGeom prst="rect">
            <a:avLst/>
          </a:prstGeom>
          <a:noFill/>
        </p:spPr>
        <p:txBody>
          <a:bodyPr wrap="square" rtlCol="0">
            <a:spAutoFit/>
          </a:bodyPr>
          <a:lstStyle/>
          <a:p>
            <a:pPr algn="ctr"/>
            <a:r>
              <a:rPr lang="en-US" dirty="0" smtClean="0">
                <a:latin typeface="Gill Sans MT" pitchFamily="34" charset="0"/>
              </a:rPr>
              <a:t>Acquisition Parameter Settings</a:t>
            </a:r>
            <a:endParaRPr lang="en-US" dirty="0">
              <a:latin typeface="Gill Sans MT" pitchFamily="34" charset="0"/>
            </a:endParaRPr>
          </a:p>
        </p:txBody>
      </p:sp>
    </p:spTree>
    <p:extLst>
      <p:ext uri="{BB962C8B-B14F-4D97-AF65-F5344CB8AC3E}">
        <p14:creationId xmlns:p14="http://schemas.microsoft.com/office/powerpoint/2010/main" val="3630873772"/>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Dynamic Scan Mode Notes</a:t>
            </a:r>
            <a:endParaRPr lang="en-US" dirty="0"/>
          </a:p>
        </p:txBody>
      </p:sp>
      <p:sp>
        <p:nvSpPr>
          <p:cNvPr id="3" name="Content Placeholder 2"/>
          <p:cNvSpPr>
            <a:spLocks noGrp="1"/>
          </p:cNvSpPr>
          <p:nvPr>
            <p:ph idx="1"/>
          </p:nvPr>
        </p:nvSpPr>
        <p:spPr/>
        <p:txBody>
          <a:bodyPr/>
          <a:lstStyle/>
          <a:p>
            <a:r>
              <a:rPr lang="en-US" dirty="0" smtClean="0"/>
              <a:t>In the Dynamic Scan Mode multiple acquisitions covering the same body region are acquired. Examples of these study types include:</a:t>
            </a:r>
          </a:p>
          <a:p>
            <a:pPr lvl="1"/>
            <a:r>
              <a:rPr lang="en-US" dirty="0" smtClean="0"/>
              <a:t>Perfusion Studies</a:t>
            </a:r>
          </a:p>
          <a:p>
            <a:pPr lvl="1"/>
            <a:r>
              <a:rPr lang="en-US" dirty="0" smtClean="0"/>
              <a:t>Bolus Tracking Studies</a:t>
            </a:r>
          </a:p>
          <a:p>
            <a:pPr lvl="1"/>
            <a:r>
              <a:rPr lang="en-US" dirty="0" smtClean="0"/>
              <a:t>Test Bolus Studies</a:t>
            </a:r>
          </a:p>
          <a:p>
            <a:r>
              <a:rPr lang="en-US" dirty="0" smtClean="0"/>
              <a:t>Dynamic Scans often have large CTDI</a:t>
            </a:r>
            <a:r>
              <a:rPr lang="en-US" baseline="-25000" dirty="0" smtClean="0"/>
              <a:t>vol</a:t>
            </a:r>
            <a:r>
              <a:rPr lang="en-US" dirty="0" smtClean="0"/>
              <a:t> values because the scanner reports the sum of the CTDI</a:t>
            </a:r>
            <a:r>
              <a:rPr lang="en-US" baseline="-25000" dirty="0" smtClean="0"/>
              <a:t>vol</a:t>
            </a:r>
            <a:r>
              <a:rPr lang="en-US" dirty="0" smtClean="0"/>
              <a:t> values from each rotation</a:t>
            </a:r>
          </a:p>
          <a:p>
            <a:r>
              <a:rPr lang="en-US" dirty="0" smtClean="0"/>
              <a:t>The reported CTDI</a:t>
            </a:r>
            <a:r>
              <a:rPr lang="en-US" baseline="-25000" dirty="0" smtClean="0"/>
              <a:t>vol</a:t>
            </a:r>
            <a:r>
              <a:rPr lang="en-US" dirty="0" smtClean="0"/>
              <a:t> is NOT skin dose or organ dose</a:t>
            </a:r>
          </a:p>
        </p:txBody>
      </p:sp>
      <p:sp>
        <p:nvSpPr>
          <p:cNvPr id="4" name="TextBox 3"/>
          <p:cNvSpPr txBox="1"/>
          <p:nvPr/>
        </p:nvSpPr>
        <p:spPr>
          <a:xfrm>
            <a:off x="2895600" y="6477000"/>
            <a:ext cx="3429000" cy="381000"/>
          </a:xfrm>
          <a:prstGeom prst="rect">
            <a:avLst/>
          </a:prstGeom>
          <a:noFill/>
        </p:spPr>
        <p:txBody>
          <a:bodyPr wrap="square" rtlCol="0">
            <a:spAutoFit/>
          </a:bodyPr>
          <a:lstStyle/>
          <a:p>
            <a:pPr algn="ctr"/>
            <a:r>
              <a:rPr lang="en-US" dirty="0" smtClean="0">
                <a:latin typeface="Gill Sans MT" pitchFamily="34" charset="0"/>
              </a:rPr>
              <a:t>Acquisition Parameter Settings</a:t>
            </a:r>
            <a:endParaRPr lang="en-US" dirty="0">
              <a:latin typeface="Gill Sans MT" pitchFamily="34" charset="0"/>
            </a:endParaRPr>
          </a:p>
        </p:txBody>
      </p:sp>
    </p:spTree>
    <p:extLst>
      <p:ext uri="{BB962C8B-B14F-4D97-AF65-F5344CB8AC3E}">
        <p14:creationId xmlns:p14="http://schemas.microsoft.com/office/powerpoint/2010/main" val="2541919072"/>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Table Feed/Increment</a:t>
            </a:r>
            <a:endParaRPr lang="en-US" dirty="0"/>
          </a:p>
        </p:txBody>
      </p:sp>
      <p:sp>
        <p:nvSpPr>
          <p:cNvPr id="6" name="Content Placeholder 5"/>
          <p:cNvSpPr>
            <a:spLocks noGrp="1"/>
          </p:cNvSpPr>
          <p:nvPr>
            <p:ph idx="1"/>
          </p:nvPr>
        </p:nvSpPr>
        <p:spPr/>
        <p:txBody>
          <a:bodyPr>
            <a:normAutofit lnSpcReduction="10000"/>
          </a:bodyPr>
          <a:lstStyle/>
          <a:p>
            <a:r>
              <a:rPr lang="en-US" dirty="0" smtClean="0"/>
              <a:t>Is the movement of the table through the bore of the scanner over a full 360 degree rotation</a:t>
            </a:r>
          </a:p>
          <a:p>
            <a:r>
              <a:rPr lang="en-US" dirty="0" smtClean="0"/>
              <a:t>Units: millimeters/rotation or millimeters/second</a:t>
            </a:r>
          </a:p>
          <a:p>
            <a:r>
              <a:rPr lang="en-US" dirty="0" smtClean="0"/>
              <a:t>The parameter is known both as </a:t>
            </a:r>
            <a:r>
              <a:rPr lang="en-US" dirty="0" smtClean="0">
                <a:solidFill>
                  <a:schemeClr val="tx2"/>
                </a:solidFill>
              </a:rPr>
              <a:t>Table Feed </a:t>
            </a:r>
            <a:r>
              <a:rPr lang="en-US" dirty="0" smtClean="0"/>
              <a:t>(helical/spiral acquisition) &amp; </a:t>
            </a:r>
            <a:r>
              <a:rPr lang="en-US" dirty="0" smtClean="0">
                <a:solidFill>
                  <a:schemeClr val="tx2"/>
                </a:solidFill>
              </a:rPr>
              <a:t>Table Increment </a:t>
            </a:r>
            <a:br>
              <a:rPr lang="en-US" dirty="0" smtClean="0">
                <a:solidFill>
                  <a:schemeClr val="tx2"/>
                </a:solidFill>
              </a:rPr>
            </a:br>
            <a:r>
              <a:rPr lang="en-US" dirty="0" smtClean="0"/>
              <a:t>(axial acquisition)</a:t>
            </a:r>
            <a:endParaRPr lang="en-US" dirty="0"/>
          </a:p>
        </p:txBody>
      </p:sp>
      <p:sp>
        <p:nvSpPr>
          <p:cNvPr id="8" name="Content Placeholder 7"/>
          <p:cNvSpPr>
            <a:spLocks noGrp="1"/>
          </p:cNvSpPr>
          <p:nvPr>
            <p:ph idx="14"/>
          </p:nvPr>
        </p:nvSpPr>
        <p:spPr/>
        <p:txBody>
          <a:bodyPr>
            <a:normAutofit/>
          </a:bodyPr>
          <a:lstStyle/>
          <a:p>
            <a:pPr marL="0" indent="0" algn="ctr">
              <a:buNone/>
            </a:pPr>
            <a:r>
              <a:rPr lang="en-US" b="1" dirty="0" smtClean="0">
                <a:solidFill>
                  <a:schemeClr val="tx2"/>
                </a:solidFill>
              </a:rPr>
              <a:t>Table Feed affects CTDI</a:t>
            </a:r>
            <a:r>
              <a:rPr lang="en-US" b="1" baseline="-25000" dirty="0" smtClean="0">
                <a:solidFill>
                  <a:schemeClr val="tx2"/>
                </a:solidFill>
              </a:rPr>
              <a:t>vol </a:t>
            </a:r>
            <a:r>
              <a:rPr lang="en-US" b="1" dirty="0" smtClean="0">
                <a:solidFill>
                  <a:schemeClr val="tx2"/>
                </a:solidFill>
              </a:rPr>
              <a:t>through its inclusion in Pitch (discussed later)</a:t>
            </a:r>
            <a:endParaRPr lang="en-US" b="1" dirty="0">
              <a:solidFill>
                <a:schemeClr val="tx2"/>
              </a:solidFill>
            </a:endParaRPr>
          </a:p>
        </p:txBody>
      </p:sp>
      <p:sp>
        <p:nvSpPr>
          <p:cNvPr id="10" name="TextBox 9"/>
          <p:cNvSpPr txBox="1"/>
          <p:nvPr/>
        </p:nvSpPr>
        <p:spPr>
          <a:xfrm>
            <a:off x="2895600" y="6477000"/>
            <a:ext cx="3429000" cy="381000"/>
          </a:xfrm>
          <a:prstGeom prst="rect">
            <a:avLst/>
          </a:prstGeom>
          <a:noFill/>
        </p:spPr>
        <p:txBody>
          <a:bodyPr wrap="square" rtlCol="0">
            <a:spAutoFit/>
          </a:bodyPr>
          <a:lstStyle/>
          <a:p>
            <a:pPr algn="ctr"/>
            <a:r>
              <a:rPr lang="en-US" dirty="0" smtClean="0">
                <a:latin typeface="Gill Sans MT" pitchFamily="34" charset="0"/>
              </a:rPr>
              <a:t>Acquisition Parameter Settings</a:t>
            </a:r>
            <a:endParaRPr lang="en-US" dirty="0">
              <a:latin typeface="Gill Sans MT" pitchFamily="34" charset="0"/>
            </a:endParaRPr>
          </a:p>
        </p:txBody>
      </p:sp>
    </p:spTree>
    <p:extLst>
      <p:ext uri="{BB962C8B-B14F-4D97-AF65-F5344CB8AC3E}">
        <p14:creationId xmlns:p14="http://schemas.microsoft.com/office/powerpoint/2010/main" val="2287119782"/>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Detector Configuration</a:t>
            </a:r>
            <a:endParaRPr lang="en-US" dirty="0"/>
          </a:p>
        </p:txBody>
      </p:sp>
      <p:sp>
        <p:nvSpPr>
          <p:cNvPr id="3" name="Content Placeholder 2"/>
          <p:cNvSpPr>
            <a:spLocks noGrp="1"/>
          </p:cNvSpPr>
          <p:nvPr>
            <p:ph idx="1"/>
          </p:nvPr>
        </p:nvSpPr>
        <p:spPr/>
        <p:txBody>
          <a:bodyPr>
            <a:normAutofit fontScale="85000" lnSpcReduction="10000"/>
          </a:bodyPr>
          <a:lstStyle/>
          <a:p>
            <a:r>
              <a:rPr lang="en-US" sz="2400" dirty="0" smtClean="0"/>
              <a:t>Is the combination of the number of data channels and the width of the detector associated with each data channel </a:t>
            </a:r>
          </a:p>
          <a:p>
            <a:r>
              <a:rPr lang="en-US" sz="2400" dirty="0" smtClean="0"/>
              <a:t>The </a:t>
            </a:r>
            <a:r>
              <a:rPr lang="en-US" sz="2400" dirty="0" smtClean="0">
                <a:solidFill>
                  <a:schemeClr val="tx2"/>
                </a:solidFill>
              </a:rPr>
              <a:t>Detector Configuration </a:t>
            </a:r>
            <a:r>
              <a:rPr lang="en-US" sz="2400" dirty="0" smtClean="0"/>
              <a:t>determines the Beam Width or Beam Collimation (</a:t>
            </a:r>
            <a:r>
              <a:rPr lang="en-US" sz="2400" dirty="0" err="1" smtClean="0"/>
              <a:t>nT</a:t>
            </a:r>
            <a:r>
              <a:rPr lang="en-US" sz="2400" dirty="0" smtClean="0"/>
              <a:t>), which is the number of channels (n) times the detector width associated with each data channel (T) </a:t>
            </a:r>
          </a:p>
          <a:p>
            <a:r>
              <a:rPr lang="en-US" sz="2400" dirty="0" smtClean="0"/>
              <a:t>For a selected detector width per data channel, a smaller total Beam Collimation usually has a higher CTDI</a:t>
            </a:r>
            <a:r>
              <a:rPr lang="en-US" sz="2400" baseline="-25000" dirty="0" smtClean="0"/>
              <a:t>vol </a:t>
            </a:r>
            <a:r>
              <a:rPr lang="en-US" sz="2400" dirty="0" smtClean="0"/>
              <a:t>than a larger Beam Collimation</a:t>
            </a:r>
          </a:p>
          <a:p>
            <a:pPr lvl="1">
              <a:spcBef>
                <a:spcPts val="10"/>
              </a:spcBef>
            </a:pPr>
            <a:r>
              <a:rPr lang="en-US" dirty="0" smtClean="0"/>
              <a:t>Example: </a:t>
            </a:r>
            <a:r>
              <a:rPr lang="en-US" sz="2000" dirty="0" smtClean="0"/>
              <a:t>On a 16 slice scanner with a detector width per channel of 1.25 mm, a collimation of 4x1.25mm is generally less dose efficient than a collimation of 16x1.25mm</a:t>
            </a:r>
            <a:endParaRPr lang="en-US" dirty="0"/>
          </a:p>
        </p:txBody>
      </p:sp>
      <p:sp>
        <p:nvSpPr>
          <p:cNvPr id="7" name="Content Placeholder 6"/>
          <p:cNvSpPr>
            <a:spLocks noGrp="1"/>
          </p:cNvSpPr>
          <p:nvPr>
            <p:ph idx="14"/>
          </p:nvPr>
        </p:nvSpPr>
        <p:spPr/>
        <p:txBody>
          <a:bodyPr>
            <a:normAutofit/>
          </a:bodyPr>
          <a:lstStyle/>
          <a:p>
            <a:pPr marL="0" indent="0" algn="ctr">
              <a:buNone/>
            </a:pPr>
            <a:r>
              <a:rPr lang="en-US" sz="3200" b="1" dirty="0" smtClean="0">
                <a:solidFill>
                  <a:schemeClr val="tx2"/>
                </a:solidFill>
              </a:rPr>
              <a:t>Users should monitor CTDI</a:t>
            </a:r>
            <a:r>
              <a:rPr lang="en-US" sz="3200" b="1" baseline="-25000" dirty="0" smtClean="0">
                <a:solidFill>
                  <a:schemeClr val="tx2"/>
                </a:solidFill>
              </a:rPr>
              <a:t>vol</a:t>
            </a:r>
            <a:r>
              <a:rPr lang="en-US" sz="3200" b="1" dirty="0" smtClean="0">
                <a:solidFill>
                  <a:schemeClr val="tx2"/>
                </a:solidFill>
              </a:rPr>
              <a:t> values when changing detector configuration</a:t>
            </a:r>
          </a:p>
          <a:p>
            <a:pPr marL="0" indent="0" algn="ctr"/>
            <a:endParaRPr lang="en-US" dirty="0"/>
          </a:p>
        </p:txBody>
      </p:sp>
      <p:sp>
        <p:nvSpPr>
          <p:cNvPr id="5" name="TextBox 4"/>
          <p:cNvSpPr txBox="1"/>
          <p:nvPr/>
        </p:nvSpPr>
        <p:spPr>
          <a:xfrm>
            <a:off x="2895600" y="6477000"/>
            <a:ext cx="3429000" cy="381000"/>
          </a:xfrm>
          <a:prstGeom prst="rect">
            <a:avLst/>
          </a:prstGeom>
          <a:noFill/>
        </p:spPr>
        <p:txBody>
          <a:bodyPr wrap="square" rtlCol="0">
            <a:spAutoFit/>
          </a:bodyPr>
          <a:lstStyle/>
          <a:p>
            <a:pPr algn="ctr"/>
            <a:r>
              <a:rPr lang="en-US" dirty="0" smtClean="0">
                <a:latin typeface="Gill Sans MT" pitchFamily="34" charset="0"/>
              </a:rPr>
              <a:t>Acquisition Parameter Settings</a:t>
            </a:r>
            <a:endParaRPr lang="en-US" dirty="0">
              <a:latin typeface="Gill Sans MT" pitchFamily="34" charset="0"/>
            </a:endParaRPr>
          </a:p>
        </p:txBody>
      </p:sp>
    </p:spTree>
    <p:extLst>
      <p:ext uri="{BB962C8B-B14F-4D97-AF65-F5344CB8AC3E}">
        <p14:creationId xmlns:p14="http://schemas.microsoft.com/office/powerpoint/2010/main" val="2111858793"/>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bwMode="auto">
          <a:xfrm>
            <a:off x="791580" y="1808820"/>
            <a:ext cx="7524836" cy="4392488"/>
          </a:xfrm>
          <a:prstGeom prst="rect">
            <a:avLst/>
          </a:prstGeom>
          <a:solidFill>
            <a:srgbClr val="FFFFFF"/>
          </a:solidFill>
          <a:ln w="12700" cap="flat" cmpd="sng" algn="ctr">
            <a:solidFill>
              <a:schemeClr val="tx1"/>
            </a:solidFill>
            <a:prstDash val="solid"/>
            <a:round/>
            <a:headEnd type="none" w="sm" len="sm"/>
            <a:tailEnd type="stealth" w="med" len="lg"/>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New Roman" pitchFamily="-112" charset="0"/>
            </a:endParaRPr>
          </a:p>
        </p:txBody>
      </p:sp>
      <p:pic>
        <p:nvPicPr>
          <p:cNvPr id="661523" name="Picture 19" descr="MSCT Collimination"/>
          <p:cNvPicPr>
            <a:picLocks noChangeAspect="1" noChangeArrowheads="1"/>
          </p:cNvPicPr>
          <p:nvPr/>
        </p:nvPicPr>
        <p:blipFill>
          <a:blip r:embed="rId3" cstate="print"/>
          <a:srcRect/>
          <a:stretch>
            <a:fillRect/>
          </a:stretch>
        </p:blipFill>
        <p:spPr bwMode="auto">
          <a:xfrm>
            <a:off x="788988" y="1808820"/>
            <a:ext cx="3045806" cy="4347505"/>
          </a:xfrm>
          <a:prstGeom prst="rect">
            <a:avLst/>
          </a:prstGeom>
          <a:noFill/>
        </p:spPr>
      </p:pic>
      <p:pic>
        <p:nvPicPr>
          <p:cNvPr id="661524" name="Picture 20" descr="MSCT Collimination"/>
          <p:cNvPicPr>
            <a:picLocks noChangeAspect="1" noChangeArrowheads="1"/>
          </p:cNvPicPr>
          <p:nvPr/>
        </p:nvPicPr>
        <p:blipFill>
          <a:blip r:embed="rId4" cstate="print"/>
          <a:srcRect/>
          <a:stretch>
            <a:fillRect/>
          </a:stretch>
        </p:blipFill>
        <p:spPr bwMode="auto">
          <a:xfrm>
            <a:off x="4881564" y="1795427"/>
            <a:ext cx="2922442" cy="4235486"/>
          </a:xfrm>
          <a:prstGeom prst="rect">
            <a:avLst/>
          </a:prstGeom>
          <a:noFill/>
        </p:spPr>
      </p:pic>
      <p:sp>
        <p:nvSpPr>
          <p:cNvPr id="5" name="TextBox 4"/>
          <p:cNvSpPr txBox="1"/>
          <p:nvPr/>
        </p:nvSpPr>
        <p:spPr>
          <a:xfrm>
            <a:off x="2895600" y="6477000"/>
            <a:ext cx="3429000" cy="381000"/>
          </a:xfrm>
          <a:prstGeom prst="rect">
            <a:avLst/>
          </a:prstGeom>
          <a:noFill/>
        </p:spPr>
        <p:txBody>
          <a:bodyPr wrap="square" rtlCol="0">
            <a:spAutoFit/>
          </a:bodyPr>
          <a:lstStyle/>
          <a:p>
            <a:pPr algn="ctr"/>
            <a:r>
              <a:rPr lang="en-US" dirty="0" smtClean="0">
                <a:latin typeface="Gill Sans MT" pitchFamily="34" charset="0"/>
              </a:rPr>
              <a:t>Acquisition Parameter Settings</a:t>
            </a:r>
            <a:endParaRPr lang="en-US" dirty="0">
              <a:latin typeface="Gill Sans MT" pitchFamily="34" charset="0"/>
            </a:endParaRPr>
          </a:p>
        </p:txBody>
      </p:sp>
      <p:sp>
        <p:nvSpPr>
          <p:cNvPr id="7" name="Title 6"/>
          <p:cNvSpPr>
            <a:spLocks noGrp="1"/>
          </p:cNvSpPr>
          <p:nvPr>
            <p:ph type="title"/>
          </p:nvPr>
        </p:nvSpPr>
        <p:spPr/>
        <p:txBody>
          <a:bodyPr/>
          <a:lstStyle/>
          <a:p>
            <a:r>
              <a:rPr lang="en-US" dirty="0" smtClean="0"/>
              <a:t>Detector Configuration</a:t>
            </a:r>
            <a:endParaRPr lang="en-US" dirty="0"/>
          </a:p>
        </p:txBody>
      </p:sp>
    </p:spTree>
    <p:extLst>
      <p:ext uri="{BB962C8B-B14F-4D97-AF65-F5344CB8AC3E}">
        <p14:creationId xmlns:p14="http://schemas.microsoft.com/office/powerpoint/2010/main" val="2500680487"/>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Disclaimer</a:t>
            </a:r>
            <a:endParaRPr lang="en-US" dirty="0"/>
          </a:p>
        </p:txBody>
      </p:sp>
      <p:sp>
        <p:nvSpPr>
          <p:cNvPr id="3" name="Content Placeholder 2"/>
          <p:cNvSpPr>
            <a:spLocks noGrp="1"/>
          </p:cNvSpPr>
          <p:nvPr>
            <p:ph idx="1"/>
          </p:nvPr>
        </p:nvSpPr>
        <p:spPr>
          <a:xfrm>
            <a:off x="457200" y="1376772"/>
            <a:ext cx="8229600" cy="5481228"/>
          </a:xfrm>
        </p:spPr>
        <p:txBody>
          <a:bodyPr>
            <a:normAutofit fontScale="92500" lnSpcReduction="10000"/>
          </a:bodyPr>
          <a:lstStyle/>
          <a:p>
            <a:r>
              <a:rPr lang="en-US" dirty="0" smtClean="0"/>
              <a:t>The information contained herein is current as of the date shown on the title slide</a:t>
            </a:r>
          </a:p>
          <a:p>
            <a:r>
              <a:rPr lang="en-US" dirty="0" smtClean="0"/>
              <a:t>The master version of these slides is located at:</a:t>
            </a:r>
          </a:p>
          <a:p>
            <a:r>
              <a:rPr lang="en-US" dirty="0">
                <a:hlinkClick r:id="rId2"/>
              </a:rPr>
              <a:t>http://</a:t>
            </a:r>
            <a:r>
              <a:rPr lang="en-US" dirty="0" smtClean="0">
                <a:hlinkClick r:id="rId2"/>
              </a:rPr>
              <a:t>www.aapm.org/pubs/CTProtocols/documents/EducationSlides.pptx</a:t>
            </a:r>
            <a:endParaRPr lang="en-US" dirty="0"/>
          </a:p>
          <a:p>
            <a:r>
              <a:rPr lang="en-US" dirty="0" smtClean="0"/>
              <a:t>Modification of the content of these slides </a:t>
            </a:r>
            <a:r>
              <a:rPr lang="en-US" dirty="0" smtClean="0">
                <a:solidFill>
                  <a:schemeClr val="tx2"/>
                </a:solidFill>
              </a:rPr>
              <a:t>is allowed</a:t>
            </a:r>
            <a:r>
              <a:rPr lang="en-US" dirty="0" smtClean="0"/>
              <a:t>. </a:t>
            </a:r>
          </a:p>
          <a:p>
            <a:pPr lvl="1"/>
            <a:r>
              <a:rPr lang="en-US" dirty="0" smtClean="0"/>
              <a:t>The modified content, including indirect or unintentional changes in the accuracy or meaning of related content, becomes the sole responsibility of the person/organization creating and/or using the edited version. </a:t>
            </a:r>
          </a:p>
          <a:p>
            <a:pPr lvl="1"/>
            <a:r>
              <a:rPr lang="en-US" dirty="0" smtClean="0"/>
              <a:t>Neither the AAPM nor the manufacturers participating in creating this slide set assume any responsibility for edited versions of these slides, or for content of oral presentations associated with the original or edited slides.</a:t>
            </a:r>
          </a:p>
        </p:txBody>
      </p:sp>
    </p:spTree>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Pitch</a:t>
            </a:r>
            <a:endParaRPr lang="en-US" dirty="0"/>
          </a:p>
        </p:txBody>
      </p:sp>
      <p:sp>
        <p:nvSpPr>
          <p:cNvPr id="3" name="Content Placeholder 2"/>
          <p:cNvSpPr>
            <a:spLocks noGrp="1"/>
          </p:cNvSpPr>
          <p:nvPr>
            <p:ph idx="1"/>
          </p:nvPr>
        </p:nvSpPr>
        <p:spPr>
          <a:xfrm>
            <a:off x="457200" y="1371600"/>
            <a:ext cx="8579296" cy="3461556"/>
          </a:xfrm>
        </p:spPr>
        <p:txBody>
          <a:bodyPr>
            <a:normAutofit/>
          </a:bodyPr>
          <a:lstStyle/>
          <a:p>
            <a:r>
              <a:rPr lang="en-US" sz="2500" dirty="0" smtClean="0"/>
              <a:t>Is</a:t>
            </a:r>
            <a:r>
              <a:rPr lang="en-US" sz="2500" i="1" dirty="0" smtClean="0"/>
              <a:t> </a:t>
            </a:r>
            <a:r>
              <a:rPr lang="en-US" sz="2500" dirty="0" smtClean="0"/>
              <a:t>the Table Feed per gantry rotation divided by the beam width/collimation</a:t>
            </a:r>
          </a:p>
          <a:p>
            <a:r>
              <a:rPr lang="en-US" sz="2500" dirty="0" smtClean="0">
                <a:solidFill>
                  <a:schemeClr val="tx2"/>
                </a:solidFill>
              </a:rPr>
              <a:t>Pitch</a:t>
            </a:r>
            <a:r>
              <a:rPr lang="en-US" sz="2500" dirty="0" smtClean="0"/>
              <a:t> is the ratio of two distances and therefore has no units</a:t>
            </a:r>
          </a:p>
          <a:p>
            <a:r>
              <a:rPr lang="en-US" sz="2500" dirty="0" smtClean="0"/>
              <a:t>Users should monitor other parameters when changing </a:t>
            </a:r>
            <a:r>
              <a:rPr lang="en-US" sz="2500" dirty="0" smtClean="0">
                <a:solidFill>
                  <a:schemeClr val="tx2"/>
                </a:solidFill>
              </a:rPr>
              <a:t>Pitch. </a:t>
            </a:r>
            <a:r>
              <a:rPr lang="en-US" sz="2500" dirty="0"/>
              <a:t>T</a:t>
            </a:r>
            <a:r>
              <a:rPr lang="en-US" sz="2500" dirty="0" smtClean="0"/>
              <a:t>he scanner may or may not automatically compensate for changes in </a:t>
            </a:r>
            <a:r>
              <a:rPr lang="en-US" sz="2500" dirty="0" smtClean="0">
                <a:solidFill>
                  <a:schemeClr val="tx2"/>
                </a:solidFill>
              </a:rPr>
              <a:t>Pitch</a:t>
            </a:r>
            <a:r>
              <a:rPr lang="en-US" sz="2500" i="1" dirty="0" smtClean="0"/>
              <a:t> </a:t>
            </a:r>
            <a:r>
              <a:rPr lang="en-US" sz="2500" dirty="0" smtClean="0"/>
              <a:t>(for example, by changing the tube current) to maintain the planned </a:t>
            </a:r>
            <a:r>
              <a:rPr lang="en-US" sz="2500" dirty="0" err="1" smtClean="0"/>
              <a:t>CTDI</a:t>
            </a:r>
            <a:r>
              <a:rPr lang="en-US" sz="2500" baseline="-25000" dirty="0" err="1" smtClean="0"/>
              <a:t>vol</a:t>
            </a:r>
            <a:r>
              <a:rPr lang="en-US" sz="2500" dirty="0" smtClean="0"/>
              <a:t>.</a:t>
            </a:r>
            <a:endParaRPr lang="en-US" sz="2500" i="1" dirty="0"/>
          </a:p>
        </p:txBody>
      </p:sp>
      <p:sp>
        <p:nvSpPr>
          <p:cNvPr id="5" name="Content Placeholder 4"/>
          <p:cNvSpPr>
            <a:spLocks noGrp="1"/>
          </p:cNvSpPr>
          <p:nvPr>
            <p:ph idx="14"/>
          </p:nvPr>
        </p:nvSpPr>
        <p:spPr>
          <a:xfrm>
            <a:off x="0" y="4401108"/>
            <a:ext cx="9144000" cy="2057400"/>
          </a:xfrm>
        </p:spPr>
        <p:txBody>
          <a:bodyPr/>
          <a:lstStyle/>
          <a:p>
            <a:pPr algn="ctr">
              <a:buNone/>
            </a:pPr>
            <a:r>
              <a:rPr lang="en-US" sz="3200" b="1" dirty="0" smtClean="0">
                <a:solidFill>
                  <a:schemeClr val="tx2"/>
                </a:solidFill>
              </a:rPr>
              <a:t>CTDI</a:t>
            </a:r>
            <a:r>
              <a:rPr lang="en-US" sz="3200" b="1" baseline="-25000" dirty="0" smtClean="0">
                <a:solidFill>
                  <a:schemeClr val="tx2"/>
                </a:solidFill>
              </a:rPr>
              <a:t>vol </a:t>
            </a:r>
            <a:r>
              <a:rPr lang="en-US" b="1" dirty="0" smtClean="0">
                <a:solidFill>
                  <a:schemeClr val="tx2"/>
                </a:solidFill>
                <a:latin typeface="Symbol" pitchFamily="18" charset="2"/>
              </a:rPr>
              <a:t>µ </a:t>
            </a:r>
            <a:r>
              <a:rPr lang="en-US" sz="3200" b="1" dirty="0" smtClean="0">
                <a:solidFill>
                  <a:schemeClr val="tx2"/>
                </a:solidFill>
                <a:latin typeface="Bell MT" pitchFamily="18" charset="0"/>
              </a:rPr>
              <a:t>1</a:t>
            </a:r>
            <a:r>
              <a:rPr lang="en-US" b="1" dirty="0" smtClean="0">
                <a:solidFill>
                  <a:schemeClr val="tx2"/>
                </a:solidFill>
              </a:rPr>
              <a:t>/Pitch: </a:t>
            </a:r>
            <a:br>
              <a:rPr lang="en-US" b="1" dirty="0" smtClean="0">
                <a:solidFill>
                  <a:schemeClr val="tx2"/>
                </a:solidFill>
              </a:rPr>
            </a:br>
            <a:r>
              <a:rPr lang="en-US" sz="2800" b="1" dirty="0" smtClean="0">
                <a:solidFill>
                  <a:schemeClr val="tx1"/>
                </a:solidFill>
              </a:rPr>
              <a:t>Hitachi, Toshiba (no AEC)</a:t>
            </a:r>
          </a:p>
          <a:p>
            <a:pPr algn="ctr">
              <a:buNone/>
            </a:pPr>
            <a:r>
              <a:rPr lang="en-US" sz="2800" b="1" dirty="0" err="1">
                <a:solidFill>
                  <a:schemeClr val="tx2"/>
                </a:solidFill>
              </a:rPr>
              <a:t>CTDI</a:t>
            </a:r>
            <a:r>
              <a:rPr lang="en-US" sz="2800" b="1" baseline="-25000" dirty="0" err="1">
                <a:solidFill>
                  <a:schemeClr val="tx2"/>
                </a:solidFill>
              </a:rPr>
              <a:t>vol</a:t>
            </a:r>
            <a:r>
              <a:rPr lang="en-US" sz="2800" b="1" baseline="-25000" dirty="0">
                <a:solidFill>
                  <a:schemeClr val="tx2"/>
                </a:solidFill>
              </a:rPr>
              <a:t> </a:t>
            </a:r>
            <a:r>
              <a:rPr lang="en-US" b="1" dirty="0" smtClean="0">
                <a:solidFill>
                  <a:schemeClr val="tx2"/>
                </a:solidFill>
              </a:rPr>
              <a:t>independent of Pitch: </a:t>
            </a:r>
            <a:endParaRPr lang="en-US" b="1" dirty="0">
              <a:solidFill>
                <a:schemeClr val="tx2"/>
              </a:solidFill>
            </a:endParaRPr>
          </a:p>
          <a:p>
            <a:pPr algn="ctr">
              <a:buNone/>
            </a:pPr>
            <a:r>
              <a:rPr lang="en-US" sz="2600" b="1" dirty="0" smtClean="0">
                <a:solidFill>
                  <a:schemeClr val="tx1"/>
                </a:solidFill>
              </a:rPr>
              <a:t>GE, Siemens, Philips, </a:t>
            </a:r>
            <a:r>
              <a:rPr lang="en-US" sz="2600" b="1" dirty="0" err="1" smtClean="0">
                <a:solidFill>
                  <a:schemeClr val="tx1"/>
                </a:solidFill>
              </a:rPr>
              <a:t>Neusoft</a:t>
            </a:r>
            <a:r>
              <a:rPr lang="en-US" sz="2600" b="1" dirty="0" smtClean="0">
                <a:solidFill>
                  <a:schemeClr val="tx1"/>
                </a:solidFill>
              </a:rPr>
              <a:t>, Toshiba (AEC)</a:t>
            </a:r>
            <a:endParaRPr lang="en-US" sz="2600" b="1" dirty="0">
              <a:solidFill>
                <a:schemeClr val="tx1"/>
              </a:solidFill>
            </a:endParaRPr>
          </a:p>
        </p:txBody>
      </p:sp>
      <p:sp>
        <p:nvSpPr>
          <p:cNvPr id="6" name="TextBox 5"/>
          <p:cNvSpPr txBox="1"/>
          <p:nvPr/>
        </p:nvSpPr>
        <p:spPr>
          <a:xfrm>
            <a:off x="2895600" y="6477000"/>
            <a:ext cx="3429000" cy="381000"/>
          </a:xfrm>
          <a:prstGeom prst="rect">
            <a:avLst/>
          </a:prstGeom>
          <a:noFill/>
        </p:spPr>
        <p:txBody>
          <a:bodyPr wrap="square" rtlCol="0">
            <a:spAutoFit/>
          </a:bodyPr>
          <a:lstStyle/>
          <a:p>
            <a:pPr algn="ctr"/>
            <a:r>
              <a:rPr lang="en-US" dirty="0" smtClean="0">
                <a:latin typeface="Gill Sans MT" pitchFamily="34" charset="0"/>
              </a:rPr>
              <a:t>Acquisition Parameter Settings</a:t>
            </a:r>
            <a:endParaRPr lang="en-US" dirty="0">
              <a:latin typeface="Gill Sans MT" pitchFamily="34" charset="0"/>
            </a:endParaRPr>
          </a:p>
        </p:txBody>
      </p:sp>
    </p:spTree>
    <p:extLst>
      <p:ext uri="{BB962C8B-B14F-4D97-AF65-F5344CB8AC3E}">
        <p14:creationId xmlns:p14="http://schemas.microsoft.com/office/powerpoint/2010/main" val="162857723"/>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Pitch</a:t>
            </a:r>
            <a:endParaRPr lang="en-US" dirty="0"/>
          </a:p>
        </p:txBody>
      </p:sp>
      <p:sp>
        <p:nvSpPr>
          <p:cNvPr id="6" name="Content Placeholder 5"/>
          <p:cNvSpPr>
            <a:spLocks noGrp="1"/>
          </p:cNvSpPr>
          <p:nvPr>
            <p:ph idx="1"/>
          </p:nvPr>
        </p:nvSpPr>
        <p:spPr/>
        <p:txBody>
          <a:bodyPr/>
          <a:lstStyle/>
          <a:p>
            <a:r>
              <a:rPr lang="en-US" dirty="0" smtClean="0"/>
              <a:t>CTDI</a:t>
            </a:r>
            <a:r>
              <a:rPr lang="en-US" baseline="-25000" dirty="0" smtClean="0"/>
              <a:t>vol</a:t>
            </a:r>
            <a:r>
              <a:rPr lang="en-US" dirty="0" smtClean="0"/>
              <a:t> may not change in the expected manner if the scanner automatically adjust other parameters when the pitch is changed</a:t>
            </a:r>
          </a:p>
          <a:p>
            <a:r>
              <a:rPr lang="en-US" dirty="0" smtClean="0"/>
              <a:t>The relationships between CTDIvol and pitch for the different vendors are described below </a:t>
            </a:r>
          </a:p>
          <a:p>
            <a:pPr lvl="1"/>
            <a:r>
              <a:rPr lang="en-US" dirty="0" smtClean="0"/>
              <a:t>CTDI</a:t>
            </a:r>
            <a:r>
              <a:rPr lang="en-US" baseline="-25000" dirty="0" smtClean="0"/>
              <a:t>vol</a:t>
            </a:r>
            <a:r>
              <a:rPr lang="en-US" dirty="0" smtClean="0"/>
              <a:t> inversely proportional to change in pitch:</a:t>
            </a:r>
            <a:r>
              <a:rPr lang="en-US" dirty="0" smtClean="0">
                <a:solidFill>
                  <a:srgbClr val="FFFFFF"/>
                </a:solidFill>
              </a:rPr>
              <a:t> Hitachi, </a:t>
            </a:r>
            <a:r>
              <a:rPr lang="en-US" dirty="0" err="1" smtClean="0">
                <a:solidFill>
                  <a:srgbClr val="FFFFFF"/>
                </a:solidFill>
              </a:rPr>
              <a:t>NeuroLogica</a:t>
            </a:r>
            <a:endParaRPr lang="en-US" dirty="0" smtClean="0"/>
          </a:p>
          <a:p>
            <a:pPr lvl="1"/>
            <a:r>
              <a:rPr lang="en-US" dirty="0" smtClean="0"/>
              <a:t>CTDI</a:t>
            </a:r>
            <a:r>
              <a:rPr lang="en-US" baseline="-25000" dirty="0" smtClean="0"/>
              <a:t>vol</a:t>
            </a:r>
            <a:r>
              <a:rPr lang="en-US" dirty="0" smtClean="0"/>
              <a:t> constant when pitch is changed due to changes to other parameters: GE, </a:t>
            </a:r>
            <a:r>
              <a:rPr lang="en-US" dirty="0" err="1" smtClean="0">
                <a:solidFill>
                  <a:srgbClr val="FFFFFF"/>
                </a:solidFill>
              </a:rPr>
              <a:t>Neusoft</a:t>
            </a:r>
            <a:r>
              <a:rPr lang="en-US" dirty="0" smtClean="0">
                <a:solidFill>
                  <a:srgbClr val="FFFFFF"/>
                </a:solidFill>
              </a:rPr>
              <a:t>, Philips and Siemens</a:t>
            </a:r>
            <a:endParaRPr lang="en-US" dirty="0" smtClean="0"/>
          </a:p>
          <a:p>
            <a:pPr lvl="1"/>
            <a:r>
              <a:rPr lang="en-US" dirty="0" smtClean="0"/>
              <a:t>The relationship between CTDI</a:t>
            </a:r>
            <a:r>
              <a:rPr lang="en-US" baseline="-25000" dirty="0" smtClean="0"/>
              <a:t>vol</a:t>
            </a:r>
            <a:r>
              <a:rPr lang="en-US" dirty="0" smtClean="0"/>
              <a:t> and pitch depends on scan mode or Software version: </a:t>
            </a:r>
            <a:r>
              <a:rPr lang="en-US" dirty="0" smtClean="0">
                <a:solidFill>
                  <a:srgbClr val="FFFFFF"/>
                </a:solidFill>
              </a:rPr>
              <a:t>Toshiba</a:t>
            </a:r>
            <a:endParaRPr lang="en-US" dirty="0" smtClean="0"/>
          </a:p>
          <a:p>
            <a:endParaRPr lang="en-US" dirty="0"/>
          </a:p>
        </p:txBody>
      </p:sp>
    </p:spTree>
    <p:extLst>
      <p:ext uri="{BB962C8B-B14F-4D97-AF65-F5344CB8AC3E}">
        <p14:creationId xmlns:p14="http://schemas.microsoft.com/office/powerpoint/2010/main" val="214143969"/>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bwMode="auto">
          <a:xfrm>
            <a:off x="539552" y="1664804"/>
            <a:ext cx="8064896" cy="2160240"/>
          </a:xfrm>
          <a:prstGeom prst="rect">
            <a:avLst/>
          </a:prstGeom>
          <a:solidFill>
            <a:srgbClr val="FFFFFF"/>
          </a:solidFill>
          <a:ln w="12700" cap="flat" cmpd="sng" algn="ctr">
            <a:solidFill>
              <a:schemeClr val="tx1"/>
            </a:solidFill>
            <a:prstDash val="solid"/>
            <a:round/>
            <a:headEnd type="none" w="sm" len="sm"/>
            <a:tailEnd type="stealth" w="med" len="lg"/>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a:ln>
                <a:noFill/>
              </a:ln>
              <a:solidFill>
                <a:schemeClr val="tx1"/>
              </a:solidFill>
              <a:effectLst/>
              <a:latin typeface="Times New Roman" pitchFamily="-112" charset="0"/>
            </a:endParaRPr>
          </a:p>
        </p:txBody>
      </p:sp>
      <p:sp>
        <p:nvSpPr>
          <p:cNvPr id="718853" name="Rectangle 5"/>
          <p:cNvSpPr>
            <a:spLocks noChangeArrowheads="1"/>
          </p:cNvSpPr>
          <p:nvPr/>
        </p:nvSpPr>
        <p:spPr bwMode="auto">
          <a:xfrm>
            <a:off x="457200" y="3835152"/>
            <a:ext cx="2038350" cy="2028761"/>
          </a:xfrm>
          <a:prstGeom prst="rect">
            <a:avLst/>
          </a:prstGeom>
          <a:noFill/>
          <a:ln w="12700" algn="ctr">
            <a:noFill/>
            <a:miter lim="800000"/>
            <a:headEnd/>
            <a:tailEnd/>
          </a:ln>
          <a:effectLst/>
        </p:spPr>
        <p:txBody>
          <a:bodyPr wrap="square" lIns="90487" tIns="44450" rIns="90487" bIns="44450">
            <a:spAutoFit/>
          </a:bodyPr>
          <a:lstStyle/>
          <a:p>
            <a:pPr algn="ctr"/>
            <a:r>
              <a:rPr lang="en-US" b="1" dirty="0">
                <a:solidFill>
                  <a:schemeClr val="tx2"/>
                </a:solidFill>
              </a:rPr>
              <a:t>Pitch &lt; </a:t>
            </a:r>
            <a:r>
              <a:rPr lang="en-US" b="1" dirty="0" smtClean="0">
                <a:solidFill>
                  <a:schemeClr val="tx2"/>
                </a:solidFill>
              </a:rPr>
              <a:t>1</a:t>
            </a:r>
          </a:p>
          <a:p>
            <a:pPr algn="ctr"/>
            <a:r>
              <a:rPr lang="en-US" b="1" dirty="0" smtClean="0"/>
              <a:t>Beam Width has some overlap at each view angle from rotation to rotation</a:t>
            </a:r>
          </a:p>
          <a:p>
            <a:pPr algn="l"/>
            <a:endParaRPr lang="en-US" b="1" dirty="0"/>
          </a:p>
        </p:txBody>
      </p:sp>
      <p:sp>
        <p:nvSpPr>
          <p:cNvPr id="718854" name="Rectangle 6"/>
          <p:cNvSpPr>
            <a:spLocks noChangeArrowheads="1"/>
          </p:cNvSpPr>
          <p:nvPr/>
        </p:nvSpPr>
        <p:spPr bwMode="auto">
          <a:xfrm>
            <a:off x="2743200" y="3897065"/>
            <a:ext cx="2692896" cy="2028761"/>
          </a:xfrm>
          <a:prstGeom prst="rect">
            <a:avLst/>
          </a:prstGeom>
          <a:noFill/>
          <a:ln w="12700" algn="ctr">
            <a:noFill/>
            <a:miter lim="800000"/>
            <a:headEnd/>
            <a:tailEnd/>
          </a:ln>
          <a:effectLst/>
        </p:spPr>
        <p:txBody>
          <a:bodyPr wrap="square" lIns="90487" tIns="44450" rIns="90487" bIns="44450">
            <a:spAutoFit/>
          </a:bodyPr>
          <a:lstStyle/>
          <a:p>
            <a:pPr algn="ctr"/>
            <a:r>
              <a:rPr lang="en-US" b="1" dirty="0">
                <a:solidFill>
                  <a:schemeClr val="tx2"/>
                </a:solidFill>
              </a:rPr>
              <a:t>Pitch = </a:t>
            </a:r>
            <a:r>
              <a:rPr lang="en-US" b="1" dirty="0" smtClean="0">
                <a:solidFill>
                  <a:schemeClr val="tx2"/>
                </a:solidFill>
              </a:rPr>
              <a:t>1</a:t>
            </a:r>
          </a:p>
          <a:p>
            <a:pPr algn="ctr"/>
            <a:r>
              <a:rPr lang="en-US" b="1" dirty="0" smtClean="0"/>
              <a:t>No overlap of Beam Width at each view angle and no view angles not covered at certain table positions</a:t>
            </a:r>
          </a:p>
          <a:p>
            <a:pPr algn="ctr"/>
            <a:endParaRPr lang="en-US" b="1" dirty="0"/>
          </a:p>
        </p:txBody>
      </p:sp>
      <p:sp>
        <p:nvSpPr>
          <p:cNvPr id="718855" name="Rectangle 7"/>
          <p:cNvSpPr>
            <a:spLocks noChangeArrowheads="1"/>
          </p:cNvSpPr>
          <p:nvPr/>
        </p:nvSpPr>
        <p:spPr bwMode="auto">
          <a:xfrm>
            <a:off x="5580112" y="3897065"/>
            <a:ext cx="2592288" cy="1474763"/>
          </a:xfrm>
          <a:prstGeom prst="rect">
            <a:avLst/>
          </a:prstGeom>
          <a:noFill/>
          <a:ln w="12700" algn="ctr">
            <a:noFill/>
            <a:miter lim="800000"/>
            <a:headEnd/>
            <a:tailEnd/>
          </a:ln>
          <a:effectLst/>
        </p:spPr>
        <p:txBody>
          <a:bodyPr wrap="square" lIns="90487" tIns="44450" rIns="90487" bIns="44450">
            <a:spAutoFit/>
          </a:bodyPr>
          <a:lstStyle/>
          <a:p>
            <a:pPr algn="ctr"/>
            <a:r>
              <a:rPr lang="en-US" b="1" dirty="0">
                <a:solidFill>
                  <a:schemeClr val="tx2"/>
                </a:solidFill>
              </a:rPr>
              <a:t>Pitch &gt; </a:t>
            </a:r>
            <a:r>
              <a:rPr lang="en-US" b="1" dirty="0" smtClean="0">
                <a:solidFill>
                  <a:schemeClr val="tx2"/>
                </a:solidFill>
              </a:rPr>
              <a:t>1</a:t>
            </a:r>
          </a:p>
          <a:p>
            <a:pPr algn="ctr"/>
            <a:r>
              <a:rPr lang="en-US" b="1" dirty="0" smtClean="0"/>
              <a:t>Some view </a:t>
            </a:r>
            <a:r>
              <a:rPr lang="en-US" b="1" dirty="0"/>
              <a:t>a</a:t>
            </a:r>
            <a:r>
              <a:rPr lang="en-US" b="1" dirty="0" smtClean="0"/>
              <a:t>ngles are not covered by the beam width at certain table positions</a:t>
            </a:r>
            <a:endParaRPr lang="en-US" b="1" dirty="0"/>
          </a:p>
        </p:txBody>
      </p:sp>
      <p:pic>
        <p:nvPicPr>
          <p:cNvPr id="718862" name="Picture 14" descr="Pitcheslarge"/>
          <p:cNvPicPr>
            <a:picLocks noChangeAspect="1" noChangeArrowheads="1"/>
          </p:cNvPicPr>
          <p:nvPr/>
        </p:nvPicPr>
        <p:blipFill>
          <a:blip r:embed="rId2" cstate="print"/>
          <a:srcRect/>
          <a:stretch>
            <a:fillRect/>
          </a:stretch>
        </p:blipFill>
        <p:spPr bwMode="auto">
          <a:xfrm>
            <a:off x="5608638" y="1963490"/>
            <a:ext cx="2781300" cy="1763712"/>
          </a:xfrm>
          <a:prstGeom prst="rect">
            <a:avLst/>
          </a:prstGeom>
          <a:noFill/>
          <a:ln w="9525">
            <a:noFill/>
            <a:miter lim="800000"/>
            <a:headEnd/>
            <a:tailEnd/>
          </a:ln>
        </p:spPr>
      </p:pic>
      <p:pic>
        <p:nvPicPr>
          <p:cNvPr id="718863" name="Picture 15" descr="PitchesONE"/>
          <p:cNvPicPr>
            <a:picLocks noChangeAspect="1" noChangeArrowheads="1"/>
          </p:cNvPicPr>
          <p:nvPr/>
        </p:nvPicPr>
        <p:blipFill>
          <a:blip r:embed="rId3" cstate="print"/>
          <a:srcRect/>
          <a:stretch>
            <a:fillRect/>
          </a:stretch>
        </p:blipFill>
        <p:spPr bwMode="auto">
          <a:xfrm>
            <a:off x="3267075" y="1963490"/>
            <a:ext cx="1609725" cy="1763712"/>
          </a:xfrm>
          <a:prstGeom prst="rect">
            <a:avLst/>
          </a:prstGeom>
          <a:noFill/>
          <a:ln w="9525">
            <a:noFill/>
            <a:miter lim="800000"/>
            <a:headEnd/>
            <a:tailEnd/>
          </a:ln>
        </p:spPr>
      </p:pic>
      <p:pic>
        <p:nvPicPr>
          <p:cNvPr id="718864" name="Picture 16" descr="PitchesSMALL"/>
          <p:cNvPicPr>
            <a:picLocks noChangeAspect="1" noChangeArrowheads="1"/>
          </p:cNvPicPr>
          <p:nvPr/>
        </p:nvPicPr>
        <p:blipFill>
          <a:blip r:embed="rId4" cstate="print"/>
          <a:srcRect/>
          <a:stretch>
            <a:fillRect/>
          </a:stretch>
        </p:blipFill>
        <p:spPr bwMode="auto">
          <a:xfrm>
            <a:off x="1020763" y="1963490"/>
            <a:ext cx="1258887" cy="1763712"/>
          </a:xfrm>
          <a:prstGeom prst="rect">
            <a:avLst/>
          </a:prstGeom>
          <a:noFill/>
          <a:ln w="9525">
            <a:noFill/>
            <a:miter lim="800000"/>
            <a:headEnd/>
            <a:tailEnd/>
          </a:ln>
        </p:spPr>
      </p:pic>
      <p:sp>
        <p:nvSpPr>
          <p:cNvPr id="9" name="TextBox 8"/>
          <p:cNvSpPr txBox="1"/>
          <p:nvPr/>
        </p:nvSpPr>
        <p:spPr>
          <a:xfrm>
            <a:off x="2895600" y="6477000"/>
            <a:ext cx="3429000" cy="381000"/>
          </a:xfrm>
          <a:prstGeom prst="rect">
            <a:avLst/>
          </a:prstGeom>
          <a:noFill/>
        </p:spPr>
        <p:txBody>
          <a:bodyPr wrap="square" rtlCol="0">
            <a:spAutoFit/>
          </a:bodyPr>
          <a:lstStyle/>
          <a:p>
            <a:pPr algn="ctr"/>
            <a:r>
              <a:rPr lang="en-US" dirty="0" smtClean="0">
                <a:latin typeface="Gill Sans MT" pitchFamily="34" charset="0"/>
              </a:rPr>
              <a:t>Acquisition Parameter Settings</a:t>
            </a:r>
            <a:endParaRPr lang="en-US" dirty="0">
              <a:latin typeface="Gill Sans MT" pitchFamily="34" charset="0"/>
            </a:endParaRPr>
          </a:p>
        </p:txBody>
      </p:sp>
      <p:sp>
        <p:nvSpPr>
          <p:cNvPr id="12" name="Title 6"/>
          <p:cNvSpPr>
            <a:spLocks noGrp="1"/>
          </p:cNvSpPr>
          <p:nvPr>
            <p:ph type="title"/>
          </p:nvPr>
        </p:nvSpPr>
        <p:spPr/>
        <p:txBody>
          <a:bodyPr>
            <a:normAutofit/>
          </a:bodyPr>
          <a:lstStyle/>
          <a:p>
            <a:r>
              <a:rPr lang="en-US" dirty="0" smtClean="0"/>
              <a:t>Pitch</a:t>
            </a:r>
            <a:endParaRPr lang="en-US" dirty="0"/>
          </a:p>
        </p:txBody>
      </p:sp>
    </p:spTree>
    <p:extLst>
      <p:ext uri="{BB962C8B-B14F-4D97-AF65-F5344CB8AC3E}">
        <p14:creationId xmlns:p14="http://schemas.microsoft.com/office/powerpoint/2010/main" val="3406943404"/>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rgbClr val="FFC000"/>
                </a:solidFill>
              </a:rPr>
              <a:t>Exposure Time per Rotation</a:t>
            </a:r>
            <a:endParaRPr lang="en-US" dirty="0">
              <a:solidFill>
                <a:srgbClr val="FFC000"/>
              </a:solidFill>
            </a:endParaRPr>
          </a:p>
        </p:txBody>
      </p:sp>
      <p:sp>
        <p:nvSpPr>
          <p:cNvPr id="3" name="Content Placeholder 2"/>
          <p:cNvSpPr>
            <a:spLocks noGrp="1"/>
          </p:cNvSpPr>
          <p:nvPr>
            <p:ph idx="1"/>
          </p:nvPr>
        </p:nvSpPr>
        <p:spPr/>
        <p:txBody>
          <a:bodyPr>
            <a:normAutofit fontScale="85000" lnSpcReduction="20000"/>
          </a:bodyPr>
          <a:lstStyle/>
          <a:p>
            <a:r>
              <a:rPr lang="en-US" sz="2800" dirty="0" smtClean="0"/>
              <a:t>Is the length of time, in seconds, that the X-ray beam is “on” during a gantry rotation </a:t>
            </a:r>
          </a:p>
          <a:p>
            <a:pPr lvl="1"/>
            <a:r>
              <a:rPr lang="en-US" sz="2600" dirty="0" smtClean="0"/>
              <a:t>It takes into account the gantry rotation time and angular acquisition range</a:t>
            </a:r>
          </a:p>
          <a:p>
            <a:r>
              <a:rPr lang="en-US" sz="2800" dirty="0" smtClean="0"/>
              <a:t>Units: seconds</a:t>
            </a:r>
          </a:p>
          <a:p>
            <a:r>
              <a:rPr lang="en-US" sz="2800" dirty="0" smtClean="0"/>
              <a:t>Users should monitor other parameters when changing </a:t>
            </a:r>
            <a:r>
              <a:rPr lang="en-US" sz="2800" dirty="0" smtClean="0">
                <a:solidFill>
                  <a:schemeClr val="tx2"/>
                </a:solidFill>
              </a:rPr>
              <a:t>Exposure Time per Rotation. </a:t>
            </a:r>
            <a:r>
              <a:rPr lang="en-US" sz="2800" dirty="0" smtClean="0"/>
              <a:t>The scanner may or may not automatically compensate for changes in </a:t>
            </a:r>
            <a:r>
              <a:rPr lang="en-US" sz="2800" dirty="0" smtClean="0">
                <a:solidFill>
                  <a:schemeClr val="tx2"/>
                </a:solidFill>
              </a:rPr>
              <a:t>Exposure Time per Rotation</a:t>
            </a:r>
            <a:r>
              <a:rPr lang="en-US" sz="2800" dirty="0" smtClean="0"/>
              <a:t>(for example, by changing the tube current)</a:t>
            </a:r>
            <a:endParaRPr lang="en-US" sz="2800" i="1" dirty="0"/>
          </a:p>
        </p:txBody>
      </p:sp>
      <p:sp>
        <p:nvSpPr>
          <p:cNvPr id="5" name="Content Placeholder 4"/>
          <p:cNvSpPr>
            <a:spLocks noGrp="1"/>
          </p:cNvSpPr>
          <p:nvPr>
            <p:ph idx="14"/>
          </p:nvPr>
        </p:nvSpPr>
        <p:spPr/>
        <p:txBody>
          <a:bodyPr/>
          <a:lstStyle/>
          <a:p>
            <a:pPr algn="ctr">
              <a:buNone/>
            </a:pPr>
            <a:r>
              <a:rPr lang="en-US" sz="2800" b="1" dirty="0" smtClean="0">
                <a:solidFill>
                  <a:schemeClr val="tx2"/>
                </a:solidFill>
              </a:rPr>
              <a:t>CTDI</a:t>
            </a:r>
            <a:r>
              <a:rPr lang="en-US" sz="2800" b="1" baseline="-25000" dirty="0" smtClean="0">
                <a:solidFill>
                  <a:schemeClr val="tx2"/>
                </a:solidFill>
              </a:rPr>
              <a:t>vol </a:t>
            </a:r>
            <a:r>
              <a:rPr lang="en-US" sz="2800" b="1" dirty="0" smtClean="0">
                <a:solidFill>
                  <a:schemeClr val="tx2"/>
                </a:solidFill>
                <a:latin typeface="Symbol" pitchFamily="18" charset="2"/>
              </a:rPr>
              <a:t>µ </a:t>
            </a:r>
            <a:r>
              <a:rPr lang="en-US" sz="2800" b="1" dirty="0" smtClean="0">
                <a:solidFill>
                  <a:schemeClr val="tx2"/>
                </a:solidFill>
                <a:latin typeface="Bell MT" pitchFamily="18" charset="0"/>
              </a:rPr>
              <a:t>Exposure Time per Rotation</a:t>
            </a:r>
            <a:r>
              <a:rPr lang="en-US" sz="2800" b="1" dirty="0" smtClean="0">
                <a:solidFill>
                  <a:schemeClr val="tx2"/>
                </a:solidFill>
              </a:rPr>
              <a:t> </a:t>
            </a:r>
            <a:br>
              <a:rPr lang="en-US" sz="2800" b="1" dirty="0" smtClean="0">
                <a:solidFill>
                  <a:schemeClr val="tx2"/>
                </a:solidFill>
              </a:rPr>
            </a:br>
            <a:r>
              <a:rPr lang="en-US" sz="2800" b="1" dirty="0" smtClean="0">
                <a:solidFill>
                  <a:schemeClr val="tx1"/>
                </a:solidFill>
              </a:rPr>
              <a:t>Hitachi, </a:t>
            </a:r>
            <a:r>
              <a:rPr lang="en-US" sz="2800" b="1" dirty="0" err="1" smtClean="0">
                <a:solidFill>
                  <a:schemeClr val="tx1"/>
                </a:solidFill>
              </a:rPr>
              <a:t>NeuroLogica</a:t>
            </a:r>
            <a:r>
              <a:rPr lang="en-US" sz="2800" b="1" dirty="0" smtClean="0">
                <a:solidFill>
                  <a:schemeClr val="tx1"/>
                </a:solidFill>
              </a:rPr>
              <a:t>, Toshiba (no AEC)</a:t>
            </a:r>
          </a:p>
          <a:p>
            <a:pPr algn="ctr">
              <a:buNone/>
            </a:pPr>
            <a:r>
              <a:rPr lang="en-US" sz="2800" b="1" dirty="0" smtClean="0">
                <a:solidFill>
                  <a:schemeClr val="tx2"/>
                </a:solidFill>
              </a:rPr>
              <a:t>CTDI</a:t>
            </a:r>
            <a:r>
              <a:rPr lang="en-US" sz="2800" b="1" baseline="-25000" dirty="0" smtClean="0">
                <a:solidFill>
                  <a:schemeClr val="tx2"/>
                </a:solidFill>
              </a:rPr>
              <a:t>vol </a:t>
            </a:r>
            <a:r>
              <a:rPr lang="en-US" sz="2800" b="1" dirty="0" smtClean="0">
                <a:solidFill>
                  <a:schemeClr val="tx2"/>
                </a:solidFill>
              </a:rPr>
              <a:t>independent of Exposure Time per Rotation: </a:t>
            </a:r>
            <a:br>
              <a:rPr lang="en-US" sz="2800" b="1" dirty="0" smtClean="0">
                <a:solidFill>
                  <a:schemeClr val="tx2"/>
                </a:solidFill>
              </a:rPr>
            </a:br>
            <a:r>
              <a:rPr lang="en-US" sz="2800" b="1" dirty="0" smtClean="0">
                <a:solidFill>
                  <a:srgbClr val="FFFFFF"/>
                </a:solidFill>
              </a:rPr>
              <a:t>GE,</a:t>
            </a:r>
            <a:r>
              <a:rPr lang="en-US" sz="2800" b="1" dirty="0" smtClean="0">
                <a:solidFill>
                  <a:schemeClr val="tx2"/>
                </a:solidFill>
              </a:rPr>
              <a:t> </a:t>
            </a:r>
            <a:r>
              <a:rPr lang="en-US" sz="2800" b="1" dirty="0" smtClean="0">
                <a:solidFill>
                  <a:schemeClr val="tx1"/>
                </a:solidFill>
              </a:rPr>
              <a:t>Siemens, Philips, </a:t>
            </a:r>
            <a:r>
              <a:rPr lang="en-US" sz="2800" b="1" dirty="0" err="1" smtClean="0">
                <a:solidFill>
                  <a:schemeClr val="tx1"/>
                </a:solidFill>
              </a:rPr>
              <a:t>Neusoft</a:t>
            </a:r>
            <a:r>
              <a:rPr lang="en-US" sz="2800" b="1" dirty="0" smtClean="0">
                <a:solidFill>
                  <a:schemeClr val="tx1"/>
                </a:solidFill>
              </a:rPr>
              <a:t>, Toshiba (AEC)</a:t>
            </a:r>
            <a:endParaRPr lang="en-US" sz="2800" b="1" dirty="0">
              <a:solidFill>
                <a:schemeClr val="tx1"/>
              </a:solidFill>
            </a:endParaRPr>
          </a:p>
        </p:txBody>
      </p:sp>
      <p:sp>
        <p:nvSpPr>
          <p:cNvPr id="6" name="TextBox 5"/>
          <p:cNvSpPr txBox="1"/>
          <p:nvPr/>
        </p:nvSpPr>
        <p:spPr>
          <a:xfrm>
            <a:off x="2895600" y="6477000"/>
            <a:ext cx="3429000" cy="381000"/>
          </a:xfrm>
          <a:prstGeom prst="rect">
            <a:avLst/>
          </a:prstGeom>
          <a:noFill/>
        </p:spPr>
        <p:txBody>
          <a:bodyPr wrap="square" rtlCol="0">
            <a:spAutoFit/>
          </a:bodyPr>
          <a:lstStyle/>
          <a:p>
            <a:pPr algn="ctr"/>
            <a:r>
              <a:rPr lang="en-US" dirty="0" smtClean="0">
                <a:latin typeface="Gill Sans MT" pitchFamily="34" charset="0"/>
              </a:rPr>
              <a:t>Acquisition Parameter Settings</a:t>
            </a:r>
            <a:endParaRPr lang="en-US" dirty="0">
              <a:latin typeface="Gill Sans MT" pitchFamily="34" charset="0"/>
            </a:endParaRPr>
          </a:p>
        </p:txBody>
      </p:sp>
    </p:spTree>
    <p:extLst>
      <p:ext uri="{BB962C8B-B14F-4D97-AF65-F5344CB8AC3E}">
        <p14:creationId xmlns:p14="http://schemas.microsoft.com/office/powerpoint/2010/main" val="3187780113"/>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solidFill>
                  <a:srgbClr val="FFC000"/>
                </a:solidFill>
              </a:rPr>
              <a:t>Exposure Time per Rotation</a:t>
            </a:r>
            <a:endParaRPr lang="en-US" dirty="0">
              <a:solidFill>
                <a:srgbClr val="FFC000"/>
              </a:solidFill>
            </a:endParaRPr>
          </a:p>
        </p:txBody>
      </p:sp>
      <p:sp>
        <p:nvSpPr>
          <p:cNvPr id="6" name="Content Placeholder 5"/>
          <p:cNvSpPr>
            <a:spLocks noGrp="1"/>
          </p:cNvSpPr>
          <p:nvPr>
            <p:ph idx="1"/>
          </p:nvPr>
        </p:nvSpPr>
        <p:spPr/>
        <p:txBody>
          <a:bodyPr/>
          <a:lstStyle/>
          <a:p>
            <a:r>
              <a:rPr lang="en-US" sz="2800" dirty="0" smtClean="0"/>
              <a:t>CTDI</a:t>
            </a:r>
            <a:r>
              <a:rPr lang="en-US" sz="2800" baseline="-25000" dirty="0" smtClean="0"/>
              <a:t>vol</a:t>
            </a:r>
            <a:r>
              <a:rPr lang="en-US" sz="2800" dirty="0" smtClean="0"/>
              <a:t> may not change in the expected manner if the scanner automatically adjust other parameters when the exposure time per rotation is changed</a:t>
            </a:r>
          </a:p>
          <a:p>
            <a:r>
              <a:rPr lang="en-US" sz="2800" dirty="0" smtClean="0"/>
              <a:t>The relationships between CTDIvol and exposure time per rotation for the different vendors are described below </a:t>
            </a:r>
          </a:p>
          <a:p>
            <a:pPr lvl="1"/>
            <a:r>
              <a:rPr lang="en-US" sz="2000" dirty="0" smtClean="0"/>
              <a:t>CTDI</a:t>
            </a:r>
            <a:r>
              <a:rPr lang="en-US" sz="2000" baseline="-25000" dirty="0" smtClean="0"/>
              <a:t>vol</a:t>
            </a:r>
            <a:r>
              <a:rPr lang="en-US" sz="2000" dirty="0" smtClean="0"/>
              <a:t> proportional to change in parameter: </a:t>
            </a:r>
            <a:r>
              <a:rPr lang="en-US" sz="2000" dirty="0" smtClean="0">
                <a:solidFill>
                  <a:srgbClr val="FFFFFF"/>
                </a:solidFill>
              </a:rPr>
              <a:t>Hitachi and </a:t>
            </a:r>
            <a:r>
              <a:rPr lang="en-US" sz="2000" dirty="0" err="1" smtClean="0">
                <a:solidFill>
                  <a:srgbClr val="FFFFFF"/>
                </a:solidFill>
              </a:rPr>
              <a:t>NeuroLogica</a:t>
            </a:r>
            <a:endParaRPr lang="en-US" sz="2000" dirty="0" smtClean="0"/>
          </a:p>
          <a:p>
            <a:pPr lvl="1"/>
            <a:r>
              <a:rPr lang="en-US" sz="2000" dirty="0" smtClean="0"/>
              <a:t>CTDI</a:t>
            </a:r>
            <a:r>
              <a:rPr lang="en-US" sz="2000" baseline="-25000" dirty="0" smtClean="0"/>
              <a:t>vol</a:t>
            </a:r>
            <a:r>
              <a:rPr lang="en-US" sz="2000" dirty="0" smtClean="0"/>
              <a:t> constant when the parameter is changed due to changes to other parameters: GE, </a:t>
            </a:r>
            <a:r>
              <a:rPr lang="en-US" sz="2000" dirty="0" err="1" smtClean="0">
                <a:solidFill>
                  <a:srgbClr val="FFFFFF"/>
                </a:solidFill>
              </a:rPr>
              <a:t>Neusoft</a:t>
            </a:r>
            <a:r>
              <a:rPr lang="en-US" sz="2000" dirty="0" smtClean="0">
                <a:solidFill>
                  <a:srgbClr val="FFFFFF"/>
                </a:solidFill>
              </a:rPr>
              <a:t>, Philips and Siemens</a:t>
            </a:r>
            <a:endParaRPr lang="en-US" sz="2000" dirty="0" smtClean="0"/>
          </a:p>
          <a:p>
            <a:pPr lvl="1"/>
            <a:r>
              <a:rPr lang="en-US" sz="2000" dirty="0" smtClean="0"/>
              <a:t>The relationship between CTDI</a:t>
            </a:r>
            <a:r>
              <a:rPr lang="en-US" sz="2000" baseline="-25000" dirty="0" smtClean="0"/>
              <a:t>vol</a:t>
            </a:r>
            <a:r>
              <a:rPr lang="en-US" sz="2000" dirty="0" smtClean="0"/>
              <a:t> and the parameter depends on scan mode or Software version: </a:t>
            </a:r>
            <a:r>
              <a:rPr lang="en-US" sz="2000" dirty="0" smtClean="0">
                <a:solidFill>
                  <a:srgbClr val="FFFFFF"/>
                </a:solidFill>
              </a:rPr>
              <a:t>Toshiba</a:t>
            </a:r>
            <a:endParaRPr lang="en-US" sz="2000" dirty="0" smtClean="0"/>
          </a:p>
          <a:p>
            <a:endParaRPr lang="en-US" sz="2800" dirty="0"/>
          </a:p>
        </p:txBody>
      </p:sp>
    </p:spTree>
    <p:extLst>
      <p:ext uri="{BB962C8B-B14F-4D97-AF65-F5344CB8AC3E}">
        <p14:creationId xmlns:p14="http://schemas.microsoft.com/office/powerpoint/2010/main" val="2560432275"/>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Tube Current</a:t>
            </a:r>
            <a:endParaRPr lang="en-US" dirty="0"/>
          </a:p>
        </p:txBody>
      </p:sp>
      <p:sp>
        <p:nvSpPr>
          <p:cNvPr id="3" name="Content Placeholder 2"/>
          <p:cNvSpPr>
            <a:spLocks noGrp="1"/>
          </p:cNvSpPr>
          <p:nvPr>
            <p:ph idx="1"/>
          </p:nvPr>
        </p:nvSpPr>
        <p:spPr/>
        <p:txBody>
          <a:bodyPr>
            <a:normAutofit/>
          </a:bodyPr>
          <a:lstStyle/>
          <a:p>
            <a:r>
              <a:rPr lang="en-US" dirty="0" smtClean="0"/>
              <a:t>Determines the number of electrons accelerated across the x-ray tube per unit time</a:t>
            </a:r>
          </a:p>
          <a:p>
            <a:r>
              <a:rPr lang="en-US" dirty="0" smtClean="0"/>
              <a:t>Units: milliAmperes (mA)</a:t>
            </a:r>
          </a:p>
          <a:p>
            <a:r>
              <a:rPr lang="en-US" sz="3200" dirty="0" smtClean="0"/>
              <a:t>CTDI</a:t>
            </a:r>
            <a:r>
              <a:rPr lang="en-US" sz="3200" baseline="-25000" dirty="0" smtClean="0"/>
              <a:t>vol</a:t>
            </a:r>
            <a:r>
              <a:rPr lang="en-US" sz="3200" dirty="0" smtClean="0"/>
              <a:t> is directly proportional to </a:t>
            </a:r>
            <a:r>
              <a:rPr lang="en-US" sz="3200" dirty="0" smtClean="0">
                <a:solidFill>
                  <a:schemeClr val="tx2"/>
                </a:solidFill>
              </a:rPr>
              <a:t>Tube Current</a:t>
            </a:r>
          </a:p>
        </p:txBody>
      </p:sp>
      <p:sp>
        <p:nvSpPr>
          <p:cNvPr id="6" name="Content Placeholder 2"/>
          <p:cNvSpPr>
            <a:spLocks noGrp="1"/>
          </p:cNvSpPr>
          <p:nvPr>
            <p:ph idx="14"/>
          </p:nvPr>
        </p:nvSpPr>
        <p:spPr/>
        <p:txBody>
          <a:bodyPr>
            <a:normAutofit/>
          </a:bodyPr>
          <a:lstStyle/>
          <a:p>
            <a:pPr algn="ctr">
              <a:buNone/>
            </a:pPr>
            <a:r>
              <a:rPr lang="en-US" sz="3200" b="1" dirty="0" smtClean="0">
                <a:solidFill>
                  <a:schemeClr val="tx2"/>
                </a:solidFill>
              </a:rPr>
              <a:t>CTDI</a:t>
            </a:r>
            <a:r>
              <a:rPr lang="en-US" sz="3200" b="1" baseline="-25000" dirty="0" smtClean="0">
                <a:solidFill>
                  <a:schemeClr val="tx2"/>
                </a:solidFill>
              </a:rPr>
              <a:t>vol </a:t>
            </a:r>
            <a:r>
              <a:rPr lang="en-US" b="1" dirty="0" smtClean="0">
                <a:solidFill>
                  <a:schemeClr val="tx2"/>
                </a:solidFill>
                <a:latin typeface="Symbol" pitchFamily="18" charset="2"/>
              </a:rPr>
              <a:t>µ </a:t>
            </a:r>
            <a:r>
              <a:rPr lang="en-US" b="1" dirty="0" smtClean="0">
                <a:solidFill>
                  <a:schemeClr val="tx2"/>
                </a:solidFill>
              </a:rPr>
              <a:t>Tube Current</a:t>
            </a:r>
          </a:p>
        </p:txBody>
      </p:sp>
      <p:sp>
        <p:nvSpPr>
          <p:cNvPr id="7" name="TextBox 6"/>
          <p:cNvSpPr txBox="1"/>
          <p:nvPr/>
        </p:nvSpPr>
        <p:spPr>
          <a:xfrm>
            <a:off x="2895600" y="6477000"/>
            <a:ext cx="3429000" cy="381000"/>
          </a:xfrm>
          <a:prstGeom prst="rect">
            <a:avLst/>
          </a:prstGeom>
          <a:noFill/>
        </p:spPr>
        <p:txBody>
          <a:bodyPr wrap="square" rtlCol="0">
            <a:spAutoFit/>
          </a:bodyPr>
          <a:lstStyle/>
          <a:p>
            <a:pPr algn="ctr"/>
            <a:r>
              <a:rPr lang="en-US" dirty="0" smtClean="0">
                <a:latin typeface="Gill Sans MT" pitchFamily="34" charset="0"/>
              </a:rPr>
              <a:t>Acquisition Parameter Settings</a:t>
            </a:r>
            <a:endParaRPr lang="en-US" dirty="0">
              <a:latin typeface="Gill Sans MT" pitchFamily="34" charset="0"/>
            </a:endParaRPr>
          </a:p>
        </p:txBody>
      </p:sp>
    </p:spTree>
    <p:extLst>
      <p:ext uri="{BB962C8B-B14F-4D97-AF65-F5344CB8AC3E}">
        <p14:creationId xmlns:p14="http://schemas.microsoft.com/office/powerpoint/2010/main" val="2250238942"/>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Tube Potential</a:t>
            </a:r>
            <a:endParaRPr lang="en-US" dirty="0"/>
          </a:p>
        </p:txBody>
      </p:sp>
      <p:sp>
        <p:nvSpPr>
          <p:cNvPr id="3" name="Content Placeholder 2"/>
          <p:cNvSpPr>
            <a:spLocks noGrp="1"/>
          </p:cNvSpPr>
          <p:nvPr>
            <p:ph idx="1"/>
          </p:nvPr>
        </p:nvSpPr>
        <p:spPr>
          <a:xfrm>
            <a:off x="457200" y="1371600"/>
            <a:ext cx="8435280" cy="3017520"/>
          </a:xfrm>
        </p:spPr>
        <p:txBody>
          <a:bodyPr>
            <a:normAutofit/>
          </a:bodyPr>
          <a:lstStyle/>
          <a:p>
            <a:r>
              <a:rPr lang="en-US" sz="2800" dirty="0" smtClean="0"/>
              <a:t>Is the electrical potential applied across the x-ray tube to accelerate electrons toward the target material</a:t>
            </a:r>
          </a:p>
          <a:p>
            <a:r>
              <a:rPr lang="en-US" sz="2800" dirty="0" smtClean="0"/>
              <a:t>Units: kiloVolts (kV or kVp)</a:t>
            </a:r>
          </a:p>
          <a:p>
            <a:r>
              <a:rPr lang="en-US" sz="2800" dirty="0" smtClean="0"/>
              <a:t>CTDI</a:t>
            </a:r>
            <a:r>
              <a:rPr lang="en-US" sz="2800" baseline="-25000" dirty="0" smtClean="0"/>
              <a:t>vol</a:t>
            </a:r>
            <a:r>
              <a:rPr lang="en-US" sz="2800" dirty="0" smtClean="0"/>
              <a:t> is </a:t>
            </a:r>
            <a:r>
              <a:rPr lang="en-US" sz="2800" b="1" dirty="0" smtClean="0"/>
              <a:t>approximately </a:t>
            </a:r>
            <a:r>
              <a:rPr lang="en-US" sz="2800" dirty="0" smtClean="0"/>
              <a:t>proportional to the square of the percentage change in </a:t>
            </a:r>
            <a:r>
              <a:rPr lang="en-US" sz="2800" dirty="0" smtClean="0">
                <a:solidFill>
                  <a:schemeClr val="tx2"/>
                </a:solidFill>
              </a:rPr>
              <a:t>Tube Potential</a:t>
            </a:r>
            <a:endParaRPr lang="en-US" sz="2800" dirty="0">
              <a:solidFill>
                <a:schemeClr val="tx2"/>
              </a:solidFill>
            </a:endParaRPr>
          </a:p>
        </p:txBody>
      </p:sp>
      <p:sp>
        <p:nvSpPr>
          <p:cNvPr id="7" name="TextBox 6"/>
          <p:cNvSpPr txBox="1"/>
          <p:nvPr/>
        </p:nvSpPr>
        <p:spPr>
          <a:xfrm>
            <a:off x="2895600" y="6477000"/>
            <a:ext cx="3429000" cy="381000"/>
          </a:xfrm>
          <a:prstGeom prst="rect">
            <a:avLst/>
          </a:prstGeom>
          <a:noFill/>
        </p:spPr>
        <p:txBody>
          <a:bodyPr wrap="square" rtlCol="0">
            <a:spAutoFit/>
          </a:bodyPr>
          <a:lstStyle/>
          <a:p>
            <a:pPr algn="ctr"/>
            <a:r>
              <a:rPr lang="en-US" dirty="0" smtClean="0">
                <a:latin typeface="Gill Sans MT" pitchFamily="34" charset="0"/>
              </a:rPr>
              <a:t>Acquisition Parameter Settings</a:t>
            </a:r>
            <a:endParaRPr lang="en-US" dirty="0">
              <a:latin typeface="Gill Sans MT" pitchFamily="34" charset="0"/>
            </a:endParaRPr>
          </a:p>
        </p:txBody>
      </p:sp>
      <p:graphicFrame>
        <p:nvGraphicFramePr>
          <p:cNvPr id="9" name="Object 2"/>
          <p:cNvGraphicFramePr>
            <a:graphicFrameLocks noChangeAspect="1"/>
          </p:cNvGraphicFramePr>
          <p:nvPr>
            <p:extLst>
              <p:ext uri="{D42A27DB-BD31-4B8C-83A1-F6EECF244321}">
                <p14:modId xmlns:p14="http://schemas.microsoft.com/office/powerpoint/2010/main" val="744452631"/>
              </p:ext>
            </p:extLst>
          </p:nvPr>
        </p:nvGraphicFramePr>
        <p:xfrm>
          <a:off x="1799692" y="4293096"/>
          <a:ext cx="5326062" cy="2095500"/>
        </p:xfrm>
        <a:graphic>
          <a:graphicData uri="http://schemas.openxmlformats.org/presentationml/2006/ole">
            <mc:AlternateContent xmlns:mc="http://schemas.openxmlformats.org/markup-compatibility/2006">
              <mc:Choice xmlns:v="urn:schemas-microsoft-com:vml" Requires="v">
                <p:oleObj spid="_x0000_s3080" name="Equation" r:id="rId3" imgW="1257300" imgH="508000" progId="Equation.3">
                  <p:embed/>
                </p:oleObj>
              </mc:Choice>
              <mc:Fallback>
                <p:oleObj name="Equation" r:id="rId3" imgW="1257300" imgH="50800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99692" y="4293096"/>
                        <a:ext cx="5326062" cy="2095500"/>
                      </a:xfrm>
                      <a:prstGeom prst="rect">
                        <a:avLst/>
                      </a:prstGeom>
                      <a:solidFill>
                        <a:srgbClr val="FFFFFF"/>
                      </a:solidFill>
                    </p:spPr>
                  </p:pic>
                </p:oleObj>
              </mc:Fallback>
            </mc:AlternateContent>
          </a:graphicData>
        </a:graphic>
      </p:graphicFrame>
      <p:sp>
        <p:nvSpPr>
          <p:cNvPr id="10" name="TextBox 9"/>
          <p:cNvSpPr txBox="1"/>
          <p:nvPr/>
        </p:nvSpPr>
        <p:spPr>
          <a:xfrm>
            <a:off x="7308304" y="5121188"/>
            <a:ext cx="1584176" cy="461665"/>
          </a:xfrm>
          <a:prstGeom prst="rect">
            <a:avLst/>
          </a:prstGeom>
          <a:solidFill>
            <a:srgbClr val="FFFFFF"/>
          </a:solidFill>
        </p:spPr>
        <p:txBody>
          <a:bodyPr wrap="square" rtlCol="0">
            <a:spAutoFit/>
          </a:bodyPr>
          <a:lstStyle/>
          <a:p>
            <a:r>
              <a:rPr lang="en-US" sz="2400" dirty="0" smtClean="0">
                <a:solidFill>
                  <a:schemeClr val="bg1"/>
                </a:solidFill>
                <a:latin typeface="+mj-lt"/>
              </a:rPr>
              <a:t>n ≈ 2 to 3</a:t>
            </a:r>
            <a:endParaRPr lang="en-US" sz="2400" dirty="0">
              <a:solidFill>
                <a:schemeClr val="bg1"/>
              </a:solidFill>
              <a:latin typeface="+mj-lt"/>
            </a:endParaRPr>
          </a:p>
        </p:txBody>
      </p:sp>
    </p:spTree>
    <p:extLst>
      <p:ext uri="{BB962C8B-B14F-4D97-AF65-F5344CB8AC3E}">
        <p14:creationId xmlns:p14="http://schemas.microsoft.com/office/powerpoint/2010/main" val="1204766341"/>
      </p:ext>
    </p:extLst>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Tube Current Time Product</a:t>
            </a:r>
            <a:endParaRPr lang="en-US" dirty="0"/>
          </a:p>
        </p:txBody>
      </p:sp>
      <p:sp>
        <p:nvSpPr>
          <p:cNvPr id="3" name="Content Placeholder 2"/>
          <p:cNvSpPr>
            <a:spLocks noGrp="1"/>
          </p:cNvSpPr>
          <p:nvPr>
            <p:ph idx="1"/>
          </p:nvPr>
        </p:nvSpPr>
        <p:spPr/>
        <p:txBody>
          <a:bodyPr>
            <a:normAutofit/>
          </a:bodyPr>
          <a:lstStyle/>
          <a:p>
            <a:r>
              <a:rPr lang="en-US" dirty="0" smtClean="0"/>
              <a:t>Is the product of Tube Current and the Exposure Time per Rotation</a:t>
            </a:r>
          </a:p>
          <a:p>
            <a:r>
              <a:rPr lang="en-US" dirty="0" smtClean="0"/>
              <a:t>Units: milliAmpere-seconds (mAs)</a:t>
            </a:r>
          </a:p>
          <a:p>
            <a:r>
              <a:rPr lang="en-US" sz="3200" dirty="0" smtClean="0"/>
              <a:t>CTDI</a:t>
            </a:r>
            <a:r>
              <a:rPr lang="en-US" sz="3200" baseline="-25000" dirty="0" smtClean="0"/>
              <a:t>vol</a:t>
            </a:r>
            <a:r>
              <a:rPr lang="en-US" sz="3200" dirty="0" smtClean="0"/>
              <a:t> is directly proportional to </a:t>
            </a:r>
            <a:r>
              <a:rPr lang="en-US" sz="3200" dirty="0" smtClean="0">
                <a:solidFill>
                  <a:schemeClr val="tx2"/>
                </a:solidFill>
              </a:rPr>
              <a:t>Tube Current Time Product</a:t>
            </a:r>
            <a:endParaRPr lang="en-US" dirty="0">
              <a:solidFill>
                <a:schemeClr val="tx2"/>
              </a:solidFill>
            </a:endParaRPr>
          </a:p>
        </p:txBody>
      </p:sp>
      <p:sp>
        <p:nvSpPr>
          <p:cNvPr id="6" name="Content Placeholder 2"/>
          <p:cNvSpPr>
            <a:spLocks noGrp="1"/>
          </p:cNvSpPr>
          <p:nvPr>
            <p:ph idx="14"/>
          </p:nvPr>
        </p:nvSpPr>
        <p:spPr/>
        <p:txBody>
          <a:bodyPr>
            <a:normAutofit/>
          </a:bodyPr>
          <a:lstStyle/>
          <a:p>
            <a:pPr algn="ctr">
              <a:buNone/>
            </a:pPr>
            <a:r>
              <a:rPr lang="en-US" sz="3200" b="1" dirty="0" smtClean="0">
                <a:solidFill>
                  <a:schemeClr val="tx2"/>
                </a:solidFill>
              </a:rPr>
              <a:t>CTDI</a:t>
            </a:r>
            <a:r>
              <a:rPr lang="en-US" sz="3200" b="1" baseline="-25000" dirty="0" smtClean="0">
                <a:solidFill>
                  <a:schemeClr val="tx2"/>
                </a:solidFill>
              </a:rPr>
              <a:t>vol </a:t>
            </a:r>
            <a:r>
              <a:rPr lang="en-US" b="1" dirty="0" smtClean="0">
                <a:solidFill>
                  <a:schemeClr val="tx2"/>
                </a:solidFill>
                <a:latin typeface="Symbol" pitchFamily="18" charset="2"/>
              </a:rPr>
              <a:t>µ </a:t>
            </a:r>
          </a:p>
          <a:p>
            <a:pPr algn="ctr">
              <a:buNone/>
            </a:pPr>
            <a:r>
              <a:rPr lang="en-US" b="1" dirty="0" smtClean="0">
                <a:solidFill>
                  <a:schemeClr val="tx2"/>
                </a:solidFill>
              </a:rPr>
              <a:t>Tube Current Time Product</a:t>
            </a:r>
          </a:p>
        </p:txBody>
      </p:sp>
      <p:sp>
        <p:nvSpPr>
          <p:cNvPr id="7" name="TextBox 6"/>
          <p:cNvSpPr txBox="1"/>
          <p:nvPr/>
        </p:nvSpPr>
        <p:spPr>
          <a:xfrm>
            <a:off x="2895600" y="6477000"/>
            <a:ext cx="3429000" cy="381000"/>
          </a:xfrm>
          <a:prstGeom prst="rect">
            <a:avLst/>
          </a:prstGeom>
          <a:noFill/>
        </p:spPr>
        <p:txBody>
          <a:bodyPr wrap="square" rtlCol="0">
            <a:spAutoFit/>
          </a:bodyPr>
          <a:lstStyle/>
          <a:p>
            <a:pPr algn="ctr"/>
            <a:r>
              <a:rPr lang="en-US" dirty="0" smtClean="0">
                <a:latin typeface="Gill Sans MT" pitchFamily="34" charset="0"/>
              </a:rPr>
              <a:t>Acquisition Parameter Settings</a:t>
            </a:r>
            <a:endParaRPr lang="en-US" dirty="0">
              <a:latin typeface="Gill Sans MT" pitchFamily="34" charset="0"/>
            </a:endParaRPr>
          </a:p>
        </p:txBody>
      </p:sp>
    </p:spTree>
    <p:extLst>
      <p:ext uri="{BB962C8B-B14F-4D97-AF65-F5344CB8AC3E}">
        <p14:creationId xmlns:p14="http://schemas.microsoft.com/office/powerpoint/2010/main" val="434785199"/>
      </p:ext>
    </p:extLst>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Effective Tube Current Time Product</a:t>
            </a:r>
            <a:endParaRPr lang="en-US" dirty="0"/>
          </a:p>
        </p:txBody>
      </p:sp>
      <p:sp>
        <p:nvSpPr>
          <p:cNvPr id="3" name="Content Placeholder 2"/>
          <p:cNvSpPr>
            <a:spLocks noGrp="1"/>
          </p:cNvSpPr>
          <p:nvPr>
            <p:ph idx="1"/>
          </p:nvPr>
        </p:nvSpPr>
        <p:spPr/>
        <p:txBody>
          <a:bodyPr>
            <a:noAutofit/>
          </a:bodyPr>
          <a:lstStyle/>
          <a:p>
            <a:r>
              <a:rPr lang="en-US" dirty="0" smtClean="0"/>
              <a:t>Is the product of the Tube Current and the Exposure Time per Rotation divided by the Pitch</a:t>
            </a:r>
          </a:p>
          <a:p>
            <a:r>
              <a:rPr lang="en-US" dirty="0" smtClean="0"/>
              <a:t>Units: milliAmpere-Seconds (mAs)</a:t>
            </a:r>
          </a:p>
          <a:p>
            <a:r>
              <a:rPr lang="en-US" dirty="0" smtClean="0"/>
              <a:t>CTDI</a:t>
            </a:r>
            <a:r>
              <a:rPr lang="en-US" baseline="-25000" dirty="0" smtClean="0"/>
              <a:t>vol</a:t>
            </a:r>
            <a:r>
              <a:rPr lang="en-US" dirty="0" smtClean="0"/>
              <a:t> is directly proportional to </a:t>
            </a:r>
            <a:r>
              <a:rPr lang="en-US" dirty="0" smtClean="0">
                <a:solidFill>
                  <a:schemeClr val="tx2"/>
                </a:solidFill>
              </a:rPr>
              <a:t>Effective Tube Current Time Product</a:t>
            </a:r>
            <a:endParaRPr lang="en-US" dirty="0">
              <a:solidFill>
                <a:schemeClr val="tx2"/>
              </a:solidFill>
            </a:endParaRPr>
          </a:p>
        </p:txBody>
      </p:sp>
      <p:sp>
        <p:nvSpPr>
          <p:cNvPr id="6" name="Content Placeholder 2"/>
          <p:cNvSpPr>
            <a:spLocks noGrp="1"/>
          </p:cNvSpPr>
          <p:nvPr>
            <p:ph idx="14"/>
          </p:nvPr>
        </p:nvSpPr>
        <p:spPr/>
        <p:txBody>
          <a:bodyPr>
            <a:normAutofit/>
          </a:bodyPr>
          <a:lstStyle/>
          <a:p>
            <a:pPr algn="ctr">
              <a:buNone/>
            </a:pPr>
            <a:r>
              <a:rPr lang="en-US" sz="3200" b="1" dirty="0" smtClean="0">
                <a:solidFill>
                  <a:schemeClr val="tx2"/>
                </a:solidFill>
              </a:rPr>
              <a:t>CTDI</a:t>
            </a:r>
            <a:r>
              <a:rPr lang="en-US" sz="3200" b="1" baseline="-25000" dirty="0" smtClean="0">
                <a:solidFill>
                  <a:schemeClr val="tx2"/>
                </a:solidFill>
              </a:rPr>
              <a:t>vol </a:t>
            </a:r>
            <a:r>
              <a:rPr lang="en-US" b="1" dirty="0" smtClean="0">
                <a:solidFill>
                  <a:schemeClr val="tx2"/>
                </a:solidFill>
                <a:latin typeface="Symbol" pitchFamily="18" charset="2"/>
              </a:rPr>
              <a:t>µ </a:t>
            </a:r>
          </a:p>
          <a:p>
            <a:pPr algn="ctr">
              <a:buNone/>
            </a:pPr>
            <a:r>
              <a:rPr lang="en-US" b="1" dirty="0" smtClean="0">
                <a:solidFill>
                  <a:schemeClr val="tx2"/>
                </a:solidFill>
              </a:rPr>
              <a:t>Effective Tube Current Time Product</a:t>
            </a:r>
          </a:p>
        </p:txBody>
      </p:sp>
      <p:sp>
        <p:nvSpPr>
          <p:cNvPr id="7" name="TextBox 6"/>
          <p:cNvSpPr txBox="1"/>
          <p:nvPr/>
        </p:nvSpPr>
        <p:spPr>
          <a:xfrm>
            <a:off x="2895600" y="6477000"/>
            <a:ext cx="3429000" cy="381000"/>
          </a:xfrm>
          <a:prstGeom prst="rect">
            <a:avLst/>
          </a:prstGeom>
          <a:noFill/>
        </p:spPr>
        <p:txBody>
          <a:bodyPr wrap="square" rtlCol="0">
            <a:spAutoFit/>
          </a:bodyPr>
          <a:lstStyle/>
          <a:p>
            <a:pPr algn="ctr"/>
            <a:r>
              <a:rPr lang="en-US" dirty="0" smtClean="0">
                <a:latin typeface="Gill Sans MT" pitchFamily="34" charset="0"/>
              </a:rPr>
              <a:t>Acquisition Parameter Settings</a:t>
            </a:r>
            <a:endParaRPr lang="en-US" dirty="0">
              <a:latin typeface="Gill Sans MT" pitchFamily="34" charset="0"/>
            </a:endParaRPr>
          </a:p>
        </p:txBody>
      </p:sp>
    </p:spTree>
    <p:extLst>
      <p:ext uri="{BB962C8B-B14F-4D97-AF65-F5344CB8AC3E}">
        <p14:creationId xmlns:p14="http://schemas.microsoft.com/office/powerpoint/2010/main" val="2642836011"/>
      </p:ext>
    </p:extLst>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Field Of Measurement</a:t>
            </a:r>
            <a:endParaRPr lang="en-US" dirty="0"/>
          </a:p>
        </p:txBody>
      </p:sp>
      <p:sp>
        <p:nvSpPr>
          <p:cNvPr id="3" name="Content Placeholder 2"/>
          <p:cNvSpPr>
            <a:spLocks noGrp="1"/>
          </p:cNvSpPr>
          <p:nvPr>
            <p:ph idx="1"/>
          </p:nvPr>
        </p:nvSpPr>
        <p:spPr/>
        <p:txBody>
          <a:bodyPr>
            <a:normAutofit/>
          </a:bodyPr>
          <a:lstStyle/>
          <a:p>
            <a:r>
              <a:rPr lang="en-US" sz="2800" dirty="0" smtClean="0"/>
              <a:t>Is</a:t>
            </a:r>
            <a:r>
              <a:rPr lang="en-US" sz="2800" i="1" dirty="0" smtClean="0"/>
              <a:t> </a:t>
            </a:r>
            <a:r>
              <a:rPr lang="en-US" sz="2800" dirty="0" smtClean="0"/>
              <a:t>the diameter of the primary beam in the axial plane at the gantry iso-center</a:t>
            </a:r>
          </a:p>
          <a:p>
            <a:r>
              <a:rPr lang="en-US" sz="2800" dirty="0" smtClean="0"/>
              <a:t>Units: millimeters (mm)</a:t>
            </a:r>
          </a:p>
          <a:p>
            <a:r>
              <a:rPr lang="en-US" sz="2800" dirty="0" smtClean="0"/>
              <a:t>CTDI</a:t>
            </a:r>
            <a:r>
              <a:rPr lang="en-US" sz="2800" baseline="-25000" dirty="0" smtClean="0"/>
              <a:t>vol </a:t>
            </a:r>
            <a:r>
              <a:rPr lang="en-US" sz="2800" dirty="0" smtClean="0"/>
              <a:t>may decrease with a decrease in the </a:t>
            </a:r>
            <a:r>
              <a:rPr lang="en-US" sz="2800" dirty="0" smtClean="0">
                <a:solidFill>
                  <a:schemeClr val="tx2"/>
                </a:solidFill>
              </a:rPr>
              <a:t>Field of Measurement</a:t>
            </a:r>
          </a:p>
          <a:p>
            <a:pPr lvl="1"/>
            <a:r>
              <a:rPr lang="en-US" sz="2600" dirty="0" smtClean="0"/>
              <a:t>The relationship is vendor specific</a:t>
            </a:r>
          </a:p>
          <a:p>
            <a:pPr lvl="1"/>
            <a:endParaRPr lang="en-US" dirty="0"/>
          </a:p>
        </p:txBody>
      </p:sp>
      <p:sp>
        <p:nvSpPr>
          <p:cNvPr id="10" name="Content Placeholder 9"/>
          <p:cNvSpPr>
            <a:spLocks noGrp="1"/>
          </p:cNvSpPr>
          <p:nvPr>
            <p:ph idx="14"/>
          </p:nvPr>
        </p:nvSpPr>
        <p:spPr/>
        <p:txBody>
          <a:bodyPr/>
          <a:lstStyle/>
          <a:p>
            <a:pPr marL="0" lvl="0" indent="0" algn="ctr">
              <a:buNone/>
            </a:pPr>
            <a:r>
              <a:rPr lang="en-US" sz="3200" b="1" dirty="0" smtClean="0">
                <a:solidFill>
                  <a:schemeClr val="tx2"/>
                </a:solidFill>
              </a:rPr>
              <a:t>Users should monitor the CTDI</a:t>
            </a:r>
            <a:r>
              <a:rPr lang="en-US" sz="3200" b="1" baseline="-25000" dirty="0" smtClean="0">
                <a:solidFill>
                  <a:schemeClr val="tx2"/>
                </a:solidFill>
              </a:rPr>
              <a:t>vol</a:t>
            </a:r>
            <a:r>
              <a:rPr lang="en-US" sz="3200" b="1" dirty="0" smtClean="0">
                <a:solidFill>
                  <a:schemeClr val="tx2"/>
                </a:solidFill>
              </a:rPr>
              <a:t> values when changing the Field of Measurement</a:t>
            </a:r>
          </a:p>
        </p:txBody>
      </p:sp>
      <p:sp>
        <p:nvSpPr>
          <p:cNvPr id="5" name="TextBox 4"/>
          <p:cNvSpPr txBox="1"/>
          <p:nvPr/>
        </p:nvSpPr>
        <p:spPr>
          <a:xfrm>
            <a:off x="2895600" y="6477000"/>
            <a:ext cx="3429000" cy="381000"/>
          </a:xfrm>
          <a:prstGeom prst="rect">
            <a:avLst/>
          </a:prstGeom>
          <a:noFill/>
        </p:spPr>
        <p:txBody>
          <a:bodyPr wrap="square" rtlCol="0">
            <a:spAutoFit/>
          </a:bodyPr>
          <a:lstStyle/>
          <a:p>
            <a:pPr algn="ctr"/>
            <a:r>
              <a:rPr lang="en-US" dirty="0" smtClean="0">
                <a:latin typeface="Gill Sans MT" pitchFamily="34" charset="0"/>
              </a:rPr>
              <a:t>Acquisition Parameter Settings</a:t>
            </a:r>
            <a:endParaRPr lang="en-US" dirty="0">
              <a:latin typeface="Gill Sans MT" pitchFamily="34" charset="0"/>
            </a:endParaRPr>
          </a:p>
        </p:txBody>
      </p:sp>
    </p:spTree>
    <p:extLst>
      <p:ext uri="{BB962C8B-B14F-4D97-AF65-F5344CB8AC3E}">
        <p14:creationId xmlns:p14="http://schemas.microsoft.com/office/powerpoint/2010/main" val="4239072023"/>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Motivation</a:t>
            </a:r>
            <a:endParaRPr lang="en-US" dirty="0"/>
          </a:p>
        </p:txBody>
      </p:sp>
      <p:sp>
        <p:nvSpPr>
          <p:cNvPr id="3" name="Content Placeholder 2"/>
          <p:cNvSpPr>
            <a:spLocks noGrp="1"/>
          </p:cNvSpPr>
          <p:nvPr>
            <p:ph idx="1"/>
          </p:nvPr>
        </p:nvSpPr>
        <p:spPr>
          <a:xfrm>
            <a:off x="457200" y="1376772"/>
            <a:ext cx="8435280" cy="5220580"/>
          </a:xfrm>
        </p:spPr>
        <p:txBody>
          <a:bodyPr>
            <a:normAutofit/>
          </a:bodyPr>
          <a:lstStyle/>
          <a:p>
            <a:r>
              <a:rPr lang="en-US" dirty="0" smtClean="0"/>
              <a:t>These slides are provided to aid in understanding the factors that affect radiation dose in CT studies</a:t>
            </a:r>
          </a:p>
          <a:p>
            <a:r>
              <a:rPr lang="en-US" dirty="0" smtClean="0"/>
              <a:t>Image patients </a:t>
            </a:r>
            <a:r>
              <a:rPr lang="en-US" dirty="0" smtClean="0">
                <a:solidFill>
                  <a:schemeClr val="tx2"/>
                </a:solidFill>
              </a:rPr>
              <a:t>wisely</a:t>
            </a:r>
            <a:r>
              <a:rPr lang="en-US" dirty="0" smtClean="0"/>
              <a:t> and </a:t>
            </a:r>
            <a:r>
              <a:rPr lang="en-US" dirty="0" smtClean="0">
                <a:solidFill>
                  <a:schemeClr val="tx2"/>
                </a:solidFill>
              </a:rPr>
              <a:t>gently</a:t>
            </a:r>
          </a:p>
          <a:p>
            <a:pPr lvl="1"/>
            <a:r>
              <a:rPr lang="en-US" dirty="0" smtClean="0"/>
              <a:t>A CT study should use as little radiation as possible, </a:t>
            </a:r>
            <a:br>
              <a:rPr lang="en-US" dirty="0" smtClean="0"/>
            </a:br>
            <a:r>
              <a:rPr lang="en-US" dirty="0" smtClean="0">
                <a:solidFill>
                  <a:schemeClr val="tx2"/>
                </a:solidFill>
              </a:rPr>
              <a:t>while still meeting the image quality needs of the exam</a:t>
            </a:r>
          </a:p>
          <a:p>
            <a:pPr lvl="1"/>
            <a:r>
              <a:rPr lang="en-US" dirty="0" smtClean="0"/>
              <a:t>A CT study that is non-diagnostic because the radiation dose is too low may require rescanning the patient – increasing the total patient dose</a:t>
            </a:r>
            <a:endParaRPr lang="en-US" dirty="0"/>
          </a:p>
        </p:txBody>
      </p:sp>
      <p:pic>
        <p:nvPicPr>
          <p:cNvPr id="26626" name="Picture 2" descr="The Alliance for Radiation Safety in Pediatric Imaging"/>
          <p:cNvPicPr>
            <a:picLocks noChangeAspect="1" noChangeArrowheads="1"/>
          </p:cNvPicPr>
          <p:nvPr/>
        </p:nvPicPr>
        <p:blipFill>
          <a:blip r:embed="rId3" cstate="print"/>
          <a:srcRect r="71389"/>
          <a:stretch>
            <a:fillRect/>
          </a:stretch>
        </p:blipFill>
        <p:spPr bwMode="auto">
          <a:xfrm>
            <a:off x="0" y="5486400"/>
            <a:ext cx="2511576" cy="1371600"/>
          </a:xfrm>
          <a:prstGeom prst="rect">
            <a:avLst/>
          </a:prstGeom>
          <a:noFill/>
        </p:spPr>
      </p:pic>
      <p:pic>
        <p:nvPicPr>
          <p:cNvPr id="26632" name="Picture 8" descr="http://profile.ak.fbcdn.net/hprofile-ak-snc4/157977_168006376543923_1916053_n.jpg"/>
          <p:cNvPicPr>
            <a:picLocks noChangeAspect="1" noChangeArrowheads="1"/>
          </p:cNvPicPr>
          <p:nvPr/>
        </p:nvPicPr>
        <p:blipFill>
          <a:blip r:embed="rId4" cstate="print"/>
          <a:srcRect/>
          <a:stretch>
            <a:fillRect/>
          </a:stretch>
        </p:blipFill>
        <p:spPr bwMode="auto">
          <a:xfrm>
            <a:off x="7772400" y="5486400"/>
            <a:ext cx="1371600" cy="1371600"/>
          </a:xfrm>
          <a:prstGeom prst="rect">
            <a:avLst/>
          </a:prstGeom>
          <a:noFill/>
        </p:spPr>
      </p:pic>
      <p:sp>
        <p:nvSpPr>
          <p:cNvPr id="9" name="TextBox 8"/>
          <p:cNvSpPr txBox="1"/>
          <p:nvPr/>
        </p:nvSpPr>
        <p:spPr>
          <a:xfrm>
            <a:off x="2519772" y="5805264"/>
            <a:ext cx="5436604" cy="369332"/>
          </a:xfrm>
          <a:prstGeom prst="rect">
            <a:avLst/>
          </a:prstGeom>
          <a:noFill/>
        </p:spPr>
        <p:txBody>
          <a:bodyPr wrap="square" rtlCol="0">
            <a:spAutoFit/>
          </a:bodyPr>
          <a:lstStyle/>
          <a:p>
            <a:r>
              <a:rPr lang="en-US" dirty="0" smtClean="0">
                <a:hlinkClick r:id="rId5" action="ppaction://hlinkfile"/>
              </a:rPr>
              <a:t>imagegently.org</a:t>
            </a:r>
            <a:r>
              <a:rPr lang="en-US" dirty="0" smtClean="0"/>
              <a:t>		              </a:t>
            </a:r>
            <a:r>
              <a:rPr lang="en-US" dirty="0" smtClean="0">
                <a:hlinkClick r:id="rId6" action="ppaction://hlinkfile"/>
              </a:rPr>
              <a:t>imagewisely.org</a:t>
            </a:r>
            <a:endParaRPr lang="en-US" dirty="0"/>
          </a:p>
        </p:txBody>
      </p:sp>
    </p:spTree>
    <p:extLst>
      <p:ext uri="{BB962C8B-B14F-4D97-AF65-F5344CB8AC3E}">
        <p14:creationId xmlns:p14="http://schemas.microsoft.com/office/powerpoint/2010/main" val="2254621512"/>
      </p:ext>
    </p:extLst>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Beam Shaping Filter</a:t>
            </a:r>
            <a:endParaRPr lang="en-US" dirty="0"/>
          </a:p>
        </p:txBody>
      </p:sp>
      <p:sp>
        <p:nvSpPr>
          <p:cNvPr id="3" name="Content Placeholder 2"/>
          <p:cNvSpPr>
            <a:spLocks noGrp="1"/>
          </p:cNvSpPr>
          <p:nvPr>
            <p:ph idx="1"/>
          </p:nvPr>
        </p:nvSpPr>
        <p:spPr>
          <a:xfrm>
            <a:off x="457200" y="1371600"/>
            <a:ext cx="8543292" cy="3017520"/>
          </a:xfrm>
        </p:spPr>
        <p:txBody>
          <a:bodyPr>
            <a:normAutofit fontScale="92500"/>
          </a:bodyPr>
          <a:lstStyle/>
          <a:p>
            <a:r>
              <a:rPr lang="en-US" dirty="0" smtClean="0"/>
              <a:t>Is the scanner component that modifies the energy spectrum and spatial distribution of the primary beam</a:t>
            </a:r>
          </a:p>
          <a:p>
            <a:r>
              <a:rPr lang="en-US" dirty="0" smtClean="0">
                <a:solidFill>
                  <a:schemeClr val="tx2"/>
                </a:solidFill>
              </a:rPr>
              <a:t>Beam Shaping </a:t>
            </a:r>
            <a:r>
              <a:rPr lang="en-US" dirty="0" smtClean="0"/>
              <a:t>may include a bow tie filter and/or flat filters</a:t>
            </a:r>
          </a:p>
          <a:p>
            <a:r>
              <a:rPr lang="en-US" dirty="0" smtClean="0"/>
              <a:t>CTDI</a:t>
            </a:r>
            <a:r>
              <a:rPr lang="en-US" baseline="-25000" dirty="0" smtClean="0"/>
              <a:t>vol </a:t>
            </a:r>
            <a:r>
              <a:rPr lang="en-US" dirty="0" smtClean="0"/>
              <a:t>is affected by a change in </a:t>
            </a:r>
            <a:r>
              <a:rPr lang="en-US" dirty="0" smtClean="0">
                <a:solidFill>
                  <a:schemeClr val="tx2"/>
                </a:solidFill>
              </a:rPr>
              <a:t>Beam Shaping Filters</a:t>
            </a:r>
          </a:p>
          <a:p>
            <a:pPr lvl="1"/>
            <a:r>
              <a:rPr lang="en-US" sz="3000" dirty="0" smtClean="0"/>
              <a:t>The relationship is vendor and filter specific</a:t>
            </a:r>
          </a:p>
        </p:txBody>
      </p:sp>
      <p:sp>
        <p:nvSpPr>
          <p:cNvPr id="7" name="Content Placeholder 6"/>
          <p:cNvSpPr>
            <a:spLocks noGrp="1"/>
          </p:cNvSpPr>
          <p:nvPr>
            <p:ph idx="14"/>
          </p:nvPr>
        </p:nvSpPr>
        <p:spPr/>
        <p:txBody>
          <a:bodyPr/>
          <a:lstStyle/>
          <a:p>
            <a:pPr lvl="0" algn="ctr">
              <a:buNone/>
            </a:pPr>
            <a:r>
              <a:rPr lang="en-US" sz="3200" b="1" kern="1200" dirty="0" smtClean="0">
                <a:solidFill>
                  <a:schemeClr val="tx2"/>
                </a:solidFill>
              </a:rPr>
              <a:t>Users should monitor CTDI</a:t>
            </a:r>
            <a:r>
              <a:rPr lang="en-US" sz="3200" b="1" kern="1200" baseline="-25000" dirty="0" smtClean="0">
                <a:solidFill>
                  <a:schemeClr val="tx2"/>
                </a:solidFill>
              </a:rPr>
              <a:t>vol</a:t>
            </a:r>
            <a:r>
              <a:rPr lang="en-US" sz="3200" b="1" kern="1200" dirty="0" smtClean="0">
                <a:solidFill>
                  <a:schemeClr val="tx2"/>
                </a:solidFill>
              </a:rPr>
              <a:t> values when changing the Beam Shaping Filter</a:t>
            </a:r>
          </a:p>
          <a:p>
            <a:pPr algn="ctr">
              <a:buNone/>
            </a:pPr>
            <a:endParaRPr lang="en-US" dirty="0"/>
          </a:p>
        </p:txBody>
      </p:sp>
      <p:sp>
        <p:nvSpPr>
          <p:cNvPr id="6" name="TextBox 5"/>
          <p:cNvSpPr txBox="1"/>
          <p:nvPr/>
        </p:nvSpPr>
        <p:spPr>
          <a:xfrm>
            <a:off x="2895600" y="6477000"/>
            <a:ext cx="3429000" cy="381000"/>
          </a:xfrm>
          <a:prstGeom prst="rect">
            <a:avLst/>
          </a:prstGeom>
          <a:noFill/>
        </p:spPr>
        <p:txBody>
          <a:bodyPr wrap="square" rtlCol="0">
            <a:spAutoFit/>
          </a:bodyPr>
          <a:lstStyle/>
          <a:p>
            <a:pPr algn="ctr"/>
            <a:r>
              <a:rPr lang="en-US" dirty="0" smtClean="0">
                <a:latin typeface="Gill Sans MT" pitchFamily="34" charset="0"/>
              </a:rPr>
              <a:t>Acquisition Parameter Settings</a:t>
            </a:r>
            <a:endParaRPr lang="en-US" dirty="0">
              <a:latin typeface="Gill Sans MT" pitchFamily="34" charset="0"/>
            </a:endParaRPr>
          </a:p>
        </p:txBody>
      </p:sp>
    </p:spTree>
    <p:extLst>
      <p:ext uri="{BB962C8B-B14F-4D97-AF65-F5344CB8AC3E}">
        <p14:creationId xmlns:p14="http://schemas.microsoft.com/office/powerpoint/2010/main" val="3909800973"/>
      </p:ext>
    </p:extLst>
  </p:cSld>
  <p:clrMapOvr>
    <a:masterClrMapping/>
  </p:clrMapOvr>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96652"/>
            <a:ext cx="8229600" cy="685800"/>
          </a:xfrm>
        </p:spPr>
        <p:txBody>
          <a:bodyPr>
            <a:normAutofit/>
          </a:bodyPr>
          <a:lstStyle/>
          <a:p>
            <a:r>
              <a:rPr lang="en-US" dirty="0" smtClean="0">
                <a:solidFill>
                  <a:srgbClr val="FFC000"/>
                </a:solidFill>
              </a:rPr>
              <a:t>Acquisition Parameter Settings Summary</a:t>
            </a:r>
            <a:endParaRPr lang="en-US" dirty="0">
              <a:solidFill>
                <a:srgbClr val="FFC000"/>
              </a:solidFill>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584118343"/>
              </p:ext>
            </p:extLst>
          </p:nvPr>
        </p:nvGraphicFramePr>
        <p:xfrm>
          <a:off x="431540" y="1016732"/>
          <a:ext cx="8230117" cy="5643880"/>
        </p:xfrm>
        <a:graphic>
          <a:graphicData uri="http://schemas.openxmlformats.org/drawingml/2006/table">
            <a:tbl>
              <a:tblPr firstRow="1" bandRow="1">
                <a:tableStyleId>{5C22544A-7EE6-4342-B048-85BDC9FD1C3A}</a:tableStyleId>
              </a:tblPr>
              <a:tblGrid>
                <a:gridCol w="2433252"/>
                <a:gridCol w="5796865"/>
              </a:tblGrid>
              <a:tr h="370840">
                <a:tc>
                  <a:txBody>
                    <a:bodyPr/>
                    <a:lstStyle/>
                    <a:p>
                      <a:r>
                        <a:rPr lang="en-US" sz="1700" dirty="0" smtClean="0"/>
                        <a:t>Parameter</a:t>
                      </a:r>
                      <a:endParaRPr lang="en-US" sz="1700" dirty="0"/>
                    </a:p>
                  </a:txBody>
                  <a:tcPr marL="90879" marR="90879"/>
                </a:tc>
                <a:tc>
                  <a:txBody>
                    <a:bodyPr/>
                    <a:lstStyle/>
                    <a:p>
                      <a:r>
                        <a:rPr lang="en-US" sz="1700" dirty="0" smtClean="0"/>
                        <a:t>Relationship</a:t>
                      </a:r>
                      <a:r>
                        <a:rPr lang="en-US" sz="1700" baseline="0" dirty="0" smtClean="0"/>
                        <a:t> to CTDI</a:t>
                      </a:r>
                      <a:r>
                        <a:rPr lang="en-US" sz="1700" baseline="-25000" dirty="0" smtClean="0"/>
                        <a:t>vol</a:t>
                      </a:r>
                      <a:endParaRPr lang="en-US" sz="1700" baseline="-25000" dirty="0"/>
                    </a:p>
                  </a:txBody>
                  <a:tcPr marL="90879" marR="90879"/>
                </a:tc>
              </a:tr>
              <a:tr h="370840">
                <a:tc>
                  <a:txBody>
                    <a:bodyPr/>
                    <a:lstStyle/>
                    <a:p>
                      <a:r>
                        <a:rPr lang="en-US" sz="1700" b="1" dirty="0" smtClean="0">
                          <a:solidFill>
                            <a:schemeClr val="bg1">
                              <a:lumMod val="85000"/>
                              <a:lumOff val="15000"/>
                            </a:schemeClr>
                          </a:solidFill>
                        </a:rPr>
                        <a:t>Scan Mode</a:t>
                      </a:r>
                    </a:p>
                  </a:txBody>
                  <a:tcPr marL="90879" marR="90879"/>
                </a:tc>
                <a:tc>
                  <a:txBody>
                    <a:bodyPr/>
                    <a:lstStyle/>
                    <a:p>
                      <a:pPr algn="l"/>
                      <a:r>
                        <a:rPr lang="en-US" sz="1700" b="1" dirty="0" smtClean="0">
                          <a:solidFill>
                            <a:schemeClr val="bg1">
                              <a:lumMod val="85000"/>
                              <a:lumOff val="15000"/>
                            </a:schemeClr>
                          </a:solidFill>
                        </a:rPr>
                        <a:t>Changes in  the Scan Mode may affect CTDI</a:t>
                      </a:r>
                      <a:r>
                        <a:rPr lang="en-US" sz="1700" b="1" baseline="-25000" dirty="0" smtClean="0">
                          <a:solidFill>
                            <a:schemeClr val="bg1">
                              <a:lumMod val="85000"/>
                              <a:lumOff val="15000"/>
                            </a:schemeClr>
                          </a:solidFill>
                        </a:rPr>
                        <a:t>vol</a:t>
                      </a:r>
                      <a:endParaRPr lang="en-US" sz="1700" b="1" baseline="-25000" dirty="0">
                        <a:solidFill>
                          <a:schemeClr val="bg1">
                            <a:lumMod val="85000"/>
                            <a:lumOff val="15000"/>
                          </a:schemeClr>
                        </a:solidFill>
                      </a:endParaRPr>
                    </a:p>
                  </a:txBody>
                  <a:tcPr marL="90879" marR="90879"/>
                </a:tc>
              </a:tr>
              <a:tr h="370840">
                <a:tc>
                  <a:txBody>
                    <a:bodyPr/>
                    <a:lstStyle/>
                    <a:p>
                      <a:r>
                        <a:rPr lang="en-US" sz="1700" b="1" dirty="0" smtClean="0">
                          <a:solidFill>
                            <a:schemeClr val="bg1">
                              <a:lumMod val="85000"/>
                              <a:lumOff val="15000"/>
                            </a:schemeClr>
                          </a:solidFill>
                        </a:rPr>
                        <a:t>Table Feed/Increment</a:t>
                      </a:r>
                      <a:endParaRPr lang="en-US" sz="1700" b="1" dirty="0">
                        <a:solidFill>
                          <a:schemeClr val="bg1">
                            <a:lumMod val="85000"/>
                            <a:lumOff val="15000"/>
                          </a:schemeClr>
                        </a:solidFill>
                      </a:endParaRPr>
                    </a:p>
                  </a:txBody>
                  <a:tcPr marL="90879" marR="90879"/>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700" b="1" dirty="0" smtClean="0">
                          <a:solidFill>
                            <a:schemeClr val="bg1">
                              <a:lumMod val="85000"/>
                              <a:lumOff val="15000"/>
                            </a:schemeClr>
                          </a:solidFill>
                        </a:rPr>
                        <a:t>Table Feed affects CTDI</a:t>
                      </a:r>
                      <a:r>
                        <a:rPr lang="en-US" sz="1700" b="1" baseline="-25000" dirty="0" smtClean="0">
                          <a:solidFill>
                            <a:schemeClr val="bg1">
                              <a:lumMod val="85000"/>
                              <a:lumOff val="15000"/>
                            </a:schemeClr>
                          </a:solidFill>
                        </a:rPr>
                        <a:t>vol </a:t>
                      </a:r>
                      <a:r>
                        <a:rPr lang="en-US" sz="1700" b="1" dirty="0" smtClean="0">
                          <a:solidFill>
                            <a:schemeClr val="bg1">
                              <a:lumMod val="85000"/>
                              <a:lumOff val="15000"/>
                            </a:schemeClr>
                          </a:solidFill>
                        </a:rPr>
                        <a:t>through its inclusion in Pitch </a:t>
                      </a:r>
                      <a:endParaRPr lang="en-US" sz="1700" b="1" baseline="-25000" dirty="0" smtClean="0">
                        <a:solidFill>
                          <a:schemeClr val="bg1">
                            <a:lumMod val="85000"/>
                            <a:lumOff val="15000"/>
                          </a:schemeClr>
                        </a:solidFill>
                      </a:endParaRPr>
                    </a:p>
                  </a:txBody>
                  <a:tcPr marL="90879" marR="90879"/>
                </a:tc>
              </a:tr>
              <a:tr h="370840">
                <a:tc>
                  <a:txBody>
                    <a:bodyPr/>
                    <a:lstStyle/>
                    <a:p>
                      <a:r>
                        <a:rPr lang="en-US" sz="1700" b="1" dirty="0" smtClean="0">
                          <a:solidFill>
                            <a:schemeClr val="bg1">
                              <a:lumMod val="85000"/>
                              <a:lumOff val="15000"/>
                            </a:schemeClr>
                          </a:solidFill>
                        </a:rPr>
                        <a:t>Detector Configuration</a:t>
                      </a:r>
                      <a:endParaRPr lang="en-US" sz="1700" b="1" dirty="0">
                        <a:solidFill>
                          <a:schemeClr val="bg1">
                            <a:lumMod val="85000"/>
                            <a:lumOff val="15000"/>
                          </a:schemeClr>
                        </a:solidFill>
                      </a:endParaRPr>
                    </a:p>
                  </a:txBody>
                  <a:tcPr marL="90879" marR="90879"/>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700" b="1" dirty="0" smtClean="0">
                          <a:solidFill>
                            <a:schemeClr val="bg1">
                              <a:lumMod val="85000"/>
                              <a:lumOff val="15000"/>
                            </a:schemeClr>
                          </a:solidFill>
                        </a:rPr>
                        <a:t>Decreasing</a:t>
                      </a:r>
                      <a:r>
                        <a:rPr lang="en-US" sz="1700" b="1" baseline="0" dirty="0" smtClean="0">
                          <a:solidFill>
                            <a:schemeClr val="bg1">
                              <a:lumMod val="85000"/>
                              <a:lumOff val="15000"/>
                            </a:schemeClr>
                          </a:solidFill>
                        </a:rPr>
                        <a:t> the Beam Collimation typically, but not always, increases the </a:t>
                      </a:r>
                      <a:r>
                        <a:rPr lang="en-US" sz="1700" b="1" dirty="0" smtClean="0">
                          <a:solidFill>
                            <a:schemeClr val="bg1">
                              <a:lumMod val="85000"/>
                              <a:lumOff val="15000"/>
                            </a:schemeClr>
                          </a:solidFill>
                        </a:rPr>
                        <a:t>CTDI</a:t>
                      </a:r>
                      <a:r>
                        <a:rPr lang="en-US" sz="1700" b="1" baseline="-25000" dirty="0" smtClean="0">
                          <a:solidFill>
                            <a:schemeClr val="bg1">
                              <a:lumMod val="85000"/>
                              <a:lumOff val="15000"/>
                            </a:schemeClr>
                          </a:solidFill>
                        </a:rPr>
                        <a:t>vol</a:t>
                      </a:r>
                    </a:p>
                  </a:txBody>
                  <a:tcPr marL="90879" marR="90879"/>
                </a:tc>
              </a:tr>
              <a:tr h="370840">
                <a:tc>
                  <a:txBody>
                    <a:bodyPr/>
                    <a:lstStyle/>
                    <a:p>
                      <a:r>
                        <a:rPr lang="en-US" sz="1700" b="1" dirty="0" smtClean="0">
                          <a:solidFill>
                            <a:schemeClr val="bg1">
                              <a:lumMod val="85000"/>
                              <a:lumOff val="15000"/>
                            </a:schemeClr>
                          </a:solidFill>
                        </a:rPr>
                        <a:t>Pitch</a:t>
                      </a:r>
                      <a:endParaRPr lang="en-US" sz="1700" b="1" dirty="0">
                        <a:solidFill>
                          <a:schemeClr val="bg1">
                            <a:lumMod val="85000"/>
                            <a:lumOff val="15000"/>
                          </a:schemeClr>
                        </a:solidFill>
                      </a:endParaRPr>
                    </a:p>
                  </a:txBody>
                  <a:tcPr marL="90879" marR="90879"/>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700" b="1" dirty="0" smtClean="0">
                          <a:solidFill>
                            <a:schemeClr val="bg1">
                              <a:lumMod val="85000"/>
                              <a:lumOff val="15000"/>
                            </a:schemeClr>
                          </a:solidFill>
                          <a:latin typeface="+mn-lt"/>
                        </a:rPr>
                        <a:t>CTDI</a:t>
                      </a:r>
                      <a:r>
                        <a:rPr lang="en-US" sz="1700" b="1" baseline="-25000" dirty="0" smtClean="0">
                          <a:solidFill>
                            <a:schemeClr val="bg1">
                              <a:lumMod val="85000"/>
                              <a:lumOff val="15000"/>
                            </a:schemeClr>
                          </a:solidFill>
                          <a:latin typeface="+mn-lt"/>
                        </a:rPr>
                        <a:t>vol </a:t>
                      </a:r>
                      <a:r>
                        <a:rPr lang="en-US" sz="1700" b="1" baseline="0" dirty="0" smtClean="0">
                          <a:solidFill>
                            <a:schemeClr val="bg1">
                              <a:lumMod val="85000"/>
                              <a:lumOff val="15000"/>
                            </a:schemeClr>
                          </a:solidFill>
                          <a:latin typeface="+mn-lt"/>
                        </a:rPr>
                        <a:t> </a:t>
                      </a:r>
                      <a:r>
                        <a:rPr lang="en-US" sz="1700" b="1" dirty="0" smtClean="0">
                          <a:solidFill>
                            <a:schemeClr val="bg1">
                              <a:lumMod val="85000"/>
                              <a:lumOff val="15000"/>
                            </a:schemeClr>
                          </a:solidFill>
                          <a:latin typeface="+mn-lt"/>
                        </a:rPr>
                        <a:t>relationship to pitch</a:t>
                      </a:r>
                      <a:r>
                        <a:rPr lang="en-US" sz="1700" b="1" baseline="0" dirty="0" smtClean="0">
                          <a:solidFill>
                            <a:schemeClr val="bg1">
                              <a:lumMod val="85000"/>
                              <a:lumOff val="15000"/>
                            </a:schemeClr>
                          </a:solidFill>
                          <a:latin typeface="+mn-lt"/>
                        </a:rPr>
                        <a:t> is vendor dependent</a:t>
                      </a:r>
                      <a:endParaRPr lang="en-US" sz="1700" b="1" dirty="0" smtClean="0">
                        <a:solidFill>
                          <a:schemeClr val="bg1">
                            <a:lumMod val="85000"/>
                            <a:lumOff val="15000"/>
                          </a:schemeClr>
                        </a:solidFill>
                        <a:latin typeface="+mn-lt"/>
                      </a:endParaRPr>
                    </a:p>
                  </a:txBody>
                  <a:tcPr marL="90879" marR="90879"/>
                </a:tc>
              </a:tr>
              <a:tr h="370840">
                <a:tc>
                  <a:txBody>
                    <a:bodyPr/>
                    <a:lstStyle/>
                    <a:p>
                      <a:r>
                        <a:rPr lang="en-US" sz="1700" b="1" dirty="0" smtClean="0">
                          <a:solidFill>
                            <a:schemeClr val="bg1">
                              <a:lumMod val="85000"/>
                              <a:lumOff val="15000"/>
                            </a:schemeClr>
                          </a:solidFill>
                        </a:rPr>
                        <a:t>Exposure Time Per Rotation</a:t>
                      </a:r>
                      <a:endParaRPr lang="en-US" sz="1700" b="1" dirty="0">
                        <a:solidFill>
                          <a:schemeClr val="bg1">
                            <a:lumMod val="85000"/>
                            <a:lumOff val="15000"/>
                          </a:schemeClr>
                        </a:solidFill>
                      </a:endParaRPr>
                    </a:p>
                  </a:txBody>
                  <a:tcPr marL="90879" marR="90879"/>
                </a:tc>
                <a:tc>
                  <a:txBody>
                    <a:bodyPr/>
                    <a:lstStyle/>
                    <a:p>
                      <a:pPr algn="l">
                        <a:buNone/>
                      </a:pPr>
                      <a:r>
                        <a:rPr lang="en-US" sz="1700" b="1" dirty="0" smtClean="0">
                          <a:solidFill>
                            <a:schemeClr val="bg1">
                              <a:lumMod val="85000"/>
                              <a:lumOff val="15000"/>
                            </a:schemeClr>
                          </a:solidFill>
                        </a:rPr>
                        <a:t>CTDI</a:t>
                      </a:r>
                      <a:r>
                        <a:rPr lang="en-US" sz="1700" b="1" baseline="-25000" dirty="0" smtClean="0">
                          <a:solidFill>
                            <a:schemeClr val="bg1">
                              <a:lumMod val="85000"/>
                              <a:lumOff val="15000"/>
                            </a:schemeClr>
                          </a:solidFill>
                        </a:rPr>
                        <a:t>vol </a:t>
                      </a:r>
                      <a:r>
                        <a:rPr lang="en-US" sz="1700" b="1" baseline="0" dirty="0" smtClean="0">
                          <a:solidFill>
                            <a:schemeClr val="bg1">
                              <a:lumMod val="85000"/>
                              <a:lumOff val="15000"/>
                            </a:schemeClr>
                          </a:solidFill>
                          <a:latin typeface="+mn-lt"/>
                        </a:rPr>
                        <a:t> relationship to exposure time per rotation is vendor dependent</a:t>
                      </a:r>
                      <a:endParaRPr lang="en-US" sz="1700" b="1" dirty="0" smtClean="0">
                        <a:solidFill>
                          <a:schemeClr val="bg1">
                            <a:lumMod val="85000"/>
                            <a:lumOff val="15000"/>
                          </a:schemeClr>
                        </a:solidFill>
                      </a:endParaRPr>
                    </a:p>
                  </a:txBody>
                  <a:tcPr marL="90879" marR="90879"/>
                </a:tc>
              </a:tr>
              <a:tr h="370840">
                <a:tc>
                  <a:txBody>
                    <a:bodyPr/>
                    <a:lstStyle/>
                    <a:p>
                      <a:r>
                        <a:rPr lang="en-US" sz="1700" b="1" dirty="0" smtClean="0">
                          <a:solidFill>
                            <a:schemeClr val="bg1">
                              <a:lumMod val="85000"/>
                              <a:lumOff val="15000"/>
                            </a:schemeClr>
                          </a:solidFill>
                        </a:rPr>
                        <a:t>Tube Current</a:t>
                      </a:r>
                      <a:endParaRPr lang="en-US" sz="1700" b="1" dirty="0">
                        <a:solidFill>
                          <a:schemeClr val="bg1">
                            <a:lumMod val="85000"/>
                            <a:lumOff val="15000"/>
                          </a:schemeClr>
                        </a:solidFill>
                      </a:endParaRPr>
                    </a:p>
                  </a:txBody>
                  <a:tcPr marL="90879" marR="90879"/>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700" b="1" dirty="0" smtClean="0">
                          <a:solidFill>
                            <a:schemeClr val="bg1">
                              <a:lumMod val="85000"/>
                              <a:lumOff val="15000"/>
                            </a:schemeClr>
                          </a:solidFill>
                        </a:rPr>
                        <a:t>CTDI</a:t>
                      </a:r>
                      <a:r>
                        <a:rPr lang="en-US" sz="1700" b="1" baseline="-25000" dirty="0" smtClean="0">
                          <a:solidFill>
                            <a:schemeClr val="bg1">
                              <a:lumMod val="85000"/>
                              <a:lumOff val="15000"/>
                            </a:schemeClr>
                          </a:solidFill>
                        </a:rPr>
                        <a:t>vol </a:t>
                      </a:r>
                      <a:r>
                        <a:rPr lang="en-US" sz="1700" b="1" dirty="0" smtClean="0">
                          <a:solidFill>
                            <a:schemeClr val="bg1">
                              <a:lumMod val="85000"/>
                              <a:lumOff val="15000"/>
                            </a:schemeClr>
                          </a:solidFill>
                          <a:latin typeface="Symbol" pitchFamily="18" charset="2"/>
                        </a:rPr>
                        <a:t>µ </a:t>
                      </a:r>
                      <a:r>
                        <a:rPr lang="en-US" sz="1700" b="1" dirty="0" smtClean="0">
                          <a:solidFill>
                            <a:schemeClr val="bg1">
                              <a:lumMod val="85000"/>
                              <a:lumOff val="15000"/>
                            </a:schemeClr>
                          </a:solidFill>
                        </a:rPr>
                        <a:t>Tube Current</a:t>
                      </a:r>
                    </a:p>
                  </a:txBody>
                  <a:tcPr marL="90879" marR="90879"/>
                </a:tc>
              </a:tr>
              <a:tr h="370840">
                <a:tc>
                  <a:txBody>
                    <a:bodyPr/>
                    <a:lstStyle/>
                    <a:p>
                      <a:r>
                        <a:rPr lang="en-US" sz="1700" b="1" dirty="0" smtClean="0">
                          <a:solidFill>
                            <a:schemeClr val="bg1">
                              <a:lumMod val="85000"/>
                              <a:lumOff val="15000"/>
                            </a:schemeClr>
                          </a:solidFill>
                        </a:rPr>
                        <a:t>Tube</a:t>
                      </a:r>
                      <a:r>
                        <a:rPr lang="en-US" sz="1700" b="1" baseline="0" dirty="0" smtClean="0">
                          <a:solidFill>
                            <a:schemeClr val="bg1">
                              <a:lumMod val="85000"/>
                              <a:lumOff val="15000"/>
                            </a:schemeClr>
                          </a:solidFill>
                        </a:rPr>
                        <a:t> Potential</a:t>
                      </a:r>
                      <a:endParaRPr lang="en-US" sz="1700" b="1" dirty="0">
                        <a:solidFill>
                          <a:schemeClr val="bg1">
                            <a:lumMod val="85000"/>
                            <a:lumOff val="15000"/>
                          </a:schemeClr>
                        </a:solidFill>
                      </a:endParaRPr>
                    </a:p>
                  </a:txBody>
                  <a:tcPr marL="90879" marR="90879"/>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700" b="1" dirty="0" smtClean="0">
                          <a:solidFill>
                            <a:schemeClr val="bg1">
                              <a:lumMod val="85000"/>
                              <a:lumOff val="15000"/>
                            </a:schemeClr>
                          </a:solidFill>
                        </a:rPr>
                        <a:t>CTDI</a:t>
                      </a:r>
                      <a:r>
                        <a:rPr lang="en-US" sz="1700" b="1" baseline="-25000" dirty="0" smtClean="0">
                          <a:solidFill>
                            <a:schemeClr val="bg1">
                              <a:lumMod val="85000"/>
                              <a:lumOff val="15000"/>
                            </a:schemeClr>
                          </a:solidFill>
                        </a:rPr>
                        <a:t>vol </a:t>
                      </a:r>
                      <a:r>
                        <a:rPr lang="en-US" sz="1700" b="1" dirty="0" smtClean="0">
                          <a:solidFill>
                            <a:schemeClr val="bg1">
                              <a:lumMod val="85000"/>
                              <a:lumOff val="15000"/>
                            </a:schemeClr>
                          </a:solidFill>
                          <a:latin typeface="Symbol" pitchFamily="18" charset="2"/>
                        </a:rPr>
                        <a:t>µ </a:t>
                      </a:r>
                      <a:r>
                        <a:rPr lang="en-US" sz="1700" b="1" dirty="0" smtClean="0">
                          <a:solidFill>
                            <a:schemeClr val="bg1">
                              <a:lumMod val="85000"/>
                              <a:lumOff val="15000"/>
                            </a:schemeClr>
                          </a:solidFill>
                          <a:latin typeface="+mn-lt"/>
                        </a:rPr>
                        <a:t>(kVp</a:t>
                      </a:r>
                      <a:r>
                        <a:rPr lang="en-US" sz="1700" b="1" baseline="-25000" dirty="0" smtClean="0">
                          <a:solidFill>
                            <a:schemeClr val="bg1">
                              <a:lumMod val="85000"/>
                              <a:lumOff val="15000"/>
                            </a:schemeClr>
                          </a:solidFill>
                          <a:latin typeface="+mn-lt"/>
                        </a:rPr>
                        <a:t>1</a:t>
                      </a:r>
                      <a:r>
                        <a:rPr lang="en-US" sz="1700" b="1" dirty="0" smtClean="0">
                          <a:solidFill>
                            <a:schemeClr val="bg1">
                              <a:lumMod val="85000"/>
                              <a:lumOff val="15000"/>
                            </a:schemeClr>
                          </a:solidFill>
                          <a:latin typeface="+mn-lt"/>
                        </a:rPr>
                        <a:t>/kVp</a:t>
                      </a:r>
                      <a:r>
                        <a:rPr lang="en-US" sz="1700" b="1" baseline="-25000" dirty="0" smtClean="0">
                          <a:solidFill>
                            <a:schemeClr val="bg1">
                              <a:lumMod val="85000"/>
                              <a:lumOff val="15000"/>
                            </a:schemeClr>
                          </a:solidFill>
                          <a:latin typeface="+mn-lt"/>
                        </a:rPr>
                        <a:t>2</a:t>
                      </a:r>
                      <a:r>
                        <a:rPr lang="en-US" sz="1700" b="1" dirty="0" smtClean="0">
                          <a:solidFill>
                            <a:schemeClr val="bg1">
                              <a:lumMod val="85000"/>
                              <a:lumOff val="15000"/>
                            </a:schemeClr>
                          </a:solidFill>
                          <a:latin typeface="+mn-lt"/>
                        </a:rPr>
                        <a:t>)</a:t>
                      </a:r>
                      <a:r>
                        <a:rPr lang="en-US" sz="1700" b="1" baseline="30000" dirty="0" smtClean="0">
                          <a:solidFill>
                            <a:schemeClr val="bg1">
                              <a:lumMod val="85000"/>
                              <a:lumOff val="15000"/>
                            </a:schemeClr>
                          </a:solidFill>
                          <a:latin typeface="+mn-lt"/>
                        </a:rPr>
                        <a:t>n</a:t>
                      </a:r>
                      <a:r>
                        <a:rPr lang="en-US" sz="1700" b="1" baseline="0" dirty="0" smtClean="0">
                          <a:solidFill>
                            <a:schemeClr val="bg1">
                              <a:lumMod val="85000"/>
                              <a:lumOff val="15000"/>
                            </a:schemeClr>
                          </a:solidFill>
                          <a:latin typeface="+mn-lt"/>
                        </a:rPr>
                        <a:t>      n ~ 2 to 3</a:t>
                      </a:r>
                      <a:endParaRPr lang="en-US" sz="1700" b="1" baseline="0" dirty="0" smtClean="0">
                        <a:solidFill>
                          <a:schemeClr val="bg1">
                            <a:lumMod val="85000"/>
                            <a:lumOff val="15000"/>
                          </a:schemeClr>
                        </a:solidFill>
                      </a:endParaRPr>
                    </a:p>
                  </a:txBody>
                  <a:tcPr marL="90879" marR="90879"/>
                </a:tc>
              </a:tr>
              <a:tr h="370840">
                <a:tc>
                  <a:txBody>
                    <a:bodyPr/>
                    <a:lstStyle/>
                    <a:p>
                      <a:r>
                        <a:rPr lang="en-US" sz="1700" b="1" dirty="0" smtClean="0">
                          <a:solidFill>
                            <a:schemeClr val="bg1">
                              <a:lumMod val="85000"/>
                              <a:lumOff val="15000"/>
                            </a:schemeClr>
                          </a:solidFill>
                        </a:rPr>
                        <a:t>Tube Current Time Product</a:t>
                      </a:r>
                      <a:endParaRPr lang="en-US" sz="1700" b="1" dirty="0">
                        <a:solidFill>
                          <a:schemeClr val="bg1">
                            <a:lumMod val="85000"/>
                            <a:lumOff val="15000"/>
                          </a:schemeClr>
                        </a:solidFill>
                      </a:endParaRPr>
                    </a:p>
                  </a:txBody>
                  <a:tcPr marL="90879" marR="90879"/>
                </a:tc>
                <a:tc>
                  <a:txBody>
                    <a:bodyPr/>
                    <a:lstStyle/>
                    <a:p>
                      <a:pPr algn="l">
                        <a:buNone/>
                      </a:pPr>
                      <a:r>
                        <a:rPr lang="en-US" sz="1700" b="1" dirty="0" smtClean="0">
                          <a:solidFill>
                            <a:schemeClr val="bg1">
                              <a:lumMod val="85000"/>
                              <a:lumOff val="15000"/>
                            </a:schemeClr>
                          </a:solidFill>
                        </a:rPr>
                        <a:t>CTDI</a:t>
                      </a:r>
                      <a:r>
                        <a:rPr lang="en-US" sz="1700" b="1" baseline="-25000" dirty="0" smtClean="0">
                          <a:solidFill>
                            <a:schemeClr val="bg1">
                              <a:lumMod val="85000"/>
                              <a:lumOff val="15000"/>
                            </a:schemeClr>
                          </a:solidFill>
                        </a:rPr>
                        <a:t>vol </a:t>
                      </a:r>
                      <a:r>
                        <a:rPr lang="en-US" sz="1700" b="1" dirty="0" smtClean="0">
                          <a:solidFill>
                            <a:schemeClr val="bg1">
                              <a:lumMod val="85000"/>
                              <a:lumOff val="15000"/>
                            </a:schemeClr>
                          </a:solidFill>
                          <a:latin typeface="Symbol" pitchFamily="18" charset="2"/>
                        </a:rPr>
                        <a:t>µ </a:t>
                      </a:r>
                      <a:r>
                        <a:rPr lang="en-US" sz="1700" b="1" dirty="0" smtClean="0">
                          <a:solidFill>
                            <a:schemeClr val="bg1">
                              <a:lumMod val="85000"/>
                              <a:lumOff val="15000"/>
                            </a:schemeClr>
                          </a:solidFill>
                        </a:rPr>
                        <a:t>Tube Current Time Product</a:t>
                      </a:r>
                    </a:p>
                  </a:txBody>
                  <a:tcPr marL="90879" marR="90879"/>
                </a:tc>
              </a:tr>
              <a:tr h="370840">
                <a:tc>
                  <a:txBody>
                    <a:bodyPr/>
                    <a:lstStyle/>
                    <a:p>
                      <a:r>
                        <a:rPr lang="en-US" sz="1700" b="1" dirty="0" smtClean="0">
                          <a:solidFill>
                            <a:schemeClr val="bg1">
                              <a:lumMod val="85000"/>
                              <a:lumOff val="15000"/>
                            </a:schemeClr>
                          </a:solidFill>
                        </a:rPr>
                        <a:t>Effective Tube Current Time Product</a:t>
                      </a:r>
                      <a:endParaRPr lang="en-US" sz="1700" b="1" dirty="0">
                        <a:solidFill>
                          <a:schemeClr val="bg1">
                            <a:lumMod val="85000"/>
                            <a:lumOff val="15000"/>
                          </a:schemeClr>
                        </a:solidFill>
                      </a:endParaRPr>
                    </a:p>
                  </a:txBody>
                  <a:tcPr marL="90879" marR="90879"/>
                </a:tc>
                <a:tc>
                  <a:txBody>
                    <a:bodyPr/>
                    <a:lstStyle/>
                    <a:p>
                      <a:pPr algn="l">
                        <a:buNone/>
                      </a:pPr>
                      <a:r>
                        <a:rPr lang="en-US" sz="1700" b="1" dirty="0" smtClean="0">
                          <a:solidFill>
                            <a:schemeClr val="bg1">
                              <a:lumMod val="85000"/>
                              <a:lumOff val="15000"/>
                            </a:schemeClr>
                          </a:solidFill>
                        </a:rPr>
                        <a:t>CTDI</a:t>
                      </a:r>
                      <a:r>
                        <a:rPr lang="en-US" sz="1700" b="1" baseline="-25000" dirty="0" smtClean="0">
                          <a:solidFill>
                            <a:schemeClr val="bg1">
                              <a:lumMod val="85000"/>
                              <a:lumOff val="15000"/>
                            </a:schemeClr>
                          </a:solidFill>
                        </a:rPr>
                        <a:t>vol </a:t>
                      </a:r>
                      <a:r>
                        <a:rPr lang="en-US" sz="1700" b="1" dirty="0" smtClean="0">
                          <a:solidFill>
                            <a:schemeClr val="bg1">
                              <a:lumMod val="85000"/>
                              <a:lumOff val="15000"/>
                            </a:schemeClr>
                          </a:solidFill>
                          <a:latin typeface="Symbol" pitchFamily="18" charset="2"/>
                        </a:rPr>
                        <a:t>µ </a:t>
                      </a:r>
                      <a:r>
                        <a:rPr lang="en-US" sz="1700" b="1" dirty="0" smtClean="0">
                          <a:solidFill>
                            <a:schemeClr val="bg1">
                              <a:lumMod val="85000"/>
                              <a:lumOff val="15000"/>
                            </a:schemeClr>
                          </a:solidFill>
                        </a:rPr>
                        <a:t>Effective Tube Current Time Product</a:t>
                      </a:r>
                    </a:p>
                  </a:txBody>
                  <a:tcPr marL="90879" marR="90879"/>
                </a:tc>
              </a:tr>
              <a:tr h="370840">
                <a:tc>
                  <a:txBody>
                    <a:bodyPr/>
                    <a:lstStyle/>
                    <a:p>
                      <a:r>
                        <a:rPr lang="en-US" sz="1700" b="1" dirty="0" smtClean="0">
                          <a:solidFill>
                            <a:schemeClr val="bg1">
                              <a:lumMod val="85000"/>
                              <a:lumOff val="15000"/>
                            </a:schemeClr>
                          </a:solidFill>
                        </a:rPr>
                        <a:t>Field of Measurement</a:t>
                      </a:r>
                      <a:endParaRPr lang="en-US" sz="1700" b="1" dirty="0">
                        <a:solidFill>
                          <a:schemeClr val="bg1">
                            <a:lumMod val="85000"/>
                            <a:lumOff val="15000"/>
                          </a:schemeClr>
                        </a:solidFill>
                      </a:endParaRPr>
                    </a:p>
                  </a:txBody>
                  <a:tcPr marL="90879" marR="90879"/>
                </a:tc>
                <a:tc>
                  <a:txBody>
                    <a:bodyPr/>
                    <a:lstStyle/>
                    <a:p>
                      <a:pPr algn="l"/>
                      <a:r>
                        <a:rPr lang="en-US" sz="1700" b="1" dirty="0" smtClean="0">
                          <a:solidFill>
                            <a:schemeClr val="bg1">
                              <a:lumMod val="85000"/>
                              <a:lumOff val="15000"/>
                            </a:schemeClr>
                          </a:solidFill>
                        </a:rPr>
                        <a:t>Changes in the Field of Measurement may affect CTDI</a:t>
                      </a:r>
                      <a:r>
                        <a:rPr lang="en-US" sz="1700" b="1" baseline="-25000" dirty="0" smtClean="0">
                          <a:solidFill>
                            <a:schemeClr val="bg1">
                              <a:lumMod val="85000"/>
                              <a:lumOff val="15000"/>
                            </a:schemeClr>
                          </a:solidFill>
                        </a:rPr>
                        <a:t>vol</a:t>
                      </a:r>
                      <a:endParaRPr lang="en-US" sz="1700" b="1" dirty="0">
                        <a:solidFill>
                          <a:schemeClr val="bg1">
                            <a:lumMod val="85000"/>
                            <a:lumOff val="15000"/>
                          </a:schemeClr>
                        </a:solidFill>
                      </a:endParaRPr>
                    </a:p>
                  </a:txBody>
                  <a:tcPr marL="90879" marR="90879"/>
                </a:tc>
              </a:tr>
              <a:tr h="370840">
                <a:tc>
                  <a:txBody>
                    <a:bodyPr/>
                    <a:lstStyle/>
                    <a:p>
                      <a:r>
                        <a:rPr lang="en-US" sz="1700" b="1" dirty="0" smtClean="0">
                          <a:solidFill>
                            <a:schemeClr val="bg1">
                              <a:lumMod val="85000"/>
                              <a:lumOff val="15000"/>
                            </a:schemeClr>
                          </a:solidFill>
                        </a:rPr>
                        <a:t>Beam Shaping Filter</a:t>
                      </a:r>
                      <a:endParaRPr lang="en-US" sz="1700" b="1" dirty="0">
                        <a:solidFill>
                          <a:schemeClr val="bg1">
                            <a:lumMod val="85000"/>
                            <a:lumOff val="15000"/>
                          </a:schemeClr>
                        </a:solidFill>
                      </a:endParaRPr>
                    </a:p>
                  </a:txBody>
                  <a:tcPr marL="90879" marR="90879"/>
                </a:tc>
                <a:tc>
                  <a:txBody>
                    <a:bodyPr/>
                    <a:lstStyle/>
                    <a:p>
                      <a:pPr algn="l"/>
                      <a:r>
                        <a:rPr lang="en-US" sz="1700" b="1" dirty="0" smtClean="0">
                          <a:solidFill>
                            <a:schemeClr val="bg1">
                              <a:lumMod val="85000"/>
                              <a:lumOff val="15000"/>
                            </a:schemeClr>
                          </a:solidFill>
                        </a:rPr>
                        <a:t>Changes in  the Beam</a:t>
                      </a:r>
                      <a:r>
                        <a:rPr lang="en-US" sz="1700" b="1" baseline="0" dirty="0" smtClean="0">
                          <a:solidFill>
                            <a:schemeClr val="bg1">
                              <a:lumMod val="85000"/>
                              <a:lumOff val="15000"/>
                            </a:schemeClr>
                          </a:solidFill>
                        </a:rPr>
                        <a:t> Shaping Filter may </a:t>
                      </a:r>
                      <a:r>
                        <a:rPr lang="en-US" sz="1700" b="1" dirty="0" smtClean="0">
                          <a:solidFill>
                            <a:schemeClr val="bg1">
                              <a:lumMod val="85000"/>
                              <a:lumOff val="15000"/>
                            </a:schemeClr>
                          </a:solidFill>
                        </a:rPr>
                        <a:t>affect CTDI</a:t>
                      </a:r>
                      <a:r>
                        <a:rPr lang="en-US" sz="1700" b="1" baseline="-25000" dirty="0" smtClean="0">
                          <a:solidFill>
                            <a:schemeClr val="bg1">
                              <a:lumMod val="85000"/>
                              <a:lumOff val="15000"/>
                            </a:schemeClr>
                          </a:solidFill>
                        </a:rPr>
                        <a:t>vol</a:t>
                      </a:r>
                      <a:endParaRPr lang="en-US" sz="1700" b="1" dirty="0">
                        <a:solidFill>
                          <a:schemeClr val="bg1">
                            <a:lumMod val="85000"/>
                            <a:lumOff val="15000"/>
                          </a:schemeClr>
                        </a:solidFill>
                      </a:endParaRPr>
                    </a:p>
                  </a:txBody>
                  <a:tcPr marL="90879" marR="90879"/>
                </a:tc>
              </a:tr>
            </a:tbl>
          </a:graphicData>
        </a:graphic>
      </p:graphicFrame>
    </p:spTree>
    <p:extLst>
      <p:ext uri="{BB962C8B-B14F-4D97-AF65-F5344CB8AC3E}">
        <p14:creationId xmlns:p14="http://schemas.microsoft.com/office/powerpoint/2010/main" val="681961908"/>
      </p:ext>
    </p:extLst>
  </p:cSld>
  <p:clrMapOvr>
    <a:masterClrMapping/>
  </p:clrMapOvr>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800" dirty="0" smtClean="0"/>
              <a:t>Dose Modulation and Reduction</a:t>
            </a:r>
            <a:endParaRPr lang="en-US" sz="4800" dirty="0"/>
          </a:p>
        </p:txBody>
      </p:sp>
      <p:sp>
        <p:nvSpPr>
          <p:cNvPr id="3" name="Content Placeholder 2"/>
          <p:cNvSpPr>
            <a:spLocks noGrp="1"/>
          </p:cNvSpPr>
          <p:nvPr>
            <p:ph idx="1"/>
          </p:nvPr>
        </p:nvSpPr>
        <p:spPr/>
        <p:txBody>
          <a:bodyPr/>
          <a:lstStyle/>
          <a:p>
            <a:r>
              <a:rPr lang="en-US" dirty="0" smtClean="0"/>
              <a:t>Many CT scanners automatically adjust the technique parameters (and as a result the CTDI</a:t>
            </a:r>
            <a:r>
              <a:rPr lang="en-US" baseline="-25000" dirty="0" smtClean="0"/>
              <a:t>vol</a:t>
            </a:r>
            <a:r>
              <a:rPr lang="en-US" dirty="0" smtClean="0"/>
              <a:t>) to achieve a desired level of image quality and/or to reduce dose</a:t>
            </a:r>
          </a:p>
          <a:p>
            <a:r>
              <a:rPr lang="en-US" dirty="0" smtClean="0"/>
              <a:t>Dose Modulation and Reduction techniques vary by scanner manufacturer, model and software version </a:t>
            </a:r>
          </a:p>
        </p:txBody>
      </p:sp>
    </p:spTree>
    <p:extLst>
      <p:ext uri="{BB962C8B-B14F-4D97-AF65-F5344CB8AC3E}">
        <p14:creationId xmlns:p14="http://schemas.microsoft.com/office/powerpoint/2010/main" val="2125533095"/>
      </p:ext>
    </p:extLst>
  </p:cSld>
  <p:clrMapOvr>
    <a:masterClrMapping/>
  </p:clrMapOvr>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Automatic Exposure Control (AEC)</a:t>
            </a:r>
            <a:endParaRPr lang="en-US" dirty="0"/>
          </a:p>
        </p:txBody>
      </p:sp>
      <p:sp>
        <p:nvSpPr>
          <p:cNvPr id="3" name="Content Placeholder 2"/>
          <p:cNvSpPr>
            <a:spLocks noGrp="1"/>
          </p:cNvSpPr>
          <p:nvPr>
            <p:ph idx="1"/>
          </p:nvPr>
        </p:nvSpPr>
        <p:spPr/>
        <p:txBody>
          <a:bodyPr>
            <a:normAutofit fontScale="92500" lnSpcReduction="10000"/>
          </a:bodyPr>
          <a:lstStyle/>
          <a:p>
            <a:pPr>
              <a:lnSpc>
                <a:spcPct val="120000"/>
              </a:lnSpc>
            </a:pPr>
            <a:r>
              <a:rPr lang="en-US" sz="2200" dirty="0" smtClean="0"/>
              <a:t>Automatically adapts the Tube Current or Tube Potential according to patient attenuation to achieve a specified image quality</a:t>
            </a:r>
          </a:p>
          <a:p>
            <a:pPr lvl="1">
              <a:lnSpc>
                <a:spcPct val="120000"/>
              </a:lnSpc>
            </a:pPr>
            <a:r>
              <a:rPr lang="en-US" sz="1800" dirty="0" smtClean="0"/>
              <a:t>Automatic adjustment of Tube Current may not occur when Tube Potential is changed</a:t>
            </a:r>
          </a:p>
          <a:p>
            <a:pPr lvl="1">
              <a:lnSpc>
                <a:spcPct val="120000"/>
              </a:lnSpc>
            </a:pPr>
            <a:r>
              <a:rPr lang="en-US" sz="1800" b="1" dirty="0" smtClean="0">
                <a:solidFill>
                  <a:schemeClr val="accent1"/>
                </a:solidFill>
              </a:rPr>
              <a:t>Centering the patient in the gantry is VITAL for most AEC systems</a:t>
            </a:r>
          </a:p>
          <a:p>
            <a:pPr>
              <a:lnSpc>
                <a:spcPct val="120000"/>
              </a:lnSpc>
            </a:pPr>
            <a:r>
              <a:rPr lang="en-US" sz="2200" dirty="0" smtClean="0"/>
              <a:t>AEC aims to deliver a specified image quality across a range of patient sizes. It tends to increase CTDI</a:t>
            </a:r>
            <a:r>
              <a:rPr lang="en-US" sz="2200" baseline="-25000" dirty="0" smtClean="0"/>
              <a:t>vol </a:t>
            </a:r>
            <a:r>
              <a:rPr lang="en-US" sz="2200" dirty="0" smtClean="0"/>
              <a:t>for large patients and decrease it for small patients relative to a reference patient size</a:t>
            </a:r>
          </a:p>
        </p:txBody>
      </p:sp>
      <p:sp>
        <p:nvSpPr>
          <p:cNvPr id="5" name="Content Placeholder 4"/>
          <p:cNvSpPr>
            <a:spLocks noGrp="1"/>
          </p:cNvSpPr>
          <p:nvPr>
            <p:ph idx="14"/>
          </p:nvPr>
        </p:nvSpPr>
        <p:spPr/>
        <p:txBody>
          <a:bodyPr>
            <a:normAutofit/>
          </a:bodyPr>
          <a:lstStyle/>
          <a:p>
            <a:pPr marL="0" indent="0" algn="ctr">
              <a:buNone/>
            </a:pPr>
            <a:r>
              <a:rPr lang="en-US" b="1" dirty="0" smtClean="0">
                <a:solidFill>
                  <a:schemeClr val="tx2"/>
                </a:solidFill>
              </a:rPr>
              <a:t>The use of Automatic Exposure Control may decrease or increase </a:t>
            </a:r>
            <a:r>
              <a:rPr lang="en-US" sz="3200" b="1" dirty="0" smtClean="0">
                <a:solidFill>
                  <a:schemeClr val="tx2"/>
                </a:solidFill>
              </a:rPr>
              <a:t>CTDI</a:t>
            </a:r>
            <a:r>
              <a:rPr lang="en-US" sz="3200" b="1" baseline="-25000" dirty="0" smtClean="0">
                <a:solidFill>
                  <a:schemeClr val="tx2"/>
                </a:solidFill>
              </a:rPr>
              <a:t>vol </a:t>
            </a:r>
            <a:r>
              <a:rPr lang="en-US" b="1" dirty="0" smtClean="0">
                <a:solidFill>
                  <a:schemeClr val="tx2"/>
                </a:solidFill>
              </a:rPr>
              <a:t>depending on the patient size and body area imaged and image quality requested</a:t>
            </a:r>
            <a:endParaRPr lang="en-US" b="1" dirty="0">
              <a:solidFill>
                <a:schemeClr val="tx2"/>
              </a:solidFill>
            </a:endParaRPr>
          </a:p>
        </p:txBody>
      </p:sp>
      <p:sp>
        <p:nvSpPr>
          <p:cNvPr id="6" name="TextBox 5"/>
          <p:cNvSpPr txBox="1"/>
          <p:nvPr/>
        </p:nvSpPr>
        <p:spPr>
          <a:xfrm>
            <a:off x="2895600" y="6477000"/>
            <a:ext cx="3429000" cy="381000"/>
          </a:xfrm>
          <a:prstGeom prst="rect">
            <a:avLst/>
          </a:prstGeom>
          <a:noFill/>
        </p:spPr>
        <p:txBody>
          <a:bodyPr wrap="square" rtlCol="0">
            <a:spAutoFit/>
          </a:bodyPr>
          <a:lstStyle/>
          <a:p>
            <a:pPr algn="ctr"/>
            <a:r>
              <a:rPr lang="en-US" dirty="0" smtClean="0">
                <a:latin typeface="Gill Sans MT" pitchFamily="34" charset="0"/>
              </a:rPr>
              <a:t>Dose Modulation and Reduction</a:t>
            </a:r>
            <a:endParaRPr lang="en-US" dirty="0">
              <a:latin typeface="Gill Sans MT" pitchFamily="34" charset="0"/>
            </a:endParaRPr>
          </a:p>
        </p:txBody>
      </p:sp>
    </p:spTree>
    <p:extLst>
      <p:ext uri="{BB962C8B-B14F-4D97-AF65-F5344CB8AC3E}">
        <p14:creationId xmlns:p14="http://schemas.microsoft.com/office/powerpoint/2010/main" val="2493260365"/>
      </p:ext>
    </p:extLst>
  </p:cSld>
  <p:clrMapOvr>
    <a:masterClrMapping/>
  </p:clrMapOvr>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Image Quality Reference Parameter</a:t>
            </a:r>
            <a:endParaRPr lang="en-US" dirty="0"/>
          </a:p>
        </p:txBody>
      </p:sp>
      <p:sp>
        <p:nvSpPr>
          <p:cNvPr id="3" name="Content Placeholder 2"/>
          <p:cNvSpPr>
            <a:spLocks noGrp="1"/>
          </p:cNvSpPr>
          <p:nvPr>
            <p:ph idx="1"/>
          </p:nvPr>
        </p:nvSpPr>
        <p:spPr/>
        <p:txBody>
          <a:bodyPr>
            <a:normAutofit/>
          </a:bodyPr>
          <a:lstStyle/>
          <a:p>
            <a:r>
              <a:rPr lang="en-US" dirty="0" smtClean="0"/>
              <a:t>Is the AEC parameter that is set by the user to define the desired level of image quality </a:t>
            </a:r>
          </a:p>
          <a:p>
            <a:r>
              <a:rPr lang="en-US" dirty="0" smtClean="0"/>
              <a:t>Changing the </a:t>
            </a:r>
            <a:r>
              <a:rPr lang="en-US" dirty="0" smtClean="0">
                <a:solidFill>
                  <a:schemeClr val="tx2"/>
                </a:solidFill>
              </a:rPr>
              <a:t>Image Quality Reference Parameter </a:t>
            </a:r>
            <a:r>
              <a:rPr lang="en-US" dirty="0" smtClean="0"/>
              <a:t>will affect the CTDI</a:t>
            </a:r>
            <a:r>
              <a:rPr lang="en-US" baseline="-25000" dirty="0" smtClean="0"/>
              <a:t>vol</a:t>
            </a:r>
            <a:endParaRPr lang="en-US" dirty="0" smtClean="0"/>
          </a:p>
        </p:txBody>
      </p:sp>
      <p:sp>
        <p:nvSpPr>
          <p:cNvPr id="5" name="Content Placeholder 4"/>
          <p:cNvSpPr>
            <a:spLocks noGrp="1"/>
          </p:cNvSpPr>
          <p:nvPr>
            <p:ph idx="14"/>
          </p:nvPr>
        </p:nvSpPr>
        <p:spPr>
          <a:xfrm>
            <a:off x="457200" y="4437112"/>
            <a:ext cx="8229600" cy="2057400"/>
          </a:xfrm>
        </p:spPr>
        <p:txBody>
          <a:bodyPr>
            <a:normAutofit/>
          </a:bodyPr>
          <a:lstStyle/>
          <a:p>
            <a:pPr marL="0" indent="0" algn="ctr">
              <a:buNone/>
            </a:pPr>
            <a:r>
              <a:rPr lang="en-US" b="1" dirty="0" smtClean="0">
                <a:solidFill>
                  <a:schemeClr val="tx2"/>
                </a:solidFill>
              </a:rPr>
              <a:t>The effect on </a:t>
            </a:r>
            <a:r>
              <a:rPr lang="en-US" sz="3200" b="1" dirty="0" smtClean="0">
                <a:solidFill>
                  <a:schemeClr val="tx2"/>
                </a:solidFill>
              </a:rPr>
              <a:t>CTDI</a:t>
            </a:r>
            <a:r>
              <a:rPr lang="en-US" sz="3200" b="1" baseline="-25000" dirty="0" smtClean="0">
                <a:solidFill>
                  <a:schemeClr val="tx2"/>
                </a:solidFill>
              </a:rPr>
              <a:t>vol </a:t>
            </a:r>
            <a:r>
              <a:rPr lang="en-US" b="1" dirty="0" smtClean="0">
                <a:solidFill>
                  <a:schemeClr val="tx2"/>
                </a:solidFill>
              </a:rPr>
              <a:t>when changing the Image Quality Reference Parameter is vendor dependent</a:t>
            </a:r>
            <a:endParaRPr lang="en-US" b="1" dirty="0">
              <a:solidFill>
                <a:schemeClr val="tx2"/>
              </a:solidFill>
            </a:endParaRPr>
          </a:p>
        </p:txBody>
      </p:sp>
      <p:sp>
        <p:nvSpPr>
          <p:cNvPr id="6" name="TextBox 5"/>
          <p:cNvSpPr txBox="1"/>
          <p:nvPr/>
        </p:nvSpPr>
        <p:spPr>
          <a:xfrm>
            <a:off x="2895600" y="6477000"/>
            <a:ext cx="3429000" cy="381000"/>
          </a:xfrm>
          <a:prstGeom prst="rect">
            <a:avLst/>
          </a:prstGeom>
          <a:noFill/>
        </p:spPr>
        <p:txBody>
          <a:bodyPr wrap="square" rtlCol="0">
            <a:spAutoFit/>
          </a:bodyPr>
          <a:lstStyle/>
          <a:p>
            <a:pPr algn="ctr"/>
            <a:r>
              <a:rPr lang="en-US" dirty="0" smtClean="0">
                <a:latin typeface="Gill Sans MT" pitchFamily="34" charset="0"/>
              </a:rPr>
              <a:t>Dose Modulation and Reduction</a:t>
            </a:r>
            <a:endParaRPr lang="en-US" dirty="0">
              <a:latin typeface="Gill Sans MT" pitchFamily="34" charset="0"/>
            </a:endParaRPr>
          </a:p>
        </p:txBody>
      </p:sp>
    </p:spTree>
    <p:extLst>
      <p:ext uri="{BB962C8B-B14F-4D97-AF65-F5344CB8AC3E}">
        <p14:creationId xmlns:p14="http://schemas.microsoft.com/office/powerpoint/2010/main" val="216213041"/>
      </p:ext>
    </p:extLst>
  </p:cSld>
  <p:clrMapOvr>
    <a:masterClrMapping/>
  </p:clrMapOvr>
  <p:timing>
    <p:tnLst>
      <p:par>
        <p:cTn xmlns:p14="http://schemas.microsoft.com/office/powerpoint/2010/mai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Image Quality Reference Parameter</a:t>
            </a:r>
            <a:endParaRPr lang="en-US" dirty="0"/>
          </a:p>
        </p:txBody>
      </p:sp>
      <p:sp>
        <p:nvSpPr>
          <p:cNvPr id="3" name="Content Placeholder 2"/>
          <p:cNvSpPr>
            <a:spLocks noGrp="1"/>
          </p:cNvSpPr>
          <p:nvPr>
            <p:ph idx="1"/>
          </p:nvPr>
        </p:nvSpPr>
        <p:spPr/>
        <p:txBody>
          <a:bodyPr>
            <a:normAutofit/>
          </a:bodyPr>
          <a:lstStyle/>
          <a:p>
            <a:r>
              <a:rPr lang="en-US" dirty="0" smtClean="0"/>
              <a:t>A change in the Image Quality Reference Parameter will affect the CTDI</a:t>
            </a:r>
            <a:r>
              <a:rPr lang="en-US" baseline="-25000" dirty="0" smtClean="0"/>
              <a:t>vol</a:t>
            </a:r>
            <a:endParaRPr lang="en-US" dirty="0" smtClean="0"/>
          </a:p>
          <a:p>
            <a:r>
              <a:rPr lang="en-US" dirty="0" smtClean="0"/>
              <a:t>Setting the parameter for “increased” image quality (e.g., lower noise) will result in more dose</a:t>
            </a:r>
          </a:p>
          <a:p>
            <a:r>
              <a:rPr lang="en-US" dirty="0" smtClean="0"/>
              <a:t>Setting the parameter for “decreased” image quality (e.g., more noise) will result in less dose</a:t>
            </a:r>
          </a:p>
        </p:txBody>
      </p:sp>
      <p:sp>
        <p:nvSpPr>
          <p:cNvPr id="4" name="TextBox 3"/>
          <p:cNvSpPr txBox="1"/>
          <p:nvPr/>
        </p:nvSpPr>
        <p:spPr>
          <a:xfrm>
            <a:off x="2895600" y="6477000"/>
            <a:ext cx="3429000" cy="381000"/>
          </a:xfrm>
          <a:prstGeom prst="rect">
            <a:avLst/>
          </a:prstGeom>
          <a:noFill/>
        </p:spPr>
        <p:txBody>
          <a:bodyPr wrap="square" rtlCol="0">
            <a:spAutoFit/>
          </a:bodyPr>
          <a:lstStyle/>
          <a:p>
            <a:pPr algn="ctr"/>
            <a:r>
              <a:rPr lang="en-US" dirty="0" smtClean="0">
                <a:latin typeface="Gill Sans MT" pitchFamily="34" charset="0"/>
              </a:rPr>
              <a:t>Dose Modulation and Reduction</a:t>
            </a:r>
            <a:endParaRPr lang="en-US" dirty="0">
              <a:latin typeface="Gill Sans MT" pitchFamily="34" charset="0"/>
            </a:endParaRPr>
          </a:p>
        </p:txBody>
      </p:sp>
    </p:spTree>
    <p:extLst>
      <p:ext uri="{BB962C8B-B14F-4D97-AF65-F5344CB8AC3E}">
        <p14:creationId xmlns:p14="http://schemas.microsoft.com/office/powerpoint/2010/main" val="1797476367"/>
      </p:ext>
    </p:extLst>
  </p:cSld>
  <p:clrMapOvr>
    <a:masterClrMapping/>
  </p:clrMapOvr>
  <p:timing>
    <p:tnLst>
      <p:par>
        <p:cTn xmlns:p14="http://schemas.microsoft.com/office/powerpoint/2010/mai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Angular Tube Current Modulation</a:t>
            </a:r>
            <a:endParaRPr lang="en-US" dirty="0"/>
          </a:p>
        </p:txBody>
      </p:sp>
      <p:sp>
        <p:nvSpPr>
          <p:cNvPr id="3" name="Content Placeholder 2"/>
          <p:cNvSpPr>
            <a:spLocks noGrp="1"/>
          </p:cNvSpPr>
          <p:nvPr>
            <p:ph idx="1"/>
          </p:nvPr>
        </p:nvSpPr>
        <p:spPr/>
        <p:txBody>
          <a:bodyPr>
            <a:normAutofit fontScale="92500"/>
          </a:bodyPr>
          <a:lstStyle/>
          <a:p>
            <a:r>
              <a:rPr lang="en-US" dirty="0" smtClean="0"/>
              <a:t>Is an AEC feature that adjusts the Tube Current as the x-ray tube rotates around the patient to compensate for attenuation changes with view angle</a:t>
            </a:r>
          </a:p>
          <a:p>
            <a:r>
              <a:rPr lang="en-US" dirty="0" smtClean="0">
                <a:solidFill>
                  <a:schemeClr val="tx2"/>
                </a:solidFill>
              </a:rPr>
              <a:t>Angular Tube Current Modulation </a:t>
            </a:r>
            <a:r>
              <a:rPr lang="en-US" dirty="0" smtClean="0"/>
              <a:t>is used to adjust the Tube Current to attempt to deliver similar dose to the detector at all view angles</a:t>
            </a:r>
            <a:endParaRPr lang="en-US" dirty="0"/>
          </a:p>
        </p:txBody>
      </p:sp>
      <p:sp>
        <p:nvSpPr>
          <p:cNvPr id="5" name="Content Placeholder 4"/>
          <p:cNvSpPr>
            <a:spLocks noGrp="1"/>
          </p:cNvSpPr>
          <p:nvPr>
            <p:ph idx="14"/>
          </p:nvPr>
        </p:nvSpPr>
        <p:spPr>
          <a:xfrm>
            <a:off x="457200" y="4257092"/>
            <a:ext cx="8229600" cy="2057400"/>
          </a:xfrm>
        </p:spPr>
        <p:txBody>
          <a:bodyPr>
            <a:normAutofit fontScale="92500"/>
          </a:bodyPr>
          <a:lstStyle/>
          <a:p>
            <a:pPr marL="0" indent="0" algn="ctr">
              <a:buNone/>
            </a:pPr>
            <a:r>
              <a:rPr lang="en-US" b="1" dirty="0" smtClean="0">
                <a:solidFill>
                  <a:schemeClr val="tx2"/>
                </a:solidFill>
              </a:rPr>
              <a:t>The use of Angular Tube Current Modulation may decrease or increase CTDI</a:t>
            </a:r>
            <a:r>
              <a:rPr lang="en-US" b="1" baseline="-25000" dirty="0" smtClean="0">
                <a:solidFill>
                  <a:schemeClr val="tx2"/>
                </a:solidFill>
              </a:rPr>
              <a:t>vol </a:t>
            </a:r>
            <a:r>
              <a:rPr lang="en-US" b="1" dirty="0">
                <a:solidFill>
                  <a:schemeClr val="tx2"/>
                </a:solidFill>
              </a:rPr>
              <a:t>depending on the </a:t>
            </a:r>
            <a:r>
              <a:rPr lang="en-US" b="1" dirty="0" smtClean="0">
                <a:solidFill>
                  <a:schemeClr val="tx2"/>
                </a:solidFill>
              </a:rPr>
              <a:t>patient </a:t>
            </a:r>
            <a:r>
              <a:rPr lang="en-US" b="1" dirty="0">
                <a:solidFill>
                  <a:schemeClr val="tx2"/>
                </a:solidFill>
              </a:rPr>
              <a:t>size and body area imaged </a:t>
            </a:r>
            <a:r>
              <a:rPr lang="en-US" b="1" dirty="0" smtClean="0">
                <a:solidFill>
                  <a:schemeClr val="tx2"/>
                </a:solidFill>
              </a:rPr>
              <a:t/>
            </a:r>
            <a:br>
              <a:rPr lang="en-US" b="1" dirty="0" smtClean="0">
                <a:solidFill>
                  <a:schemeClr val="tx2"/>
                </a:solidFill>
              </a:rPr>
            </a:br>
            <a:r>
              <a:rPr lang="en-US" b="1" dirty="0" smtClean="0">
                <a:solidFill>
                  <a:schemeClr val="tx2"/>
                </a:solidFill>
              </a:rPr>
              <a:t>and </a:t>
            </a:r>
            <a:r>
              <a:rPr lang="en-US" b="1" dirty="0">
                <a:solidFill>
                  <a:schemeClr val="tx2"/>
                </a:solidFill>
              </a:rPr>
              <a:t>image quality requested</a:t>
            </a:r>
          </a:p>
        </p:txBody>
      </p:sp>
      <p:sp>
        <p:nvSpPr>
          <p:cNvPr id="6" name="TextBox 5"/>
          <p:cNvSpPr txBox="1"/>
          <p:nvPr/>
        </p:nvSpPr>
        <p:spPr>
          <a:xfrm>
            <a:off x="2895600" y="6477000"/>
            <a:ext cx="3429000" cy="381000"/>
          </a:xfrm>
          <a:prstGeom prst="rect">
            <a:avLst/>
          </a:prstGeom>
          <a:noFill/>
        </p:spPr>
        <p:txBody>
          <a:bodyPr wrap="square" rtlCol="0">
            <a:spAutoFit/>
          </a:bodyPr>
          <a:lstStyle/>
          <a:p>
            <a:pPr algn="ctr"/>
            <a:r>
              <a:rPr lang="en-US" dirty="0" smtClean="0">
                <a:latin typeface="Gill Sans MT" pitchFamily="34" charset="0"/>
              </a:rPr>
              <a:t>Dose Modulation and Reduction</a:t>
            </a:r>
            <a:endParaRPr lang="en-US" dirty="0">
              <a:latin typeface="Gill Sans MT" pitchFamily="34" charset="0"/>
            </a:endParaRPr>
          </a:p>
        </p:txBody>
      </p:sp>
    </p:spTree>
    <p:extLst>
      <p:ext uri="{BB962C8B-B14F-4D97-AF65-F5344CB8AC3E}">
        <p14:creationId xmlns:p14="http://schemas.microsoft.com/office/powerpoint/2010/main" val="2896871544"/>
      </p:ext>
    </p:extLst>
  </p:cSld>
  <p:clrMapOvr>
    <a:masterClrMapping/>
  </p:clrMapOvr>
  <p:timing>
    <p:tnLst>
      <p:par>
        <p:cTn xmlns:p14="http://schemas.microsoft.com/office/powerpoint/2010/mai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bwMode="auto">
          <a:xfrm>
            <a:off x="3275856" y="3356992"/>
            <a:ext cx="2592288" cy="3168352"/>
          </a:xfrm>
          <a:prstGeom prst="rect">
            <a:avLst/>
          </a:prstGeom>
          <a:solidFill>
            <a:srgbClr val="FFFFFF"/>
          </a:solidFill>
          <a:ln w="12700" cap="flat" cmpd="sng" algn="ctr">
            <a:solidFill>
              <a:schemeClr val="tx1"/>
            </a:solidFill>
            <a:prstDash val="solid"/>
            <a:round/>
            <a:headEnd type="none" w="sm" len="sm"/>
            <a:tailEnd type="stealth" w="med" len="lg"/>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a:ln>
                <a:noFill/>
              </a:ln>
              <a:solidFill>
                <a:schemeClr val="tx1"/>
              </a:solidFill>
              <a:effectLst/>
              <a:latin typeface="Times New Roman" pitchFamily="-112" charset="0"/>
            </a:endParaRPr>
          </a:p>
        </p:txBody>
      </p:sp>
      <p:sp>
        <p:nvSpPr>
          <p:cNvPr id="2" name="Title 1"/>
          <p:cNvSpPr>
            <a:spLocks noGrp="1"/>
          </p:cNvSpPr>
          <p:nvPr>
            <p:ph type="title"/>
          </p:nvPr>
        </p:nvSpPr>
        <p:spPr/>
        <p:txBody>
          <a:bodyPr>
            <a:normAutofit/>
          </a:bodyPr>
          <a:lstStyle/>
          <a:p>
            <a:r>
              <a:rPr lang="en-US" dirty="0" smtClean="0"/>
              <a:t>Angular Tube Current Modulation</a:t>
            </a:r>
            <a:endParaRPr lang="en-US" dirty="0"/>
          </a:p>
        </p:txBody>
      </p:sp>
      <p:sp>
        <p:nvSpPr>
          <p:cNvPr id="3" name="Content Placeholder 2"/>
          <p:cNvSpPr>
            <a:spLocks noGrp="1"/>
          </p:cNvSpPr>
          <p:nvPr>
            <p:ph idx="1"/>
          </p:nvPr>
        </p:nvSpPr>
        <p:spPr/>
        <p:txBody>
          <a:bodyPr>
            <a:normAutofit/>
          </a:bodyPr>
          <a:lstStyle/>
          <a:p>
            <a:r>
              <a:rPr lang="en-US" dirty="0" smtClean="0"/>
              <a:t>Angular Tube Current Modulation uses information from one or two view localizers</a:t>
            </a:r>
          </a:p>
        </p:txBody>
      </p:sp>
      <p:pic>
        <p:nvPicPr>
          <p:cNvPr id="7" name="Picture 7" descr="AngMod"/>
          <p:cNvPicPr>
            <a:picLocks noChangeAspect="1" noChangeArrowheads="1"/>
          </p:cNvPicPr>
          <p:nvPr/>
        </p:nvPicPr>
        <p:blipFill>
          <a:blip r:embed="rId2" cstate="print"/>
          <a:srcRect/>
          <a:stretch>
            <a:fillRect/>
          </a:stretch>
        </p:blipFill>
        <p:spPr bwMode="auto">
          <a:xfrm>
            <a:off x="3563888" y="3356992"/>
            <a:ext cx="1980220" cy="3160668"/>
          </a:xfrm>
          <a:prstGeom prst="rect">
            <a:avLst/>
          </a:prstGeom>
          <a:noFill/>
        </p:spPr>
      </p:pic>
      <p:sp>
        <p:nvSpPr>
          <p:cNvPr id="5" name="TextBox 4"/>
          <p:cNvSpPr txBox="1"/>
          <p:nvPr/>
        </p:nvSpPr>
        <p:spPr>
          <a:xfrm>
            <a:off x="2895600" y="6477000"/>
            <a:ext cx="3429000" cy="381000"/>
          </a:xfrm>
          <a:prstGeom prst="rect">
            <a:avLst/>
          </a:prstGeom>
          <a:noFill/>
        </p:spPr>
        <p:txBody>
          <a:bodyPr wrap="square" rtlCol="0">
            <a:spAutoFit/>
          </a:bodyPr>
          <a:lstStyle/>
          <a:p>
            <a:pPr algn="ctr"/>
            <a:r>
              <a:rPr lang="en-US" dirty="0" smtClean="0">
                <a:latin typeface="Gill Sans MT" pitchFamily="34" charset="0"/>
              </a:rPr>
              <a:t>Dose Modulation and Reduction</a:t>
            </a:r>
            <a:endParaRPr lang="en-US" dirty="0">
              <a:latin typeface="Gill Sans MT" pitchFamily="34" charset="0"/>
            </a:endParaRPr>
          </a:p>
        </p:txBody>
      </p:sp>
    </p:spTree>
    <p:extLst>
      <p:ext uri="{BB962C8B-B14F-4D97-AF65-F5344CB8AC3E}">
        <p14:creationId xmlns:p14="http://schemas.microsoft.com/office/powerpoint/2010/main" val="547242893"/>
      </p:ext>
    </p:extLst>
  </p:cSld>
  <p:clrMapOvr>
    <a:masterClrMapping/>
  </p:clrMapOvr>
  <p:timing>
    <p:tnLst>
      <p:par>
        <p:cTn xmlns:p14="http://schemas.microsoft.com/office/powerpoint/2010/mai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Longitudinal Tube Current Modulation</a:t>
            </a:r>
            <a:endParaRPr lang="en-US" dirty="0"/>
          </a:p>
        </p:txBody>
      </p:sp>
      <p:sp>
        <p:nvSpPr>
          <p:cNvPr id="3" name="Content Placeholder 2"/>
          <p:cNvSpPr>
            <a:spLocks noGrp="1"/>
          </p:cNvSpPr>
          <p:nvPr>
            <p:ph idx="1"/>
          </p:nvPr>
        </p:nvSpPr>
        <p:spPr/>
        <p:txBody>
          <a:bodyPr>
            <a:normAutofit/>
          </a:bodyPr>
          <a:lstStyle/>
          <a:p>
            <a:r>
              <a:rPr lang="en-US" dirty="0" smtClean="0"/>
              <a:t>Is an AEC feature that </a:t>
            </a:r>
            <a:r>
              <a:rPr lang="en-US" dirty="0"/>
              <a:t>adjusts the Tube Current as </a:t>
            </a:r>
            <a:r>
              <a:rPr lang="en-US" dirty="0" smtClean="0"/>
              <a:t>patient attenuation changes in the longitudinal direction </a:t>
            </a:r>
          </a:p>
          <a:p>
            <a:r>
              <a:rPr lang="en-US" dirty="0" smtClean="0"/>
              <a:t>The CT Localizer Radiograph is used to estimate patient attenuation</a:t>
            </a:r>
            <a:endParaRPr lang="en-US" dirty="0"/>
          </a:p>
        </p:txBody>
      </p:sp>
      <p:sp>
        <p:nvSpPr>
          <p:cNvPr id="5" name="Content Placeholder 4"/>
          <p:cNvSpPr>
            <a:spLocks noGrp="1"/>
          </p:cNvSpPr>
          <p:nvPr>
            <p:ph idx="14"/>
          </p:nvPr>
        </p:nvSpPr>
        <p:spPr>
          <a:xfrm>
            <a:off x="457200" y="4257092"/>
            <a:ext cx="8229600" cy="2057400"/>
          </a:xfrm>
        </p:spPr>
        <p:txBody>
          <a:bodyPr>
            <a:normAutofit fontScale="92500"/>
          </a:bodyPr>
          <a:lstStyle/>
          <a:p>
            <a:pPr marL="0" indent="0" algn="ctr">
              <a:buNone/>
            </a:pPr>
            <a:r>
              <a:rPr lang="en-US" b="1" dirty="0" smtClean="0">
                <a:solidFill>
                  <a:schemeClr val="tx2"/>
                </a:solidFill>
              </a:rPr>
              <a:t>The use of Longitudinal Tube Current Modulation may decrease or increase </a:t>
            </a:r>
            <a:r>
              <a:rPr lang="en-US" sz="3200" b="1" dirty="0" smtClean="0">
                <a:solidFill>
                  <a:schemeClr val="tx2"/>
                </a:solidFill>
              </a:rPr>
              <a:t>CTDI</a:t>
            </a:r>
            <a:r>
              <a:rPr lang="en-US" sz="3200" b="1" baseline="-25000" dirty="0" smtClean="0">
                <a:solidFill>
                  <a:schemeClr val="tx2"/>
                </a:solidFill>
              </a:rPr>
              <a:t>vol </a:t>
            </a:r>
            <a:r>
              <a:rPr lang="en-US" b="1" dirty="0">
                <a:solidFill>
                  <a:schemeClr val="tx2"/>
                </a:solidFill>
              </a:rPr>
              <a:t>depending on the patient size and body area imaged and image quality requested</a:t>
            </a:r>
          </a:p>
        </p:txBody>
      </p:sp>
      <p:sp>
        <p:nvSpPr>
          <p:cNvPr id="6" name="TextBox 5"/>
          <p:cNvSpPr txBox="1"/>
          <p:nvPr/>
        </p:nvSpPr>
        <p:spPr>
          <a:xfrm>
            <a:off x="2895600" y="6477000"/>
            <a:ext cx="3429000" cy="381000"/>
          </a:xfrm>
          <a:prstGeom prst="rect">
            <a:avLst/>
          </a:prstGeom>
          <a:noFill/>
        </p:spPr>
        <p:txBody>
          <a:bodyPr wrap="square" rtlCol="0">
            <a:spAutoFit/>
          </a:bodyPr>
          <a:lstStyle/>
          <a:p>
            <a:pPr algn="ctr"/>
            <a:r>
              <a:rPr lang="en-US" dirty="0" smtClean="0">
                <a:latin typeface="Gill Sans MT" pitchFamily="34" charset="0"/>
              </a:rPr>
              <a:t>Dose Modulation and Reduction</a:t>
            </a:r>
            <a:endParaRPr lang="en-US" dirty="0">
              <a:latin typeface="Gill Sans MT" pitchFamily="34" charset="0"/>
            </a:endParaRPr>
          </a:p>
        </p:txBody>
      </p:sp>
    </p:spTree>
    <p:extLst>
      <p:ext uri="{BB962C8B-B14F-4D97-AF65-F5344CB8AC3E}">
        <p14:creationId xmlns:p14="http://schemas.microsoft.com/office/powerpoint/2010/main" val="341669542"/>
      </p:ext>
    </p:extLst>
  </p:cSld>
  <p:clrMapOvr>
    <a:masterClrMapping/>
  </p:clrMapOvr>
  <p:timing>
    <p:tnLst>
      <p:par>
        <p:cTn xmlns:p14="http://schemas.microsoft.com/office/powerpoint/2010/mai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bwMode="auto">
          <a:xfrm>
            <a:off x="1907704" y="3501008"/>
            <a:ext cx="5544616" cy="2844316"/>
          </a:xfrm>
          <a:prstGeom prst="rect">
            <a:avLst/>
          </a:prstGeom>
          <a:solidFill>
            <a:srgbClr val="FFFFFF"/>
          </a:solidFill>
          <a:ln w="12700" cap="flat" cmpd="sng" algn="ctr">
            <a:solidFill>
              <a:schemeClr val="tx1"/>
            </a:solidFill>
            <a:prstDash val="solid"/>
            <a:round/>
            <a:headEnd type="none" w="sm" len="sm"/>
            <a:tailEnd type="stealth" w="med" len="lg"/>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a:ln>
                <a:noFill/>
              </a:ln>
              <a:solidFill>
                <a:schemeClr val="tx1"/>
              </a:solidFill>
              <a:effectLst/>
              <a:latin typeface="Times New Roman" pitchFamily="-112" charset="0"/>
            </a:endParaRPr>
          </a:p>
        </p:txBody>
      </p:sp>
      <p:sp>
        <p:nvSpPr>
          <p:cNvPr id="2" name="Title 1"/>
          <p:cNvSpPr>
            <a:spLocks noGrp="1"/>
          </p:cNvSpPr>
          <p:nvPr>
            <p:ph type="title"/>
          </p:nvPr>
        </p:nvSpPr>
        <p:spPr/>
        <p:txBody>
          <a:bodyPr>
            <a:normAutofit/>
          </a:bodyPr>
          <a:lstStyle/>
          <a:p>
            <a:r>
              <a:rPr lang="en-US" dirty="0" smtClean="0"/>
              <a:t>Longitudinal Tube Current Modulation</a:t>
            </a:r>
            <a:endParaRPr lang="en-US" dirty="0"/>
          </a:p>
        </p:txBody>
      </p:sp>
      <p:sp>
        <p:nvSpPr>
          <p:cNvPr id="3" name="Content Placeholder 2"/>
          <p:cNvSpPr>
            <a:spLocks noGrp="1"/>
          </p:cNvSpPr>
          <p:nvPr>
            <p:ph idx="1"/>
          </p:nvPr>
        </p:nvSpPr>
        <p:spPr/>
        <p:txBody>
          <a:bodyPr>
            <a:normAutofit/>
          </a:bodyPr>
          <a:lstStyle/>
          <a:p>
            <a:r>
              <a:rPr lang="en-US" dirty="0" smtClean="0"/>
              <a:t>Longitudinal Tube Current Modulation uses information from</a:t>
            </a:r>
            <a:r>
              <a:rPr lang="en-US" dirty="0"/>
              <a:t> </a:t>
            </a:r>
            <a:r>
              <a:rPr lang="en-US" dirty="0" smtClean="0"/>
              <a:t>one or two view localizers</a:t>
            </a:r>
          </a:p>
        </p:txBody>
      </p:sp>
      <p:pic>
        <p:nvPicPr>
          <p:cNvPr id="7" name="Picture 2" descr="ModPerson"/>
          <p:cNvPicPr>
            <a:picLocks noChangeAspect="1" noChangeArrowheads="1"/>
          </p:cNvPicPr>
          <p:nvPr/>
        </p:nvPicPr>
        <p:blipFill>
          <a:blip r:embed="rId2" cstate="print"/>
          <a:srcRect/>
          <a:stretch>
            <a:fillRect/>
          </a:stretch>
        </p:blipFill>
        <p:spPr bwMode="auto">
          <a:xfrm>
            <a:off x="2487898" y="4555232"/>
            <a:ext cx="4519613" cy="1684338"/>
          </a:xfrm>
          <a:prstGeom prst="rect">
            <a:avLst/>
          </a:prstGeom>
          <a:noFill/>
        </p:spPr>
      </p:pic>
      <p:pic>
        <p:nvPicPr>
          <p:cNvPr id="8" name="Picture 5" descr="LongMod"/>
          <p:cNvPicPr>
            <a:picLocks noChangeAspect="1" noChangeArrowheads="1"/>
          </p:cNvPicPr>
          <p:nvPr/>
        </p:nvPicPr>
        <p:blipFill>
          <a:blip r:embed="rId3" cstate="print"/>
          <a:srcRect/>
          <a:stretch>
            <a:fillRect/>
          </a:stretch>
        </p:blipFill>
        <p:spPr bwMode="auto">
          <a:xfrm>
            <a:off x="2303748" y="3717032"/>
            <a:ext cx="4581525" cy="1963738"/>
          </a:xfrm>
          <a:prstGeom prst="rect">
            <a:avLst/>
          </a:prstGeom>
          <a:noFill/>
        </p:spPr>
      </p:pic>
      <p:sp>
        <p:nvSpPr>
          <p:cNvPr id="6" name="TextBox 5"/>
          <p:cNvSpPr txBox="1"/>
          <p:nvPr/>
        </p:nvSpPr>
        <p:spPr>
          <a:xfrm>
            <a:off x="2895600" y="6477000"/>
            <a:ext cx="3429000" cy="381000"/>
          </a:xfrm>
          <a:prstGeom prst="rect">
            <a:avLst/>
          </a:prstGeom>
          <a:noFill/>
        </p:spPr>
        <p:txBody>
          <a:bodyPr wrap="square" rtlCol="0">
            <a:spAutoFit/>
          </a:bodyPr>
          <a:lstStyle/>
          <a:p>
            <a:pPr algn="ctr"/>
            <a:r>
              <a:rPr lang="en-US" dirty="0" smtClean="0">
                <a:latin typeface="Gill Sans MT" pitchFamily="34" charset="0"/>
              </a:rPr>
              <a:t>Dose Modulation and Reduction</a:t>
            </a:r>
            <a:endParaRPr lang="en-US" dirty="0">
              <a:latin typeface="Gill Sans MT" pitchFamily="34" charset="0"/>
            </a:endParaRPr>
          </a:p>
        </p:txBody>
      </p:sp>
    </p:spTree>
    <p:extLst>
      <p:ext uri="{BB962C8B-B14F-4D97-AF65-F5344CB8AC3E}">
        <p14:creationId xmlns:p14="http://schemas.microsoft.com/office/powerpoint/2010/main" val="1852912273"/>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800" dirty="0" smtClean="0"/>
              <a:t>Outline</a:t>
            </a:r>
            <a:endParaRPr lang="en-US" sz="4800" dirty="0"/>
          </a:p>
        </p:txBody>
      </p:sp>
      <p:sp>
        <p:nvSpPr>
          <p:cNvPr id="3" name="Content Placeholder 2"/>
          <p:cNvSpPr>
            <a:spLocks noGrp="1"/>
          </p:cNvSpPr>
          <p:nvPr>
            <p:ph idx="1"/>
          </p:nvPr>
        </p:nvSpPr>
        <p:spPr/>
        <p:txBody>
          <a:bodyPr/>
          <a:lstStyle/>
          <a:p>
            <a:r>
              <a:rPr lang="en-US" dirty="0" smtClean="0"/>
              <a:t>What is Dose?</a:t>
            </a:r>
          </a:p>
          <a:p>
            <a:r>
              <a:rPr lang="en-US" dirty="0" smtClean="0"/>
              <a:t>Acquisition Parameter Settings</a:t>
            </a:r>
          </a:p>
          <a:p>
            <a:r>
              <a:rPr lang="en-US" dirty="0" smtClean="0"/>
              <a:t>Dose Modulation and Reduction</a:t>
            </a:r>
          </a:p>
          <a:p>
            <a:r>
              <a:rPr lang="en-US" dirty="0" smtClean="0"/>
              <a:t>Dose Display</a:t>
            </a:r>
            <a:endParaRPr lang="en-US" dirty="0"/>
          </a:p>
        </p:txBody>
      </p:sp>
    </p:spTree>
    <p:extLst>
      <p:ext uri="{BB962C8B-B14F-4D97-AF65-F5344CB8AC3E}">
        <p14:creationId xmlns:p14="http://schemas.microsoft.com/office/powerpoint/2010/main" val="1266493815"/>
      </p:ext>
    </p:extLst>
  </p:cSld>
  <p:clrMapOvr>
    <a:masterClrMapping/>
  </p:clrMapOvr>
  <p:timing>
    <p:tnLst>
      <p:par>
        <p:cTn xmlns:p14="http://schemas.microsoft.com/office/powerpoint/2010/mai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6"/>
          <p:cNvSpPr>
            <a:spLocks noGrp="1"/>
          </p:cNvSpPr>
          <p:nvPr>
            <p:ph type="title"/>
          </p:nvPr>
        </p:nvSpPr>
        <p:spPr>
          <a:xfrm>
            <a:off x="107504" y="584684"/>
            <a:ext cx="9289032" cy="685800"/>
          </a:xfrm>
        </p:spPr>
        <p:txBody>
          <a:bodyPr/>
          <a:lstStyle/>
          <a:p>
            <a:r>
              <a:rPr lang="en-US" dirty="0" smtClean="0"/>
              <a:t> Angular and Longitudinal Tube Current Modulation</a:t>
            </a:r>
            <a:endParaRPr lang="en-US" dirty="0"/>
          </a:p>
        </p:txBody>
      </p:sp>
      <p:sp>
        <p:nvSpPr>
          <p:cNvPr id="3" name="Content Placeholder 2"/>
          <p:cNvSpPr>
            <a:spLocks noGrp="1"/>
          </p:cNvSpPr>
          <p:nvPr>
            <p:ph idx="1"/>
          </p:nvPr>
        </p:nvSpPr>
        <p:spPr/>
        <p:txBody>
          <a:bodyPr/>
          <a:lstStyle/>
          <a:p>
            <a:r>
              <a:rPr lang="en-US" dirty="0" smtClean="0"/>
              <a:t>Is an AEC feature that incorporates the properties of both </a:t>
            </a:r>
            <a:r>
              <a:rPr lang="en-US" dirty="0" smtClean="0">
                <a:solidFill>
                  <a:schemeClr val="tx2"/>
                </a:solidFill>
              </a:rPr>
              <a:t>Angular and Longitudinal Tube Current Modulation</a:t>
            </a:r>
            <a:r>
              <a:rPr lang="en-US" dirty="0" smtClean="0"/>
              <a:t> to</a:t>
            </a:r>
          </a:p>
          <a:p>
            <a:pPr lvl="1"/>
            <a:r>
              <a:rPr lang="en-US" dirty="0" smtClean="0"/>
              <a:t>Adjust the Tube Current based on the patient’s overall attenuation </a:t>
            </a:r>
          </a:p>
          <a:p>
            <a:pPr lvl="1"/>
            <a:r>
              <a:rPr lang="en-US" dirty="0" smtClean="0"/>
              <a:t>Modulate the Tube Current in the angular (X-Y) and longitudinal (Z) dimensions to adapt to the patient’s shape</a:t>
            </a:r>
          </a:p>
        </p:txBody>
      </p:sp>
      <p:sp>
        <p:nvSpPr>
          <p:cNvPr id="5" name="Content Placeholder 4"/>
          <p:cNvSpPr>
            <a:spLocks noGrp="1"/>
          </p:cNvSpPr>
          <p:nvPr>
            <p:ph idx="14"/>
          </p:nvPr>
        </p:nvSpPr>
        <p:spPr>
          <a:xfrm>
            <a:off x="457200" y="4401108"/>
            <a:ext cx="8507288" cy="2057400"/>
          </a:xfrm>
        </p:spPr>
        <p:txBody>
          <a:bodyPr/>
          <a:lstStyle/>
          <a:p>
            <a:pPr marL="0" indent="0" algn="ctr">
              <a:buNone/>
            </a:pPr>
            <a:r>
              <a:rPr lang="en-US" b="1" dirty="0" smtClean="0">
                <a:solidFill>
                  <a:schemeClr val="tx2"/>
                </a:solidFill>
              </a:rPr>
              <a:t>The use of Angular and Longitudinal Tube Current Modulation may decrease or increase CTDI</a:t>
            </a:r>
            <a:r>
              <a:rPr lang="en-US" b="1" baseline="-25000" dirty="0" smtClean="0">
                <a:solidFill>
                  <a:schemeClr val="tx2"/>
                </a:solidFill>
              </a:rPr>
              <a:t>vol</a:t>
            </a:r>
            <a:r>
              <a:rPr lang="en-US" b="1" dirty="0" smtClean="0">
                <a:solidFill>
                  <a:schemeClr val="tx2"/>
                </a:solidFill>
              </a:rPr>
              <a:t> </a:t>
            </a:r>
            <a:r>
              <a:rPr lang="en-US" b="1" dirty="0">
                <a:solidFill>
                  <a:schemeClr val="tx2"/>
                </a:solidFill>
              </a:rPr>
              <a:t>depending on the patient size and body area imaged and image quality requested</a:t>
            </a:r>
          </a:p>
        </p:txBody>
      </p:sp>
      <p:sp>
        <p:nvSpPr>
          <p:cNvPr id="6" name="TextBox 5"/>
          <p:cNvSpPr txBox="1"/>
          <p:nvPr/>
        </p:nvSpPr>
        <p:spPr>
          <a:xfrm>
            <a:off x="2895600" y="6477000"/>
            <a:ext cx="3429000" cy="381000"/>
          </a:xfrm>
          <a:prstGeom prst="rect">
            <a:avLst/>
          </a:prstGeom>
          <a:noFill/>
        </p:spPr>
        <p:txBody>
          <a:bodyPr wrap="square" rtlCol="0">
            <a:spAutoFit/>
          </a:bodyPr>
          <a:lstStyle/>
          <a:p>
            <a:pPr algn="ctr"/>
            <a:r>
              <a:rPr lang="en-US" dirty="0" smtClean="0">
                <a:latin typeface="Gill Sans MT" pitchFamily="34" charset="0"/>
              </a:rPr>
              <a:t>Dose Modulation and Reduction</a:t>
            </a:r>
            <a:endParaRPr lang="en-US" dirty="0">
              <a:latin typeface="Gill Sans MT" pitchFamily="34" charset="0"/>
            </a:endParaRPr>
          </a:p>
        </p:txBody>
      </p:sp>
    </p:spTree>
    <p:extLst>
      <p:ext uri="{BB962C8B-B14F-4D97-AF65-F5344CB8AC3E}">
        <p14:creationId xmlns:p14="http://schemas.microsoft.com/office/powerpoint/2010/main" val="49964630"/>
      </p:ext>
    </p:extLst>
  </p:cSld>
  <p:clrMapOvr>
    <a:masterClrMapping/>
  </p:clrMapOvr>
  <p:timing>
    <p:tnLst>
      <p:par>
        <p:cTn xmlns:p14="http://schemas.microsoft.com/office/powerpoint/2010/mai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bwMode="auto">
          <a:xfrm>
            <a:off x="431540" y="1448780"/>
            <a:ext cx="8244916" cy="5076564"/>
          </a:xfrm>
          <a:prstGeom prst="rect">
            <a:avLst/>
          </a:prstGeom>
          <a:solidFill>
            <a:srgbClr val="FFFFFF"/>
          </a:solidFill>
          <a:ln w="12700" cap="flat" cmpd="sng" algn="ctr">
            <a:solidFill>
              <a:schemeClr val="tx1"/>
            </a:solidFill>
            <a:prstDash val="solid"/>
            <a:round/>
            <a:headEnd type="none" w="sm" len="sm"/>
            <a:tailEnd type="stealth" w="med" len="lg"/>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a:ln>
                <a:noFill/>
              </a:ln>
              <a:solidFill>
                <a:schemeClr val="tx1"/>
              </a:solidFill>
              <a:effectLst/>
              <a:latin typeface="Times New Roman" pitchFamily="-112" charset="0"/>
            </a:endParaRPr>
          </a:p>
        </p:txBody>
      </p:sp>
      <p:grpSp>
        <p:nvGrpSpPr>
          <p:cNvPr id="9" name="Group 8"/>
          <p:cNvGrpSpPr/>
          <p:nvPr/>
        </p:nvGrpSpPr>
        <p:grpSpPr>
          <a:xfrm>
            <a:off x="582613" y="1556792"/>
            <a:ext cx="7769807" cy="4701133"/>
            <a:chOff x="582613" y="1219200"/>
            <a:chExt cx="8007350" cy="5038725"/>
          </a:xfrm>
        </p:grpSpPr>
        <p:pic>
          <p:nvPicPr>
            <p:cNvPr id="807938" name="Picture 2" descr="ModPerson"/>
            <p:cNvPicPr>
              <a:picLocks noChangeAspect="1" noChangeArrowheads="1"/>
            </p:cNvPicPr>
            <p:nvPr/>
          </p:nvPicPr>
          <p:blipFill>
            <a:blip r:embed="rId3" cstate="print"/>
            <a:srcRect/>
            <a:stretch>
              <a:fillRect/>
            </a:stretch>
          </p:blipFill>
          <p:spPr bwMode="auto">
            <a:xfrm>
              <a:off x="4070350" y="2057400"/>
              <a:ext cx="4519613" cy="1684338"/>
            </a:xfrm>
            <a:prstGeom prst="rect">
              <a:avLst/>
            </a:prstGeom>
            <a:noFill/>
          </p:spPr>
        </p:pic>
        <p:pic>
          <p:nvPicPr>
            <p:cNvPr id="807941" name="Picture 5" descr="LongMod"/>
            <p:cNvPicPr>
              <a:picLocks noChangeAspect="1" noChangeArrowheads="1"/>
            </p:cNvPicPr>
            <p:nvPr/>
          </p:nvPicPr>
          <p:blipFill>
            <a:blip r:embed="rId4" cstate="print"/>
            <a:srcRect/>
            <a:stretch>
              <a:fillRect/>
            </a:stretch>
          </p:blipFill>
          <p:spPr bwMode="auto">
            <a:xfrm>
              <a:off x="3886200" y="1219200"/>
              <a:ext cx="4581525" cy="1963738"/>
            </a:xfrm>
            <a:prstGeom prst="rect">
              <a:avLst/>
            </a:prstGeom>
            <a:noFill/>
          </p:spPr>
        </p:pic>
        <p:pic>
          <p:nvPicPr>
            <p:cNvPr id="807942" name="Picture 6" descr="XYZMod"/>
            <p:cNvPicPr>
              <a:picLocks noChangeAspect="1" noChangeArrowheads="1"/>
            </p:cNvPicPr>
            <p:nvPr/>
          </p:nvPicPr>
          <p:blipFill>
            <a:blip r:embed="rId5" cstate="print"/>
            <a:srcRect/>
            <a:stretch>
              <a:fillRect/>
            </a:stretch>
          </p:blipFill>
          <p:spPr bwMode="auto">
            <a:xfrm>
              <a:off x="4679950" y="3962400"/>
              <a:ext cx="3836988" cy="2295525"/>
            </a:xfrm>
            <a:prstGeom prst="rect">
              <a:avLst/>
            </a:prstGeom>
            <a:noFill/>
            <a:ln w="50800">
              <a:solidFill>
                <a:srgbClr val="FFFF00"/>
              </a:solidFill>
            </a:ln>
          </p:spPr>
        </p:pic>
        <p:pic>
          <p:nvPicPr>
            <p:cNvPr id="807943" name="Picture 7" descr="AngMod"/>
            <p:cNvPicPr>
              <a:picLocks noChangeAspect="1" noChangeArrowheads="1"/>
            </p:cNvPicPr>
            <p:nvPr/>
          </p:nvPicPr>
          <p:blipFill>
            <a:blip r:embed="rId6" cstate="print"/>
            <a:srcRect/>
            <a:stretch>
              <a:fillRect/>
            </a:stretch>
          </p:blipFill>
          <p:spPr bwMode="auto">
            <a:xfrm>
              <a:off x="582613" y="1219200"/>
              <a:ext cx="2617787" cy="4178300"/>
            </a:xfrm>
            <a:prstGeom prst="rect">
              <a:avLst/>
            </a:prstGeom>
            <a:noFill/>
          </p:spPr>
        </p:pic>
      </p:grpSp>
      <p:sp>
        <p:nvSpPr>
          <p:cNvPr id="13" name="Title 12"/>
          <p:cNvSpPr>
            <a:spLocks noGrp="1"/>
          </p:cNvSpPr>
          <p:nvPr>
            <p:ph type="title"/>
          </p:nvPr>
        </p:nvSpPr>
        <p:spPr>
          <a:xfrm>
            <a:off x="0" y="609600"/>
            <a:ext cx="9144000" cy="685800"/>
          </a:xfrm>
        </p:spPr>
        <p:txBody>
          <a:bodyPr>
            <a:normAutofit/>
          </a:bodyPr>
          <a:lstStyle/>
          <a:p>
            <a:r>
              <a:rPr lang="en-US" dirty="0" smtClean="0"/>
              <a:t> Angular and Longitudinal Tube Current Modulation</a:t>
            </a:r>
            <a:endParaRPr lang="en-US" dirty="0"/>
          </a:p>
        </p:txBody>
      </p:sp>
      <p:sp>
        <p:nvSpPr>
          <p:cNvPr id="7" name="TextBox 6"/>
          <p:cNvSpPr txBox="1"/>
          <p:nvPr/>
        </p:nvSpPr>
        <p:spPr>
          <a:xfrm>
            <a:off x="2895600" y="6477000"/>
            <a:ext cx="3429000" cy="381000"/>
          </a:xfrm>
          <a:prstGeom prst="rect">
            <a:avLst/>
          </a:prstGeom>
          <a:noFill/>
        </p:spPr>
        <p:txBody>
          <a:bodyPr wrap="square" rtlCol="0">
            <a:spAutoFit/>
          </a:bodyPr>
          <a:lstStyle/>
          <a:p>
            <a:pPr algn="ctr"/>
            <a:r>
              <a:rPr lang="en-US" dirty="0" smtClean="0">
                <a:latin typeface="Gill Sans MT" pitchFamily="34" charset="0"/>
              </a:rPr>
              <a:t>Dose Modulation and Reduction</a:t>
            </a:r>
            <a:endParaRPr lang="en-US" dirty="0">
              <a:latin typeface="Gill Sans MT" pitchFamily="34" charset="0"/>
            </a:endParaRPr>
          </a:p>
        </p:txBody>
      </p:sp>
    </p:spTree>
    <p:extLst>
      <p:ext uri="{BB962C8B-B14F-4D97-AF65-F5344CB8AC3E}">
        <p14:creationId xmlns:p14="http://schemas.microsoft.com/office/powerpoint/2010/main" val="2587040435"/>
      </p:ext>
    </p:extLst>
  </p:cSld>
  <p:clrMapOvr>
    <a:masterClrMapping/>
  </p:clrMapOvr>
  <p:timing>
    <p:tnLst>
      <p:par>
        <p:cTn xmlns:p14="http://schemas.microsoft.com/office/powerpoint/2010/mai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ECG-Based Tube Current Modulation</a:t>
            </a:r>
            <a:endParaRPr lang="en-US" dirty="0"/>
          </a:p>
        </p:txBody>
      </p:sp>
      <p:sp>
        <p:nvSpPr>
          <p:cNvPr id="3" name="Content Placeholder 2"/>
          <p:cNvSpPr>
            <a:spLocks noGrp="1"/>
          </p:cNvSpPr>
          <p:nvPr>
            <p:ph idx="1"/>
          </p:nvPr>
        </p:nvSpPr>
        <p:spPr/>
        <p:txBody>
          <a:bodyPr>
            <a:normAutofit/>
          </a:bodyPr>
          <a:lstStyle/>
          <a:p>
            <a:r>
              <a:rPr lang="en-US" dirty="0" smtClean="0"/>
              <a:t>Is an AEC feature used with prospectively gated cardiac imaging that adjusts the Tube Current based on the phase within the cardiac cycle</a:t>
            </a:r>
          </a:p>
          <a:p>
            <a:r>
              <a:rPr lang="en-US" dirty="0" smtClean="0"/>
              <a:t>There are important heart rate considerations to take into account when using prospective gating</a:t>
            </a:r>
            <a:endParaRPr lang="en-US" dirty="0"/>
          </a:p>
        </p:txBody>
      </p:sp>
      <p:sp>
        <p:nvSpPr>
          <p:cNvPr id="5" name="Content Placeholder 4"/>
          <p:cNvSpPr>
            <a:spLocks noGrp="1"/>
          </p:cNvSpPr>
          <p:nvPr>
            <p:ph idx="14"/>
          </p:nvPr>
        </p:nvSpPr>
        <p:spPr>
          <a:xfrm>
            <a:off x="457200" y="4293096"/>
            <a:ext cx="8229600" cy="2057400"/>
          </a:xfrm>
        </p:spPr>
        <p:txBody>
          <a:bodyPr>
            <a:normAutofit/>
          </a:bodyPr>
          <a:lstStyle/>
          <a:p>
            <a:pPr marL="0" indent="0" algn="ctr">
              <a:buNone/>
            </a:pPr>
            <a:r>
              <a:rPr lang="en-US" b="1" dirty="0" smtClean="0">
                <a:solidFill>
                  <a:schemeClr val="tx2"/>
                </a:solidFill>
              </a:rPr>
              <a:t>The use of ECG-Based </a:t>
            </a:r>
            <a:r>
              <a:rPr lang="en-US" b="1" dirty="0">
                <a:solidFill>
                  <a:schemeClr val="tx2"/>
                </a:solidFill>
              </a:rPr>
              <a:t>Tube Current </a:t>
            </a:r>
            <a:r>
              <a:rPr lang="en-US" b="1" dirty="0" smtClean="0">
                <a:solidFill>
                  <a:schemeClr val="tx2"/>
                </a:solidFill>
              </a:rPr>
              <a:t>Modulation with prospective gating will decrease </a:t>
            </a:r>
            <a:r>
              <a:rPr lang="en-US" sz="3200" b="1" dirty="0" smtClean="0">
                <a:solidFill>
                  <a:schemeClr val="tx2"/>
                </a:solidFill>
              </a:rPr>
              <a:t>CTDI</a:t>
            </a:r>
            <a:r>
              <a:rPr lang="en-US" sz="3200" b="1" baseline="-25000" dirty="0" smtClean="0">
                <a:solidFill>
                  <a:schemeClr val="tx2"/>
                </a:solidFill>
              </a:rPr>
              <a:t>vol</a:t>
            </a:r>
            <a:r>
              <a:rPr lang="en-US" b="1" dirty="0" smtClean="0">
                <a:solidFill>
                  <a:schemeClr val="tx2"/>
                </a:solidFill>
              </a:rPr>
              <a:t> compared to </a:t>
            </a:r>
            <a:br>
              <a:rPr lang="en-US" b="1" dirty="0" smtClean="0">
                <a:solidFill>
                  <a:schemeClr val="tx2"/>
                </a:solidFill>
              </a:rPr>
            </a:br>
            <a:r>
              <a:rPr lang="en-US" b="1" dirty="0" smtClean="0">
                <a:solidFill>
                  <a:schemeClr val="tx2"/>
                </a:solidFill>
              </a:rPr>
              <a:t>retrospective gating</a:t>
            </a:r>
            <a:endParaRPr lang="en-US" b="1" dirty="0">
              <a:solidFill>
                <a:schemeClr val="tx2"/>
              </a:solidFill>
            </a:endParaRPr>
          </a:p>
        </p:txBody>
      </p:sp>
      <p:sp>
        <p:nvSpPr>
          <p:cNvPr id="6" name="TextBox 5"/>
          <p:cNvSpPr txBox="1"/>
          <p:nvPr/>
        </p:nvSpPr>
        <p:spPr>
          <a:xfrm>
            <a:off x="2895600" y="6477000"/>
            <a:ext cx="3429000" cy="381000"/>
          </a:xfrm>
          <a:prstGeom prst="rect">
            <a:avLst/>
          </a:prstGeom>
          <a:noFill/>
        </p:spPr>
        <p:txBody>
          <a:bodyPr wrap="square" rtlCol="0">
            <a:spAutoFit/>
          </a:bodyPr>
          <a:lstStyle/>
          <a:p>
            <a:pPr algn="ctr"/>
            <a:r>
              <a:rPr lang="en-US" dirty="0" smtClean="0">
                <a:latin typeface="Gill Sans MT" pitchFamily="34" charset="0"/>
              </a:rPr>
              <a:t>Dose Modulation and Reduction</a:t>
            </a:r>
            <a:endParaRPr lang="en-US" dirty="0">
              <a:latin typeface="Gill Sans MT" pitchFamily="34" charset="0"/>
            </a:endParaRPr>
          </a:p>
        </p:txBody>
      </p:sp>
    </p:spTree>
    <p:extLst>
      <p:ext uri="{BB962C8B-B14F-4D97-AF65-F5344CB8AC3E}">
        <p14:creationId xmlns:p14="http://schemas.microsoft.com/office/powerpoint/2010/main" val="2122940772"/>
      </p:ext>
    </p:extLst>
  </p:cSld>
  <p:clrMapOvr>
    <a:masterClrMapping/>
  </p:clrMapOvr>
  <p:timing>
    <p:tnLst>
      <p:par>
        <p:cTn xmlns:p14="http://schemas.microsoft.com/office/powerpoint/2010/mai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 name="Rectangle 168"/>
          <p:cNvSpPr/>
          <p:nvPr/>
        </p:nvSpPr>
        <p:spPr bwMode="auto">
          <a:xfrm>
            <a:off x="647564" y="1421396"/>
            <a:ext cx="7884876" cy="5139952"/>
          </a:xfrm>
          <a:prstGeom prst="rect">
            <a:avLst/>
          </a:prstGeom>
          <a:solidFill>
            <a:srgbClr val="FFFFFF"/>
          </a:solidFill>
          <a:ln w="12700" cap="flat" cmpd="sng" algn="ctr">
            <a:solidFill>
              <a:schemeClr val="tx1"/>
            </a:solidFill>
            <a:prstDash val="solid"/>
            <a:round/>
            <a:headEnd type="none" w="sm" len="sm"/>
            <a:tailEnd type="stealth" w="med" len="lg"/>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a:ln>
                <a:noFill/>
              </a:ln>
              <a:solidFill>
                <a:schemeClr val="tx1"/>
              </a:solidFill>
              <a:effectLst/>
              <a:latin typeface="Times New Roman" pitchFamily="-112" charset="0"/>
            </a:endParaRPr>
          </a:p>
        </p:txBody>
      </p:sp>
      <p:sp>
        <p:nvSpPr>
          <p:cNvPr id="2" name="Title 1"/>
          <p:cNvSpPr>
            <a:spLocks noGrp="1"/>
          </p:cNvSpPr>
          <p:nvPr>
            <p:ph type="title"/>
          </p:nvPr>
        </p:nvSpPr>
        <p:spPr/>
        <p:txBody>
          <a:bodyPr>
            <a:normAutofit/>
          </a:bodyPr>
          <a:lstStyle/>
          <a:p>
            <a:r>
              <a:rPr lang="en-US" dirty="0" smtClean="0"/>
              <a:t>ECG-Based Tube Current Modulation</a:t>
            </a:r>
            <a:endParaRPr lang="en-US" dirty="0"/>
          </a:p>
        </p:txBody>
      </p:sp>
      <p:sp>
        <p:nvSpPr>
          <p:cNvPr id="43" name="TextBox 42"/>
          <p:cNvSpPr txBox="1"/>
          <p:nvPr/>
        </p:nvSpPr>
        <p:spPr>
          <a:xfrm>
            <a:off x="2895600" y="6477000"/>
            <a:ext cx="3429000" cy="381000"/>
          </a:xfrm>
          <a:prstGeom prst="rect">
            <a:avLst/>
          </a:prstGeom>
          <a:noFill/>
        </p:spPr>
        <p:txBody>
          <a:bodyPr wrap="square" rtlCol="0">
            <a:spAutoFit/>
          </a:bodyPr>
          <a:lstStyle/>
          <a:p>
            <a:pPr algn="ctr"/>
            <a:r>
              <a:rPr lang="en-US" dirty="0" smtClean="0">
                <a:latin typeface="Gill Sans MT" pitchFamily="34" charset="0"/>
              </a:rPr>
              <a:t>Dose Modulation and Reduction</a:t>
            </a:r>
            <a:endParaRPr lang="en-US" dirty="0">
              <a:latin typeface="Gill Sans MT" pitchFamily="34" charset="0"/>
            </a:endParaRPr>
          </a:p>
        </p:txBody>
      </p:sp>
      <p:grpSp>
        <p:nvGrpSpPr>
          <p:cNvPr id="131" name="Group 130"/>
          <p:cNvGrpSpPr/>
          <p:nvPr/>
        </p:nvGrpSpPr>
        <p:grpSpPr>
          <a:xfrm>
            <a:off x="791580" y="1592797"/>
            <a:ext cx="7740860" cy="4968552"/>
            <a:chOff x="395536" y="908720"/>
            <a:chExt cx="8352420" cy="5666420"/>
          </a:xfrm>
        </p:grpSpPr>
        <p:grpSp>
          <p:nvGrpSpPr>
            <p:cNvPr id="132" name="Group 15"/>
            <p:cNvGrpSpPr/>
            <p:nvPr/>
          </p:nvGrpSpPr>
          <p:grpSpPr>
            <a:xfrm>
              <a:off x="4247964" y="908720"/>
              <a:ext cx="2780740" cy="3178460"/>
              <a:chOff x="990600" y="3200400"/>
              <a:chExt cx="2780740" cy="3178460"/>
            </a:xfrm>
          </p:grpSpPr>
          <p:pic>
            <p:nvPicPr>
              <p:cNvPr id="162" name="Picture 2" descr="http://upload.wikimedia.org/wikipedia/commons/thumb/9/9e/SinusRhythmLabels.svg/2000px-SinusRhythmLabels.svg.png"/>
              <p:cNvPicPr>
                <a:picLocks noChangeAspect="1" noChangeArrowheads="1"/>
              </p:cNvPicPr>
              <p:nvPr/>
            </p:nvPicPr>
            <p:blipFill>
              <a:blip r:embed="rId3" cstate="print"/>
              <a:srcRect/>
              <a:stretch>
                <a:fillRect/>
              </a:stretch>
            </p:blipFill>
            <p:spPr bwMode="auto">
              <a:xfrm>
                <a:off x="990600" y="3352800"/>
                <a:ext cx="2780740" cy="2743200"/>
              </a:xfrm>
              <a:prstGeom prst="rect">
                <a:avLst/>
              </a:prstGeom>
              <a:noFill/>
            </p:spPr>
          </p:pic>
          <p:sp>
            <p:nvSpPr>
              <p:cNvPr id="163" name="Rectangle 162"/>
              <p:cNvSpPr/>
              <p:nvPr/>
            </p:nvSpPr>
            <p:spPr>
              <a:xfrm>
                <a:off x="3131840" y="5229200"/>
                <a:ext cx="457200" cy="609600"/>
              </a:xfrm>
              <a:prstGeom prst="rect">
                <a:avLst/>
              </a:prstGeom>
              <a:solidFill>
                <a:sysClr val="window" lastClr="FFFFFF"/>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ysClr val="window" lastClr="FFFFFF"/>
                  </a:solidFill>
                  <a:effectLst/>
                  <a:uLnTx/>
                  <a:uFillTx/>
                  <a:latin typeface="Calibri"/>
                  <a:ea typeface="+mn-ea"/>
                  <a:cs typeface="+mn-cs"/>
                </a:endParaRPr>
              </a:p>
            </p:txBody>
          </p:sp>
          <p:sp>
            <p:nvSpPr>
              <p:cNvPr id="164" name="Rectangle 163"/>
              <p:cNvSpPr/>
              <p:nvPr/>
            </p:nvSpPr>
            <p:spPr>
              <a:xfrm>
                <a:off x="2015716" y="5769260"/>
                <a:ext cx="1548172" cy="609600"/>
              </a:xfrm>
              <a:prstGeom prst="rect">
                <a:avLst/>
              </a:prstGeom>
              <a:solidFill>
                <a:sysClr val="window" lastClr="FFFFFF"/>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ysClr val="window" lastClr="FFFFFF"/>
                  </a:solidFill>
                  <a:effectLst/>
                  <a:uLnTx/>
                  <a:uFillTx/>
                  <a:latin typeface="Calibri"/>
                  <a:ea typeface="+mn-ea"/>
                  <a:cs typeface="+mn-cs"/>
                </a:endParaRPr>
              </a:p>
            </p:txBody>
          </p:sp>
          <p:sp>
            <p:nvSpPr>
              <p:cNvPr id="165" name="Rectangle 164"/>
              <p:cNvSpPr/>
              <p:nvPr/>
            </p:nvSpPr>
            <p:spPr>
              <a:xfrm>
                <a:off x="1223628" y="5229200"/>
                <a:ext cx="936104" cy="609600"/>
              </a:xfrm>
              <a:prstGeom prst="rect">
                <a:avLst/>
              </a:prstGeom>
              <a:solidFill>
                <a:sysClr val="window" lastClr="FFFFFF"/>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ysClr val="window" lastClr="FFFFFF"/>
                  </a:solidFill>
                  <a:effectLst/>
                  <a:uLnTx/>
                  <a:uFillTx/>
                  <a:latin typeface="Calibri"/>
                  <a:ea typeface="+mn-ea"/>
                  <a:cs typeface="+mn-cs"/>
                </a:endParaRPr>
              </a:p>
            </p:txBody>
          </p:sp>
          <p:sp>
            <p:nvSpPr>
              <p:cNvPr id="166" name="Rectangle 165"/>
              <p:cNvSpPr/>
              <p:nvPr/>
            </p:nvSpPr>
            <p:spPr>
              <a:xfrm>
                <a:off x="1835696" y="3429000"/>
                <a:ext cx="396044" cy="1653716"/>
              </a:xfrm>
              <a:prstGeom prst="rect">
                <a:avLst/>
              </a:prstGeom>
              <a:solidFill>
                <a:sysClr val="window" lastClr="FFFFFF"/>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ysClr val="window" lastClr="FFFFFF"/>
                  </a:solidFill>
                  <a:effectLst/>
                  <a:uLnTx/>
                  <a:uFillTx/>
                  <a:latin typeface="Calibri"/>
                  <a:ea typeface="+mn-ea"/>
                  <a:cs typeface="+mn-cs"/>
                </a:endParaRPr>
              </a:p>
            </p:txBody>
          </p:sp>
          <p:sp>
            <p:nvSpPr>
              <p:cNvPr id="167" name="Rectangle 166"/>
              <p:cNvSpPr/>
              <p:nvPr/>
            </p:nvSpPr>
            <p:spPr>
              <a:xfrm>
                <a:off x="2057400" y="3200400"/>
                <a:ext cx="1542492" cy="381000"/>
              </a:xfrm>
              <a:prstGeom prst="rect">
                <a:avLst/>
              </a:prstGeom>
              <a:solidFill>
                <a:sysClr val="window" lastClr="FFFFFF"/>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ysClr val="window" lastClr="FFFFFF"/>
                  </a:solidFill>
                  <a:effectLst/>
                  <a:uLnTx/>
                  <a:uFillTx/>
                  <a:latin typeface="Calibri"/>
                  <a:ea typeface="+mn-ea"/>
                  <a:cs typeface="+mn-cs"/>
                </a:endParaRPr>
              </a:p>
            </p:txBody>
          </p:sp>
          <p:sp>
            <p:nvSpPr>
              <p:cNvPr id="168" name="Rectangle 167"/>
              <p:cNvSpPr/>
              <p:nvPr/>
            </p:nvSpPr>
            <p:spPr>
              <a:xfrm>
                <a:off x="2447764" y="3429000"/>
                <a:ext cx="504056" cy="1656184"/>
              </a:xfrm>
              <a:prstGeom prst="rect">
                <a:avLst/>
              </a:prstGeom>
              <a:solidFill>
                <a:sysClr val="window" lastClr="FFFFFF"/>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ysClr val="window" lastClr="FFFFFF"/>
                  </a:solidFill>
                  <a:effectLst/>
                  <a:uLnTx/>
                  <a:uFillTx/>
                  <a:latin typeface="Calibri"/>
                  <a:ea typeface="+mn-ea"/>
                  <a:cs typeface="+mn-cs"/>
                </a:endParaRPr>
              </a:p>
            </p:txBody>
          </p:sp>
        </p:grpSp>
        <p:grpSp>
          <p:nvGrpSpPr>
            <p:cNvPr id="133" name="Group 14"/>
            <p:cNvGrpSpPr/>
            <p:nvPr/>
          </p:nvGrpSpPr>
          <p:grpSpPr>
            <a:xfrm>
              <a:off x="1727684" y="908720"/>
              <a:ext cx="2780740" cy="3178460"/>
              <a:chOff x="990600" y="3200400"/>
              <a:chExt cx="2780740" cy="3178460"/>
            </a:xfrm>
          </p:grpSpPr>
          <p:pic>
            <p:nvPicPr>
              <p:cNvPr id="155" name="Picture 2" descr="http://upload.wikimedia.org/wikipedia/commons/thumb/9/9e/SinusRhythmLabels.svg/2000px-SinusRhythmLabels.svg.png"/>
              <p:cNvPicPr>
                <a:picLocks noChangeAspect="1" noChangeArrowheads="1"/>
              </p:cNvPicPr>
              <p:nvPr/>
            </p:nvPicPr>
            <p:blipFill>
              <a:blip r:embed="rId3" cstate="print"/>
              <a:srcRect/>
              <a:stretch>
                <a:fillRect/>
              </a:stretch>
            </p:blipFill>
            <p:spPr bwMode="auto">
              <a:xfrm>
                <a:off x="990600" y="3352800"/>
                <a:ext cx="2780740" cy="2743200"/>
              </a:xfrm>
              <a:prstGeom prst="rect">
                <a:avLst/>
              </a:prstGeom>
              <a:noFill/>
            </p:spPr>
          </p:pic>
          <p:sp>
            <p:nvSpPr>
              <p:cNvPr id="156" name="Rectangle 155"/>
              <p:cNvSpPr/>
              <p:nvPr/>
            </p:nvSpPr>
            <p:spPr>
              <a:xfrm>
                <a:off x="3131840" y="5229200"/>
                <a:ext cx="457200" cy="609600"/>
              </a:xfrm>
              <a:prstGeom prst="rect">
                <a:avLst/>
              </a:prstGeom>
              <a:solidFill>
                <a:sysClr val="window" lastClr="FFFFFF"/>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ysClr val="window" lastClr="FFFFFF"/>
                  </a:solidFill>
                  <a:effectLst/>
                  <a:uLnTx/>
                  <a:uFillTx/>
                  <a:latin typeface="Calibri"/>
                  <a:ea typeface="+mn-ea"/>
                  <a:cs typeface="+mn-cs"/>
                </a:endParaRPr>
              </a:p>
            </p:txBody>
          </p:sp>
          <p:sp>
            <p:nvSpPr>
              <p:cNvPr id="157" name="Rectangle 156"/>
              <p:cNvSpPr/>
              <p:nvPr/>
            </p:nvSpPr>
            <p:spPr>
              <a:xfrm>
                <a:off x="2015716" y="5769260"/>
                <a:ext cx="1548172" cy="609600"/>
              </a:xfrm>
              <a:prstGeom prst="rect">
                <a:avLst/>
              </a:prstGeom>
              <a:solidFill>
                <a:sysClr val="window" lastClr="FFFFFF"/>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ysClr val="window" lastClr="FFFFFF"/>
                  </a:solidFill>
                  <a:effectLst/>
                  <a:uLnTx/>
                  <a:uFillTx/>
                  <a:latin typeface="Calibri"/>
                  <a:ea typeface="+mn-ea"/>
                  <a:cs typeface="+mn-cs"/>
                </a:endParaRPr>
              </a:p>
            </p:txBody>
          </p:sp>
          <p:sp>
            <p:nvSpPr>
              <p:cNvPr id="158" name="Rectangle 157"/>
              <p:cNvSpPr/>
              <p:nvPr/>
            </p:nvSpPr>
            <p:spPr>
              <a:xfrm>
                <a:off x="1223628" y="5229200"/>
                <a:ext cx="936104" cy="609600"/>
              </a:xfrm>
              <a:prstGeom prst="rect">
                <a:avLst/>
              </a:prstGeom>
              <a:solidFill>
                <a:sysClr val="window" lastClr="FFFFFF"/>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ysClr val="window" lastClr="FFFFFF"/>
                  </a:solidFill>
                  <a:effectLst/>
                  <a:uLnTx/>
                  <a:uFillTx/>
                  <a:latin typeface="Calibri"/>
                  <a:ea typeface="+mn-ea"/>
                  <a:cs typeface="+mn-cs"/>
                </a:endParaRPr>
              </a:p>
            </p:txBody>
          </p:sp>
          <p:sp>
            <p:nvSpPr>
              <p:cNvPr id="159" name="Rectangle 158"/>
              <p:cNvSpPr/>
              <p:nvPr/>
            </p:nvSpPr>
            <p:spPr>
              <a:xfrm>
                <a:off x="1835696" y="3429000"/>
                <a:ext cx="396044" cy="1653716"/>
              </a:xfrm>
              <a:prstGeom prst="rect">
                <a:avLst/>
              </a:prstGeom>
              <a:solidFill>
                <a:sysClr val="window" lastClr="FFFFFF"/>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ysClr val="window" lastClr="FFFFFF"/>
                  </a:solidFill>
                  <a:effectLst/>
                  <a:uLnTx/>
                  <a:uFillTx/>
                  <a:latin typeface="Calibri"/>
                  <a:ea typeface="+mn-ea"/>
                  <a:cs typeface="+mn-cs"/>
                </a:endParaRPr>
              </a:p>
            </p:txBody>
          </p:sp>
          <p:sp>
            <p:nvSpPr>
              <p:cNvPr id="160" name="Rectangle 159"/>
              <p:cNvSpPr/>
              <p:nvPr/>
            </p:nvSpPr>
            <p:spPr>
              <a:xfrm>
                <a:off x="2057400" y="3200400"/>
                <a:ext cx="1542492" cy="381000"/>
              </a:xfrm>
              <a:prstGeom prst="rect">
                <a:avLst/>
              </a:prstGeom>
              <a:solidFill>
                <a:sysClr val="window" lastClr="FFFFFF"/>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ysClr val="window" lastClr="FFFFFF"/>
                  </a:solidFill>
                  <a:effectLst/>
                  <a:uLnTx/>
                  <a:uFillTx/>
                  <a:latin typeface="Calibri"/>
                  <a:ea typeface="+mn-ea"/>
                  <a:cs typeface="+mn-cs"/>
                </a:endParaRPr>
              </a:p>
            </p:txBody>
          </p:sp>
          <p:sp>
            <p:nvSpPr>
              <p:cNvPr id="161" name="Rectangle 160"/>
              <p:cNvSpPr/>
              <p:nvPr/>
            </p:nvSpPr>
            <p:spPr>
              <a:xfrm>
                <a:off x="2447764" y="3429000"/>
                <a:ext cx="504056" cy="1656184"/>
              </a:xfrm>
              <a:prstGeom prst="rect">
                <a:avLst/>
              </a:prstGeom>
              <a:solidFill>
                <a:sysClr val="window" lastClr="FFFFFF"/>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ysClr val="window" lastClr="FFFFFF"/>
                  </a:solidFill>
                  <a:effectLst/>
                  <a:uLnTx/>
                  <a:uFillTx/>
                  <a:latin typeface="Calibri"/>
                  <a:ea typeface="+mn-ea"/>
                  <a:cs typeface="+mn-cs"/>
                </a:endParaRPr>
              </a:p>
            </p:txBody>
          </p:sp>
        </p:grpSp>
        <p:grpSp>
          <p:nvGrpSpPr>
            <p:cNvPr id="134" name="Group 23"/>
            <p:cNvGrpSpPr/>
            <p:nvPr/>
          </p:nvGrpSpPr>
          <p:grpSpPr>
            <a:xfrm>
              <a:off x="4247964" y="3679540"/>
              <a:ext cx="2780740" cy="2895600"/>
              <a:chOff x="990600" y="3200400"/>
              <a:chExt cx="2780740" cy="2895600"/>
            </a:xfrm>
          </p:grpSpPr>
          <p:pic>
            <p:nvPicPr>
              <p:cNvPr id="148" name="Picture 2" descr="http://upload.wikimedia.org/wikipedia/commons/thumb/9/9e/SinusRhythmLabels.svg/2000px-SinusRhythmLabels.svg.png"/>
              <p:cNvPicPr>
                <a:picLocks noChangeAspect="1" noChangeArrowheads="1"/>
              </p:cNvPicPr>
              <p:nvPr/>
            </p:nvPicPr>
            <p:blipFill>
              <a:blip r:embed="rId3" cstate="print"/>
              <a:srcRect/>
              <a:stretch>
                <a:fillRect/>
              </a:stretch>
            </p:blipFill>
            <p:spPr bwMode="auto">
              <a:xfrm>
                <a:off x="990600" y="3352800"/>
                <a:ext cx="2780740" cy="2743200"/>
              </a:xfrm>
              <a:prstGeom prst="rect">
                <a:avLst/>
              </a:prstGeom>
              <a:noFill/>
            </p:spPr>
          </p:pic>
          <p:sp>
            <p:nvSpPr>
              <p:cNvPr id="149" name="Rectangle 148"/>
              <p:cNvSpPr/>
              <p:nvPr/>
            </p:nvSpPr>
            <p:spPr>
              <a:xfrm>
                <a:off x="3131840" y="5229200"/>
                <a:ext cx="457200" cy="609600"/>
              </a:xfrm>
              <a:prstGeom prst="rect">
                <a:avLst/>
              </a:prstGeom>
              <a:solidFill>
                <a:sysClr val="window" lastClr="FFFFFF"/>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ysClr val="window" lastClr="FFFFFF"/>
                  </a:solidFill>
                  <a:effectLst/>
                  <a:uLnTx/>
                  <a:uFillTx/>
                  <a:latin typeface="Calibri"/>
                  <a:ea typeface="+mn-ea"/>
                  <a:cs typeface="+mn-cs"/>
                </a:endParaRPr>
              </a:p>
            </p:txBody>
          </p:sp>
          <p:sp>
            <p:nvSpPr>
              <p:cNvPr id="150" name="Rectangle 149"/>
              <p:cNvSpPr/>
              <p:nvPr/>
            </p:nvSpPr>
            <p:spPr>
              <a:xfrm>
                <a:off x="2015716" y="5769260"/>
                <a:ext cx="1548172" cy="315087"/>
              </a:xfrm>
              <a:prstGeom prst="rect">
                <a:avLst/>
              </a:prstGeom>
              <a:solidFill>
                <a:sysClr val="window" lastClr="FFFFFF"/>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ysClr val="window" lastClr="FFFFFF"/>
                  </a:solidFill>
                  <a:effectLst/>
                  <a:uLnTx/>
                  <a:uFillTx/>
                  <a:latin typeface="Calibri"/>
                  <a:ea typeface="+mn-ea"/>
                  <a:cs typeface="+mn-cs"/>
                </a:endParaRPr>
              </a:p>
            </p:txBody>
          </p:sp>
          <p:sp>
            <p:nvSpPr>
              <p:cNvPr id="151" name="Rectangle 150"/>
              <p:cNvSpPr/>
              <p:nvPr/>
            </p:nvSpPr>
            <p:spPr>
              <a:xfrm>
                <a:off x="1223628" y="5229200"/>
                <a:ext cx="936104" cy="609600"/>
              </a:xfrm>
              <a:prstGeom prst="rect">
                <a:avLst/>
              </a:prstGeom>
              <a:solidFill>
                <a:sysClr val="window" lastClr="FFFFFF"/>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ysClr val="window" lastClr="FFFFFF"/>
                  </a:solidFill>
                  <a:effectLst/>
                  <a:uLnTx/>
                  <a:uFillTx/>
                  <a:latin typeface="Calibri"/>
                  <a:ea typeface="+mn-ea"/>
                  <a:cs typeface="+mn-cs"/>
                </a:endParaRPr>
              </a:p>
            </p:txBody>
          </p:sp>
          <p:sp>
            <p:nvSpPr>
              <p:cNvPr id="152" name="Rectangle 151"/>
              <p:cNvSpPr/>
              <p:nvPr/>
            </p:nvSpPr>
            <p:spPr>
              <a:xfrm>
                <a:off x="1835696" y="3429000"/>
                <a:ext cx="396044" cy="1653716"/>
              </a:xfrm>
              <a:prstGeom prst="rect">
                <a:avLst/>
              </a:prstGeom>
              <a:solidFill>
                <a:sysClr val="window" lastClr="FFFFFF"/>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ysClr val="window" lastClr="FFFFFF"/>
                  </a:solidFill>
                  <a:effectLst/>
                  <a:uLnTx/>
                  <a:uFillTx/>
                  <a:latin typeface="Calibri"/>
                  <a:ea typeface="+mn-ea"/>
                  <a:cs typeface="+mn-cs"/>
                </a:endParaRPr>
              </a:p>
            </p:txBody>
          </p:sp>
          <p:sp>
            <p:nvSpPr>
              <p:cNvPr id="153" name="Rectangle 152"/>
              <p:cNvSpPr/>
              <p:nvPr/>
            </p:nvSpPr>
            <p:spPr>
              <a:xfrm>
                <a:off x="2057400" y="3200400"/>
                <a:ext cx="1542492" cy="381000"/>
              </a:xfrm>
              <a:prstGeom prst="rect">
                <a:avLst/>
              </a:prstGeom>
              <a:solidFill>
                <a:sysClr val="window" lastClr="FFFFFF"/>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ysClr val="window" lastClr="FFFFFF"/>
                  </a:solidFill>
                  <a:effectLst/>
                  <a:uLnTx/>
                  <a:uFillTx/>
                  <a:latin typeface="Calibri"/>
                  <a:ea typeface="+mn-ea"/>
                  <a:cs typeface="+mn-cs"/>
                </a:endParaRPr>
              </a:p>
            </p:txBody>
          </p:sp>
          <p:sp>
            <p:nvSpPr>
              <p:cNvPr id="154" name="Rectangle 153"/>
              <p:cNvSpPr/>
              <p:nvPr/>
            </p:nvSpPr>
            <p:spPr>
              <a:xfrm>
                <a:off x="2447764" y="3429000"/>
                <a:ext cx="504056" cy="1656184"/>
              </a:xfrm>
              <a:prstGeom prst="rect">
                <a:avLst/>
              </a:prstGeom>
              <a:solidFill>
                <a:sysClr val="window" lastClr="FFFFFF"/>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ysClr val="window" lastClr="FFFFFF"/>
                  </a:solidFill>
                  <a:effectLst/>
                  <a:uLnTx/>
                  <a:uFillTx/>
                  <a:latin typeface="Calibri"/>
                  <a:ea typeface="+mn-ea"/>
                  <a:cs typeface="+mn-cs"/>
                </a:endParaRPr>
              </a:p>
            </p:txBody>
          </p:sp>
        </p:grpSp>
        <p:grpSp>
          <p:nvGrpSpPr>
            <p:cNvPr id="135" name="Group 32"/>
            <p:cNvGrpSpPr/>
            <p:nvPr/>
          </p:nvGrpSpPr>
          <p:grpSpPr>
            <a:xfrm>
              <a:off x="1727684" y="3679540"/>
              <a:ext cx="2780740" cy="2895600"/>
              <a:chOff x="990600" y="3200400"/>
              <a:chExt cx="2780740" cy="2895600"/>
            </a:xfrm>
          </p:grpSpPr>
          <p:pic>
            <p:nvPicPr>
              <p:cNvPr id="141" name="Picture 2" descr="http://upload.wikimedia.org/wikipedia/commons/thumb/9/9e/SinusRhythmLabels.svg/2000px-SinusRhythmLabels.svg.png"/>
              <p:cNvPicPr>
                <a:picLocks noChangeAspect="1" noChangeArrowheads="1"/>
              </p:cNvPicPr>
              <p:nvPr/>
            </p:nvPicPr>
            <p:blipFill>
              <a:blip r:embed="rId3" cstate="print"/>
              <a:srcRect/>
              <a:stretch>
                <a:fillRect/>
              </a:stretch>
            </p:blipFill>
            <p:spPr bwMode="auto">
              <a:xfrm>
                <a:off x="990600" y="3352800"/>
                <a:ext cx="2780740" cy="2743200"/>
              </a:xfrm>
              <a:prstGeom prst="rect">
                <a:avLst/>
              </a:prstGeom>
              <a:noFill/>
            </p:spPr>
          </p:pic>
          <p:sp>
            <p:nvSpPr>
              <p:cNvPr id="142" name="Rectangle 141"/>
              <p:cNvSpPr/>
              <p:nvPr/>
            </p:nvSpPr>
            <p:spPr>
              <a:xfrm>
                <a:off x="3131840" y="5229200"/>
                <a:ext cx="457200" cy="609600"/>
              </a:xfrm>
              <a:prstGeom prst="rect">
                <a:avLst/>
              </a:prstGeom>
              <a:solidFill>
                <a:sysClr val="window" lastClr="FFFFFF"/>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ysClr val="window" lastClr="FFFFFF"/>
                  </a:solidFill>
                  <a:effectLst/>
                  <a:uLnTx/>
                  <a:uFillTx/>
                  <a:latin typeface="Calibri"/>
                  <a:ea typeface="+mn-ea"/>
                  <a:cs typeface="+mn-cs"/>
                </a:endParaRPr>
              </a:p>
            </p:txBody>
          </p:sp>
          <p:sp>
            <p:nvSpPr>
              <p:cNvPr id="143" name="Rectangle 142"/>
              <p:cNvSpPr/>
              <p:nvPr/>
            </p:nvSpPr>
            <p:spPr>
              <a:xfrm>
                <a:off x="2015716" y="5769260"/>
                <a:ext cx="1548172" cy="315087"/>
              </a:xfrm>
              <a:prstGeom prst="rect">
                <a:avLst/>
              </a:prstGeom>
              <a:solidFill>
                <a:sysClr val="window" lastClr="FFFFFF"/>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ysClr val="window" lastClr="FFFFFF"/>
                  </a:solidFill>
                  <a:effectLst/>
                  <a:uLnTx/>
                  <a:uFillTx/>
                  <a:latin typeface="Calibri"/>
                  <a:ea typeface="+mn-ea"/>
                  <a:cs typeface="+mn-cs"/>
                </a:endParaRPr>
              </a:p>
            </p:txBody>
          </p:sp>
          <p:sp>
            <p:nvSpPr>
              <p:cNvPr id="144" name="Rectangle 143"/>
              <p:cNvSpPr/>
              <p:nvPr/>
            </p:nvSpPr>
            <p:spPr>
              <a:xfrm>
                <a:off x="1223628" y="5229200"/>
                <a:ext cx="936104" cy="609600"/>
              </a:xfrm>
              <a:prstGeom prst="rect">
                <a:avLst/>
              </a:prstGeom>
              <a:solidFill>
                <a:sysClr val="window" lastClr="FFFFFF"/>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ysClr val="window" lastClr="FFFFFF"/>
                  </a:solidFill>
                  <a:effectLst/>
                  <a:uLnTx/>
                  <a:uFillTx/>
                  <a:latin typeface="Calibri"/>
                  <a:ea typeface="+mn-ea"/>
                  <a:cs typeface="+mn-cs"/>
                </a:endParaRPr>
              </a:p>
            </p:txBody>
          </p:sp>
          <p:sp>
            <p:nvSpPr>
              <p:cNvPr id="145" name="Rectangle 144"/>
              <p:cNvSpPr/>
              <p:nvPr/>
            </p:nvSpPr>
            <p:spPr>
              <a:xfrm>
                <a:off x="1835696" y="3429000"/>
                <a:ext cx="396044" cy="1653716"/>
              </a:xfrm>
              <a:prstGeom prst="rect">
                <a:avLst/>
              </a:prstGeom>
              <a:solidFill>
                <a:sysClr val="window" lastClr="FFFFFF"/>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ysClr val="window" lastClr="FFFFFF"/>
                  </a:solidFill>
                  <a:effectLst/>
                  <a:uLnTx/>
                  <a:uFillTx/>
                  <a:latin typeface="Calibri"/>
                  <a:ea typeface="+mn-ea"/>
                  <a:cs typeface="+mn-cs"/>
                </a:endParaRPr>
              </a:p>
            </p:txBody>
          </p:sp>
          <p:sp>
            <p:nvSpPr>
              <p:cNvPr id="146" name="Rectangle 145"/>
              <p:cNvSpPr/>
              <p:nvPr/>
            </p:nvSpPr>
            <p:spPr>
              <a:xfrm>
                <a:off x="2057400" y="3200400"/>
                <a:ext cx="1542492" cy="381000"/>
              </a:xfrm>
              <a:prstGeom prst="rect">
                <a:avLst/>
              </a:prstGeom>
              <a:solidFill>
                <a:sysClr val="window" lastClr="FFFFFF"/>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ysClr val="window" lastClr="FFFFFF"/>
                  </a:solidFill>
                  <a:effectLst/>
                  <a:uLnTx/>
                  <a:uFillTx/>
                  <a:latin typeface="Calibri"/>
                  <a:ea typeface="+mn-ea"/>
                  <a:cs typeface="+mn-cs"/>
                </a:endParaRPr>
              </a:p>
            </p:txBody>
          </p:sp>
          <p:sp>
            <p:nvSpPr>
              <p:cNvPr id="147" name="Rectangle 146"/>
              <p:cNvSpPr/>
              <p:nvPr/>
            </p:nvSpPr>
            <p:spPr>
              <a:xfrm>
                <a:off x="2447764" y="3429000"/>
                <a:ext cx="504056" cy="1656184"/>
              </a:xfrm>
              <a:prstGeom prst="rect">
                <a:avLst/>
              </a:prstGeom>
              <a:solidFill>
                <a:sysClr val="window" lastClr="FFFFFF"/>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ysClr val="window" lastClr="FFFFFF"/>
                  </a:solidFill>
                  <a:effectLst/>
                  <a:uLnTx/>
                  <a:uFillTx/>
                  <a:latin typeface="Calibri"/>
                  <a:ea typeface="+mn-ea"/>
                  <a:cs typeface="+mn-cs"/>
                </a:endParaRPr>
              </a:p>
            </p:txBody>
          </p:sp>
        </p:grpSp>
        <p:grpSp>
          <p:nvGrpSpPr>
            <p:cNvPr id="136" name="Group 43"/>
            <p:cNvGrpSpPr/>
            <p:nvPr/>
          </p:nvGrpSpPr>
          <p:grpSpPr>
            <a:xfrm>
              <a:off x="395536" y="1270248"/>
              <a:ext cx="8352420" cy="5209220"/>
              <a:chOff x="395536" y="1270248"/>
              <a:chExt cx="8352420" cy="5209220"/>
            </a:xfrm>
          </p:grpSpPr>
          <p:sp>
            <p:nvSpPr>
              <p:cNvPr id="137" name="Rectangle 5"/>
              <p:cNvSpPr/>
              <p:nvPr/>
            </p:nvSpPr>
            <p:spPr>
              <a:xfrm>
                <a:off x="4572000" y="1270248"/>
                <a:ext cx="685800" cy="2438400"/>
              </a:xfrm>
              <a:prstGeom prst="rect">
                <a:avLst/>
              </a:prstGeom>
              <a:solidFill>
                <a:srgbClr val="FF0000">
                  <a:alpha val="43000"/>
                </a:srgbClr>
              </a:solidFill>
              <a:ln w="25400" cap="flat" cmpd="sng" algn="ctr">
                <a:solidFill>
                  <a:srgbClr val="4F81BD">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ysClr val="window" lastClr="FFFFFF"/>
                  </a:solidFill>
                  <a:effectLst/>
                  <a:uLnTx/>
                  <a:uFillTx/>
                  <a:latin typeface="Calibri"/>
                  <a:ea typeface="+mn-ea"/>
                  <a:cs typeface="+mn-cs"/>
                </a:endParaRPr>
              </a:p>
            </p:txBody>
          </p:sp>
          <p:sp>
            <p:nvSpPr>
              <p:cNvPr id="138" name="Rectangle 137"/>
              <p:cNvSpPr/>
              <p:nvPr/>
            </p:nvSpPr>
            <p:spPr>
              <a:xfrm>
                <a:off x="3059832" y="4149080"/>
                <a:ext cx="2556284" cy="2330388"/>
              </a:xfrm>
              <a:prstGeom prst="rect">
                <a:avLst/>
              </a:prstGeom>
              <a:solidFill>
                <a:srgbClr val="FF0000">
                  <a:alpha val="43000"/>
                </a:srgbClr>
              </a:solidFill>
              <a:ln w="25400" cap="flat" cmpd="sng" algn="ctr">
                <a:solidFill>
                  <a:srgbClr val="4F81BD">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ysClr val="window" lastClr="FFFFFF"/>
                  </a:solidFill>
                  <a:effectLst/>
                  <a:uLnTx/>
                  <a:uFillTx/>
                  <a:latin typeface="Calibri"/>
                  <a:ea typeface="+mn-ea"/>
                  <a:cs typeface="+mn-cs"/>
                </a:endParaRPr>
              </a:p>
            </p:txBody>
          </p:sp>
          <p:sp>
            <p:nvSpPr>
              <p:cNvPr id="139" name="TextBox 138"/>
              <p:cNvSpPr txBox="1"/>
              <p:nvPr/>
            </p:nvSpPr>
            <p:spPr>
              <a:xfrm>
                <a:off x="395536" y="3392996"/>
                <a:ext cx="1512168" cy="737113"/>
              </a:xfrm>
              <a:prstGeom prst="rect">
                <a:avLst/>
              </a:prstGeom>
              <a:solidFill>
                <a:srgbClr val="FF0000">
                  <a:alpha val="43000"/>
                </a:srgbClr>
              </a:solid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sysClr val="windowText" lastClr="000000"/>
                    </a:solidFill>
                    <a:effectLst/>
                    <a:uLnTx/>
                    <a:uFillTx/>
                  </a:rPr>
                  <a:t>Radiation On</a:t>
                </a:r>
                <a:endParaRPr kumimoji="0" lang="en-US" sz="1800" b="0" i="0" u="none" strike="noStrike" kern="0" cap="none" spc="0" normalizeH="0" baseline="0" noProof="0" dirty="0">
                  <a:ln>
                    <a:noFill/>
                  </a:ln>
                  <a:solidFill>
                    <a:sysClr val="windowText" lastClr="000000"/>
                  </a:solidFill>
                  <a:effectLst/>
                  <a:uLnTx/>
                  <a:uFillTx/>
                </a:endParaRPr>
              </a:p>
            </p:txBody>
          </p:sp>
          <p:sp>
            <p:nvSpPr>
              <p:cNvPr id="140" name="TextBox 139"/>
              <p:cNvSpPr txBox="1"/>
              <p:nvPr/>
            </p:nvSpPr>
            <p:spPr>
              <a:xfrm>
                <a:off x="6047167" y="3055148"/>
                <a:ext cx="2700789" cy="2000733"/>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sysClr val="windowText" lastClr="000000"/>
                    </a:solidFill>
                    <a:effectLst/>
                    <a:uLnTx/>
                    <a:uFillTx/>
                  </a:rPr>
                  <a:t>Multiple heart beats and table positions may be required to collect all of the data required to reconstruct the FOV including the heart</a:t>
                </a:r>
                <a:endParaRPr kumimoji="0" lang="en-US" sz="1800" b="0" i="0" u="none" strike="noStrike" kern="0" cap="none" spc="0" normalizeH="0" baseline="0" noProof="0" dirty="0">
                  <a:ln>
                    <a:noFill/>
                  </a:ln>
                  <a:solidFill>
                    <a:sysClr val="windowText" lastClr="000000"/>
                  </a:solidFill>
                  <a:effectLst/>
                  <a:uLnTx/>
                  <a:uFillTx/>
                </a:endParaRPr>
              </a:p>
            </p:txBody>
          </p:sp>
        </p:grpSp>
      </p:grpSp>
    </p:spTree>
    <p:extLst>
      <p:ext uri="{BB962C8B-B14F-4D97-AF65-F5344CB8AC3E}">
        <p14:creationId xmlns:p14="http://schemas.microsoft.com/office/powerpoint/2010/main" val="2359471235"/>
      </p:ext>
    </p:extLst>
  </p:cSld>
  <p:clrMapOvr>
    <a:masterClrMapping/>
  </p:clrMapOvr>
  <p:timing>
    <p:tnLst>
      <p:par>
        <p:cTn xmlns:p14="http://schemas.microsoft.com/office/powerpoint/2010/mai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Organ-Based Tube Current Modulation</a:t>
            </a:r>
            <a:endParaRPr lang="en-US" sz="3600" dirty="0"/>
          </a:p>
        </p:txBody>
      </p:sp>
      <p:sp>
        <p:nvSpPr>
          <p:cNvPr id="3" name="Content Placeholder 2"/>
          <p:cNvSpPr>
            <a:spLocks noGrp="1"/>
          </p:cNvSpPr>
          <p:nvPr>
            <p:ph idx="1"/>
          </p:nvPr>
        </p:nvSpPr>
        <p:spPr/>
        <p:txBody>
          <a:bodyPr>
            <a:normAutofit/>
          </a:bodyPr>
          <a:lstStyle/>
          <a:p>
            <a:r>
              <a:rPr lang="en-US" dirty="0" smtClean="0"/>
              <a:t>Is an AEC feature that allows for the tube current to be decreased or turned off over radiosensitive organs on the patient periphery, such as the breasts or eye lenses</a:t>
            </a:r>
          </a:p>
          <a:p>
            <a:r>
              <a:rPr lang="en-US" dirty="0" smtClean="0"/>
              <a:t>To maintain image quality, tube current may need to be increased at other view angles</a:t>
            </a:r>
            <a:endParaRPr lang="en-US" dirty="0"/>
          </a:p>
        </p:txBody>
      </p:sp>
      <p:sp>
        <p:nvSpPr>
          <p:cNvPr id="5" name="Content Placeholder 4"/>
          <p:cNvSpPr>
            <a:spLocks noGrp="1"/>
          </p:cNvSpPr>
          <p:nvPr>
            <p:ph idx="14"/>
          </p:nvPr>
        </p:nvSpPr>
        <p:spPr>
          <a:xfrm>
            <a:off x="457200" y="4365104"/>
            <a:ext cx="8229600" cy="2057400"/>
          </a:xfrm>
        </p:spPr>
        <p:txBody>
          <a:bodyPr>
            <a:normAutofit/>
          </a:bodyPr>
          <a:lstStyle/>
          <a:p>
            <a:pPr marL="0" indent="0" algn="ctr">
              <a:buNone/>
            </a:pPr>
            <a:r>
              <a:rPr lang="en-US" b="1" dirty="0" smtClean="0">
                <a:solidFill>
                  <a:schemeClr val="tx2"/>
                </a:solidFill>
              </a:rPr>
              <a:t>The use of Organ-Based Tube Current Modulation may reduce the absorbed dose to organs at the surface of the body but may increase the absorbed dose to other organs</a:t>
            </a:r>
            <a:endParaRPr lang="en-US" b="1" dirty="0">
              <a:solidFill>
                <a:schemeClr val="tx2"/>
              </a:solidFill>
            </a:endParaRPr>
          </a:p>
        </p:txBody>
      </p:sp>
      <p:sp>
        <p:nvSpPr>
          <p:cNvPr id="6" name="TextBox 5"/>
          <p:cNvSpPr txBox="1"/>
          <p:nvPr/>
        </p:nvSpPr>
        <p:spPr>
          <a:xfrm>
            <a:off x="2895600" y="6477000"/>
            <a:ext cx="3429000" cy="381000"/>
          </a:xfrm>
          <a:prstGeom prst="rect">
            <a:avLst/>
          </a:prstGeom>
          <a:noFill/>
        </p:spPr>
        <p:txBody>
          <a:bodyPr wrap="square" rtlCol="0">
            <a:spAutoFit/>
          </a:bodyPr>
          <a:lstStyle/>
          <a:p>
            <a:pPr algn="ctr"/>
            <a:r>
              <a:rPr lang="en-US" dirty="0" smtClean="0">
                <a:latin typeface="Gill Sans MT" pitchFamily="34" charset="0"/>
              </a:rPr>
              <a:t>Dose Modulation and Reduction</a:t>
            </a:r>
            <a:endParaRPr lang="en-US" dirty="0">
              <a:latin typeface="Gill Sans MT" pitchFamily="34" charset="0"/>
            </a:endParaRPr>
          </a:p>
        </p:txBody>
      </p:sp>
    </p:spTree>
    <p:extLst>
      <p:ext uri="{BB962C8B-B14F-4D97-AF65-F5344CB8AC3E}">
        <p14:creationId xmlns:p14="http://schemas.microsoft.com/office/powerpoint/2010/main" val="2081309925"/>
      </p:ext>
    </p:extLst>
  </p:cSld>
  <p:clrMapOvr>
    <a:masterClrMapping/>
  </p:clrMapOvr>
  <p:timing>
    <p:tnLst>
      <p:par>
        <p:cTn xmlns:p14="http://schemas.microsoft.com/office/powerpoint/2010/mai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p:cNvSpPr/>
          <p:nvPr/>
        </p:nvSpPr>
        <p:spPr bwMode="auto">
          <a:xfrm>
            <a:off x="431540" y="1340768"/>
            <a:ext cx="8280920" cy="5148572"/>
          </a:xfrm>
          <a:prstGeom prst="rect">
            <a:avLst/>
          </a:prstGeom>
          <a:solidFill>
            <a:srgbClr val="FFFFFF"/>
          </a:solidFill>
          <a:ln w="12700" cap="flat" cmpd="sng" algn="ctr">
            <a:solidFill>
              <a:schemeClr val="tx1"/>
            </a:solidFill>
            <a:prstDash val="solid"/>
            <a:round/>
            <a:headEnd type="none" w="sm" len="sm"/>
            <a:tailEnd type="stealth" w="med" len="lg"/>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a:ln>
                <a:noFill/>
              </a:ln>
              <a:solidFill>
                <a:schemeClr val="tx1"/>
              </a:solidFill>
              <a:effectLst/>
              <a:latin typeface="Times New Roman" pitchFamily="-112" charset="0"/>
            </a:endParaRPr>
          </a:p>
        </p:txBody>
      </p:sp>
      <p:sp>
        <p:nvSpPr>
          <p:cNvPr id="857107" name="Text Box 19"/>
          <p:cNvSpPr txBox="1">
            <a:spLocks noChangeArrowheads="1"/>
          </p:cNvSpPr>
          <p:nvPr/>
        </p:nvSpPr>
        <p:spPr bwMode="auto">
          <a:xfrm>
            <a:off x="685800" y="5029200"/>
            <a:ext cx="920750" cy="366713"/>
          </a:xfrm>
          <a:prstGeom prst="rect">
            <a:avLst/>
          </a:prstGeom>
          <a:noFill/>
          <a:ln w="9525">
            <a:noFill/>
            <a:miter lim="800000"/>
            <a:headEnd/>
            <a:tailEnd/>
          </a:ln>
          <a:effectLst/>
        </p:spPr>
        <p:txBody>
          <a:bodyPr wrap="none">
            <a:spAutoFit/>
          </a:bodyPr>
          <a:lstStyle/>
          <a:p>
            <a:pPr algn="l" eaLnBrk="1" hangingPunct="1"/>
            <a:r>
              <a:rPr lang="en-US" sz="1800" b="1" dirty="0">
                <a:solidFill>
                  <a:srgbClr val="292929"/>
                </a:solidFill>
                <a:latin typeface="Arial" charset="0"/>
              </a:rPr>
              <a:t>Gantry</a:t>
            </a:r>
          </a:p>
        </p:txBody>
      </p:sp>
      <p:sp>
        <p:nvSpPr>
          <p:cNvPr id="857108" name="Text Box 20"/>
          <p:cNvSpPr txBox="1">
            <a:spLocks noChangeArrowheads="1"/>
          </p:cNvSpPr>
          <p:nvPr/>
        </p:nvSpPr>
        <p:spPr bwMode="auto">
          <a:xfrm>
            <a:off x="4794250" y="5029200"/>
            <a:ext cx="920750" cy="366713"/>
          </a:xfrm>
          <a:prstGeom prst="rect">
            <a:avLst/>
          </a:prstGeom>
          <a:noFill/>
          <a:ln w="9525">
            <a:noFill/>
            <a:miter lim="800000"/>
            <a:headEnd/>
            <a:tailEnd/>
          </a:ln>
          <a:effectLst/>
        </p:spPr>
        <p:txBody>
          <a:bodyPr wrap="none">
            <a:spAutoFit/>
          </a:bodyPr>
          <a:lstStyle/>
          <a:p>
            <a:pPr algn="l" eaLnBrk="1" hangingPunct="1"/>
            <a:r>
              <a:rPr lang="en-US" sz="1800" b="1" dirty="0">
                <a:solidFill>
                  <a:srgbClr val="292929"/>
                </a:solidFill>
                <a:latin typeface="Arial" charset="0"/>
              </a:rPr>
              <a:t>Gantry</a:t>
            </a:r>
          </a:p>
        </p:txBody>
      </p:sp>
      <p:sp>
        <p:nvSpPr>
          <p:cNvPr id="857111" name="Text Box 23"/>
          <p:cNvSpPr txBox="1">
            <a:spLocks noChangeArrowheads="1"/>
          </p:cNvSpPr>
          <p:nvPr/>
        </p:nvSpPr>
        <p:spPr bwMode="auto">
          <a:xfrm>
            <a:off x="1239838" y="5791200"/>
            <a:ext cx="2112962" cy="457200"/>
          </a:xfrm>
          <a:prstGeom prst="rect">
            <a:avLst/>
          </a:prstGeom>
          <a:noFill/>
          <a:ln w="9525">
            <a:noFill/>
            <a:miter lim="800000"/>
            <a:headEnd/>
            <a:tailEnd/>
          </a:ln>
          <a:effectLst/>
        </p:spPr>
        <p:txBody>
          <a:bodyPr wrap="none">
            <a:spAutoFit/>
          </a:bodyPr>
          <a:lstStyle/>
          <a:p>
            <a:pPr algn="l" eaLnBrk="1" hangingPunct="1"/>
            <a:r>
              <a:rPr lang="en-US" sz="2400" b="1" dirty="0">
                <a:solidFill>
                  <a:schemeClr val="bg2">
                    <a:lumMod val="10000"/>
                  </a:schemeClr>
                </a:solidFill>
                <a:latin typeface="Arial" charset="0"/>
              </a:rPr>
              <a:t>Conventional</a:t>
            </a:r>
          </a:p>
        </p:txBody>
      </p:sp>
      <p:sp>
        <p:nvSpPr>
          <p:cNvPr id="857112" name="Text Box 24"/>
          <p:cNvSpPr txBox="1">
            <a:spLocks noChangeArrowheads="1"/>
          </p:cNvSpPr>
          <p:nvPr/>
        </p:nvSpPr>
        <p:spPr bwMode="auto">
          <a:xfrm>
            <a:off x="4953000" y="5791200"/>
            <a:ext cx="3841116" cy="461665"/>
          </a:xfrm>
          <a:prstGeom prst="rect">
            <a:avLst/>
          </a:prstGeom>
          <a:noFill/>
          <a:ln w="9525">
            <a:noFill/>
            <a:miter lim="800000"/>
            <a:headEnd/>
            <a:tailEnd/>
          </a:ln>
          <a:effectLst/>
        </p:spPr>
        <p:txBody>
          <a:bodyPr wrap="none">
            <a:spAutoFit/>
          </a:bodyPr>
          <a:lstStyle/>
          <a:p>
            <a:pPr algn="l" eaLnBrk="1" hangingPunct="1"/>
            <a:r>
              <a:rPr lang="en-US" sz="2400" b="1" dirty="0" smtClean="0">
                <a:solidFill>
                  <a:schemeClr val="bg2">
                    <a:lumMod val="10000"/>
                  </a:schemeClr>
                </a:solidFill>
                <a:latin typeface="Arial" charset="0"/>
              </a:rPr>
              <a:t>Organ-Based Modulation</a:t>
            </a:r>
            <a:endParaRPr lang="en-US" sz="2400" b="1" dirty="0">
              <a:solidFill>
                <a:schemeClr val="bg2">
                  <a:lumMod val="10000"/>
                </a:schemeClr>
              </a:solidFill>
              <a:latin typeface="Arial" charset="0"/>
            </a:endParaRPr>
          </a:p>
        </p:txBody>
      </p:sp>
      <p:sp>
        <p:nvSpPr>
          <p:cNvPr id="15" name="Oval 14"/>
          <p:cNvSpPr/>
          <p:nvPr/>
        </p:nvSpPr>
        <p:spPr>
          <a:xfrm>
            <a:off x="935596" y="2348880"/>
            <a:ext cx="2880360" cy="2880360"/>
          </a:xfrm>
          <a:prstGeom prst="ellipse">
            <a:avLst/>
          </a:prstGeom>
          <a:noFill/>
          <a:ln w="152400">
            <a:solidFill>
              <a:srgbClr val="FF0000">
                <a:alpha val="5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Arc 19"/>
          <p:cNvSpPr/>
          <p:nvPr/>
        </p:nvSpPr>
        <p:spPr>
          <a:xfrm rot="18969277" flipH="1" flipV="1">
            <a:off x="5076056" y="2420888"/>
            <a:ext cx="2880360" cy="2880360"/>
          </a:xfrm>
          <a:prstGeom prst="arc">
            <a:avLst>
              <a:gd name="adj1" fmla="val 10815429"/>
              <a:gd name="adj2" fmla="val 5374205"/>
            </a:avLst>
          </a:prstGeom>
          <a:ln w="1524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21" name="Oval 20"/>
          <p:cNvSpPr/>
          <p:nvPr/>
        </p:nvSpPr>
        <p:spPr>
          <a:xfrm>
            <a:off x="5076056" y="2384884"/>
            <a:ext cx="2880360" cy="2880360"/>
          </a:xfrm>
          <a:prstGeom prst="ellipse">
            <a:avLst/>
          </a:prstGeom>
          <a:noFill/>
          <a:ln w="152400">
            <a:solidFill>
              <a:srgbClr val="FF0000">
                <a:alpha val="1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54274" name="Picture 2"/>
          <p:cNvPicPr>
            <a:picLocks noChangeAspect="1" noChangeArrowheads="1"/>
          </p:cNvPicPr>
          <p:nvPr/>
        </p:nvPicPr>
        <p:blipFill>
          <a:blip r:embed="rId3" cstate="print"/>
          <a:srcRect/>
          <a:stretch>
            <a:fillRect/>
          </a:stretch>
        </p:blipFill>
        <p:spPr bwMode="auto">
          <a:xfrm>
            <a:off x="1403648" y="2816932"/>
            <a:ext cx="1944216" cy="1944216"/>
          </a:xfrm>
          <a:prstGeom prst="rect">
            <a:avLst/>
          </a:prstGeom>
          <a:noFill/>
          <a:ln w="9525">
            <a:noFill/>
            <a:miter lim="800000"/>
            <a:headEnd/>
            <a:tailEnd/>
          </a:ln>
        </p:spPr>
      </p:pic>
      <p:pic>
        <p:nvPicPr>
          <p:cNvPr id="13" name="Picture 2"/>
          <p:cNvPicPr>
            <a:picLocks noChangeAspect="1" noChangeArrowheads="1"/>
          </p:cNvPicPr>
          <p:nvPr/>
        </p:nvPicPr>
        <p:blipFill>
          <a:blip r:embed="rId3" cstate="print"/>
          <a:srcRect/>
          <a:stretch>
            <a:fillRect/>
          </a:stretch>
        </p:blipFill>
        <p:spPr bwMode="auto">
          <a:xfrm>
            <a:off x="5544108" y="2888940"/>
            <a:ext cx="1944216" cy="1944216"/>
          </a:xfrm>
          <a:prstGeom prst="rect">
            <a:avLst/>
          </a:prstGeom>
          <a:noFill/>
          <a:ln w="9525">
            <a:noFill/>
            <a:miter lim="800000"/>
            <a:headEnd/>
            <a:tailEnd/>
          </a:ln>
        </p:spPr>
      </p:pic>
      <p:sp>
        <p:nvSpPr>
          <p:cNvPr id="12" name="TextBox 11"/>
          <p:cNvSpPr txBox="1"/>
          <p:nvPr/>
        </p:nvSpPr>
        <p:spPr>
          <a:xfrm>
            <a:off x="2895600" y="6477000"/>
            <a:ext cx="3429000" cy="381000"/>
          </a:xfrm>
          <a:prstGeom prst="rect">
            <a:avLst/>
          </a:prstGeom>
          <a:noFill/>
        </p:spPr>
        <p:txBody>
          <a:bodyPr wrap="square" rtlCol="0">
            <a:spAutoFit/>
          </a:bodyPr>
          <a:lstStyle/>
          <a:p>
            <a:pPr algn="ctr"/>
            <a:r>
              <a:rPr lang="en-US" dirty="0" smtClean="0">
                <a:latin typeface="Gill Sans MT" pitchFamily="34" charset="0"/>
              </a:rPr>
              <a:t>Dose Modulation and Reduction</a:t>
            </a:r>
            <a:endParaRPr lang="en-US" dirty="0">
              <a:latin typeface="Gill Sans MT" pitchFamily="34" charset="0"/>
            </a:endParaRPr>
          </a:p>
        </p:txBody>
      </p:sp>
      <p:sp>
        <p:nvSpPr>
          <p:cNvPr id="16" name="Title 15"/>
          <p:cNvSpPr>
            <a:spLocks noGrp="1"/>
          </p:cNvSpPr>
          <p:nvPr>
            <p:ph type="title"/>
          </p:nvPr>
        </p:nvSpPr>
        <p:spPr/>
        <p:txBody>
          <a:bodyPr/>
          <a:lstStyle/>
          <a:p>
            <a:r>
              <a:rPr lang="en-US" dirty="0" smtClean="0"/>
              <a:t>Organ-Based Tube Current Modulation</a:t>
            </a:r>
            <a:endParaRPr lang="en-US" dirty="0"/>
          </a:p>
        </p:txBody>
      </p:sp>
    </p:spTree>
    <p:extLst>
      <p:ext uri="{BB962C8B-B14F-4D97-AF65-F5344CB8AC3E}">
        <p14:creationId xmlns:p14="http://schemas.microsoft.com/office/powerpoint/2010/main" val="343377615"/>
      </p:ext>
    </p:extLst>
  </p:cSld>
  <p:clrMapOvr>
    <a:masterClrMapping/>
  </p:clrMapOvr>
  <p:timing>
    <p:tnLst>
      <p:par>
        <p:cTn xmlns:p14="http://schemas.microsoft.com/office/powerpoint/2010/mai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Automatic Tube Potential Selection</a:t>
            </a:r>
            <a:endParaRPr lang="en-US" dirty="0"/>
          </a:p>
        </p:txBody>
      </p:sp>
      <p:sp>
        <p:nvSpPr>
          <p:cNvPr id="4" name="Content Placeholder 3"/>
          <p:cNvSpPr>
            <a:spLocks noGrp="1"/>
          </p:cNvSpPr>
          <p:nvPr>
            <p:ph idx="1"/>
          </p:nvPr>
        </p:nvSpPr>
        <p:spPr/>
        <p:txBody>
          <a:bodyPr/>
          <a:lstStyle/>
          <a:p>
            <a:r>
              <a:rPr lang="en-US" dirty="0" smtClean="0"/>
              <a:t>Is an AEC feature that selects the tube potential according to the diagnostic task and patient size in order to achieve the desired image quality at a lower CTDI</a:t>
            </a:r>
            <a:r>
              <a:rPr lang="en-US" baseline="-25000" dirty="0" smtClean="0"/>
              <a:t>vol</a:t>
            </a:r>
            <a:endParaRPr lang="en-US" baseline="-25000" dirty="0"/>
          </a:p>
        </p:txBody>
      </p:sp>
      <p:sp>
        <p:nvSpPr>
          <p:cNvPr id="6" name="Content Placeholder 5"/>
          <p:cNvSpPr>
            <a:spLocks noGrp="1"/>
          </p:cNvSpPr>
          <p:nvPr>
            <p:ph idx="14"/>
          </p:nvPr>
        </p:nvSpPr>
        <p:spPr>
          <a:xfrm>
            <a:off x="457200" y="4437112"/>
            <a:ext cx="8579296" cy="2057400"/>
          </a:xfrm>
        </p:spPr>
        <p:txBody>
          <a:bodyPr/>
          <a:lstStyle/>
          <a:p>
            <a:pPr marL="0" indent="0" algn="ctr">
              <a:buNone/>
            </a:pPr>
            <a:r>
              <a:rPr lang="en-US" b="1" dirty="0" smtClean="0">
                <a:solidFill>
                  <a:schemeClr val="tx2"/>
                </a:solidFill>
              </a:rPr>
              <a:t>The use of Automatic Tube Potential Selection is intended to decrease CTDI</a:t>
            </a:r>
            <a:r>
              <a:rPr lang="en-US" b="1" baseline="-25000" dirty="0" smtClean="0">
                <a:solidFill>
                  <a:schemeClr val="tx2"/>
                </a:solidFill>
              </a:rPr>
              <a:t>vol</a:t>
            </a:r>
            <a:r>
              <a:rPr lang="en-US" b="1" dirty="0" smtClean="0">
                <a:solidFill>
                  <a:schemeClr val="tx2"/>
                </a:solidFill>
              </a:rPr>
              <a:t> while achieving the image quality required for a specific diagnostic task and patient attenuation</a:t>
            </a:r>
          </a:p>
        </p:txBody>
      </p:sp>
      <p:sp>
        <p:nvSpPr>
          <p:cNvPr id="5" name="TextBox 4"/>
          <p:cNvSpPr txBox="1"/>
          <p:nvPr/>
        </p:nvSpPr>
        <p:spPr>
          <a:xfrm>
            <a:off x="2895600" y="6477000"/>
            <a:ext cx="3429000" cy="381000"/>
          </a:xfrm>
          <a:prstGeom prst="rect">
            <a:avLst/>
          </a:prstGeom>
          <a:noFill/>
        </p:spPr>
        <p:txBody>
          <a:bodyPr wrap="square" rtlCol="0">
            <a:spAutoFit/>
          </a:bodyPr>
          <a:lstStyle/>
          <a:p>
            <a:pPr algn="ctr"/>
            <a:r>
              <a:rPr lang="en-US" dirty="0" smtClean="0">
                <a:latin typeface="Gill Sans MT" pitchFamily="34" charset="0"/>
              </a:rPr>
              <a:t>Dose Modulation and Reduction</a:t>
            </a:r>
            <a:endParaRPr lang="en-US" dirty="0">
              <a:latin typeface="Gill Sans MT" pitchFamily="34" charset="0"/>
            </a:endParaRPr>
          </a:p>
        </p:txBody>
      </p:sp>
    </p:spTree>
    <p:extLst>
      <p:ext uri="{BB962C8B-B14F-4D97-AF65-F5344CB8AC3E}">
        <p14:creationId xmlns:p14="http://schemas.microsoft.com/office/powerpoint/2010/main" val="3253136639"/>
      </p:ext>
    </p:extLst>
  </p:cSld>
  <p:clrMapOvr>
    <a:masterClrMapping/>
  </p:clrMapOvr>
  <p:timing>
    <p:tnLst>
      <p:par>
        <p:cTn xmlns:p14="http://schemas.microsoft.com/office/powerpoint/2010/mai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Automatic Tube Potential Selection</a:t>
            </a:r>
            <a:endParaRPr lang="en-US" dirty="0"/>
          </a:p>
        </p:txBody>
      </p:sp>
      <p:sp>
        <p:nvSpPr>
          <p:cNvPr id="5" name="Content Placeholder 4"/>
          <p:cNvSpPr>
            <a:spLocks noGrp="1"/>
          </p:cNvSpPr>
          <p:nvPr>
            <p:ph idx="1"/>
          </p:nvPr>
        </p:nvSpPr>
        <p:spPr/>
        <p:txBody>
          <a:bodyPr/>
          <a:lstStyle/>
          <a:p>
            <a:r>
              <a:rPr lang="en-US" dirty="0" smtClean="0"/>
              <a:t>Tube Potential is not modulated in the same fashion as Tube Current</a:t>
            </a:r>
          </a:p>
          <a:p>
            <a:r>
              <a:rPr lang="en-US" dirty="0" smtClean="0"/>
              <a:t>It does not change with different tube positions (view angles) around the patient</a:t>
            </a:r>
          </a:p>
          <a:p>
            <a:r>
              <a:rPr lang="en-US" dirty="0" smtClean="0"/>
              <a:t>The Tube Potential for a specific patient, anatomic region and diagnostic tasks is selected and held constant for that acquisition, though it may be changed to a different tube potential for a different diagnostic task</a:t>
            </a:r>
            <a:endParaRPr lang="en-US" dirty="0"/>
          </a:p>
        </p:txBody>
      </p:sp>
      <p:sp>
        <p:nvSpPr>
          <p:cNvPr id="4" name="TextBox 3"/>
          <p:cNvSpPr txBox="1"/>
          <p:nvPr/>
        </p:nvSpPr>
        <p:spPr>
          <a:xfrm>
            <a:off x="2895600" y="6453336"/>
            <a:ext cx="3429000" cy="381000"/>
          </a:xfrm>
          <a:prstGeom prst="rect">
            <a:avLst/>
          </a:prstGeom>
          <a:noFill/>
        </p:spPr>
        <p:txBody>
          <a:bodyPr wrap="square" rtlCol="0">
            <a:spAutoFit/>
          </a:bodyPr>
          <a:lstStyle/>
          <a:p>
            <a:pPr algn="ctr"/>
            <a:r>
              <a:rPr lang="en-US" dirty="0" smtClean="0">
                <a:latin typeface="Gill Sans MT" pitchFamily="34" charset="0"/>
              </a:rPr>
              <a:t>Dose Modulation and Reduction</a:t>
            </a:r>
            <a:endParaRPr lang="en-US" dirty="0">
              <a:latin typeface="Gill Sans MT" pitchFamily="34" charset="0"/>
            </a:endParaRPr>
          </a:p>
        </p:txBody>
      </p:sp>
    </p:spTree>
    <p:extLst>
      <p:ext uri="{BB962C8B-B14F-4D97-AF65-F5344CB8AC3E}">
        <p14:creationId xmlns:p14="http://schemas.microsoft.com/office/powerpoint/2010/main" val="131593043"/>
      </p:ext>
    </p:extLst>
  </p:cSld>
  <p:clrMapOvr>
    <a:masterClrMapping/>
  </p:clrMapOvr>
  <p:timing>
    <p:tnLst>
      <p:par>
        <p:cTn xmlns:p14="http://schemas.microsoft.com/office/powerpoint/2010/mai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Iterative Reconstruction</a:t>
            </a:r>
            <a:endParaRPr lang="en-US" dirty="0"/>
          </a:p>
        </p:txBody>
      </p:sp>
      <p:sp>
        <p:nvSpPr>
          <p:cNvPr id="3" name="Content Placeholder 2"/>
          <p:cNvSpPr>
            <a:spLocks noGrp="1"/>
          </p:cNvSpPr>
          <p:nvPr>
            <p:ph idx="1"/>
          </p:nvPr>
        </p:nvSpPr>
        <p:spPr/>
        <p:txBody>
          <a:bodyPr>
            <a:normAutofit/>
          </a:bodyPr>
          <a:lstStyle/>
          <a:p>
            <a:r>
              <a:rPr lang="en-US" dirty="0" smtClean="0"/>
              <a:t>Is a feature that uses the information acquired during the scan and repeated reconstruction steps to produce an image with less “noise” or better image quality (e.g., higher spatial resolution or decreased artifacts) than is achievable using standard reconstruction techniques</a:t>
            </a:r>
            <a:endParaRPr lang="en-US" dirty="0"/>
          </a:p>
        </p:txBody>
      </p:sp>
      <p:sp>
        <p:nvSpPr>
          <p:cNvPr id="5" name="Content Placeholder 4"/>
          <p:cNvSpPr>
            <a:spLocks noGrp="1"/>
          </p:cNvSpPr>
          <p:nvPr>
            <p:ph idx="14"/>
          </p:nvPr>
        </p:nvSpPr>
        <p:spPr>
          <a:xfrm>
            <a:off x="457200" y="4293096"/>
            <a:ext cx="8229600" cy="2057400"/>
          </a:xfrm>
        </p:spPr>
        <p:txBody>
          <a:bodyPr>
            <a:normAutofit fontScale="85000" lnSpcReduction="10000"/>
          </a:bodyPr>
          <a:lstStyle/>
          <a:p>
            <a:pPr marL="0" indent="0" algn="ctr">
              <a:buNone/>
            </a:pPr>
            <a:r>
              <a:rPr lang="en-US" b="1" dirty="0" smtClean="0">
                <a:solidFill>
                  <a:schemeClr val="tx2"/>
                </a:solidFill>
              </a:rPr>
              <a:t>The use of Iterative Reconstruction by itself may not decrease CTDI</a:t>
            </a:r>
            <a:r>
              <a:rPr lang="en-US" b="1" baseline="-25000" dirty="0" smtClean="0">
                <a:solidFill>
                  <a:schemeClr val="tx2"/>
                </a:solidFill>
              </a:rPr>
              <a:t>vol</a:t>
            </a:r>
            <a:r>
              <a:rPr lang="en-US" b="1" dirty="0" smtClean="0">
                <a:solidFill>
                  <a:schemeClr val="tx2"/>
                </a:solidFill>
              </a:rPr>
              <a:t>; with use of Iterative Reconstruction, image quality will change</a:t>
            </a:r>
            <a:r>
              <a:rPr lang="en-US" b="1" dirty="0">
                <a:solidFill>
                  <a:schemeClr val="tx2"/>
                </a:solidFill>
              </a:rPr>
              <a:t> </a:t>
            </a:r>
            <a:r>
              <a:rPr lang="en-US" b="1" dirty="0" smtClean="0">
                <a:solidFill>
                  <a:schemeClr val="tx2"/>
                </a:solidFill>
              </a:rPr>
              <a:t>and this may allow a reduction in the CTDI</a:t>
            </a:r>
            <a:r>
              <a:rPr lang="en-US" b="1" baseline="-25000" dirty="0" smtClean="0">
                <a:solidFill>
                  <a:schemeClr val="tx2"/>
                </a:solidFill>
              </a:rPr>
              <a:t>vol</a:t>
            </a:r>
            <a:r>
              <a:rPr lang="en-US" b="1" dirty="0" smtClean="0">
                <a:solidFill>
                  <a:schemeClr val="tx2"/>
                </a:solidFill>
              </a:rPr>
              <a:t> by adjusting the acquisition parameters used for the exam</a:t>
            </a:r>
            <a:endParaRPr lang="en-US" b="1" dirty="0">
              <a:solidFill>
                <a:schemeClr val="tx2"/>
              </a:solidFill>
            </a:endParaRPr>
          </a:p>
        </p:txBody>
      </p:sp>
      <p:sp>
        <p:nvSpPr>
          <p:cNvPr id="6" name="TextBox 5"/>
          <p:cNvSpPr txBox="1"/>
          <p:nvPr/>
        </p:nvSpPr>
        <p:spPr>
          <a:xfrm>
            <a:off x="2895600" y="6477000"/>
            <a:ext cx="3429000" cy="381000"/>
          </a:xfrm>
          <a:prstGeom prst="rect">
            <a:avLst/>
          </a:prstGeom>
          <a:noFill/>
        </p:spPr>
        <p:txBody>
          <a:bodyPr wrap="square" rtlCol="0">
            <a:spAutoFit/>
          </a:bodyPr>
          <a:lstStyle/>
          <a:p>
            <a:pPr algn="ctr"/>
            <a:r>
              <a:rPr lang="en-US" dirty="0" smtClean="0">
                <a:latin typeface="Gill Sans MT" pitchFamily="34" charset="0"/>
              </a:rPr>
              <a:t>Dose Modulation and Reduction</a:t>
            </a:r>
            <a:endParaRPr lang="en-US" dirty="0">
              <a:latin typeface="Gill Sans MT" pitchFamily="34" charset="0"/>
            </a:endParaRPr>
          </a:p>
        </p:txBody>
      </p:sp>
    </p:spTree>
    <p:extLst>
      <p:ext uri="{BB962C8B-B14F-4D97-AF65-F5344CB8AC3E}">
        <p14:creationId xmlns:p14="http://schemas.microsoft.com/office/powerpoint/2010/main" val="3128035211"/>
      </p:ext>
    </p:extLst>
  </p:cSld>
  <p:clrMapOvr>
    <a:masterClrMapping/>
  </p:clrMapOvr>
  <p:timing>
    <p:tnLst>
      <p:par>
        <p:cTn xmlns:p14="http://schemas.microsoft.com/office/powerpoint/2010/mai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p:txBody>
          <a:bodyPr>
            <a:normAutofit/>
          </a:bodyPr>
          <a:lstStyle/>
          <a:p>
            <a:r>
              <a:rPr lang="en-US" dirty="0" smtClean="0"/>
              <a:t>Iterative Reconstruction</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Iterative Reconstruction may be completed using data in Image Space, Sinogram Space or a Model Based Approach</a:t>
            </a:r>
          </a:p>
          <a:p>
            <a:r>
              <a:rPr lang="en-US" dirty="0" smtClean="0"/>
              <a:t>Changing/Turning On the %/Level of the iterative reconstruction used may or may not</a:t>
            </a:r>
            <a:r>
              <a:rPr lang="en-US" u="sng" dirty="0" smtClean="0"/>
              <a:t> </a:t>
            </a:r>
            <a:r>
              <a:rPr lang="en-US" dirty="0" smtClean="0"/>
              <a:t>affect the CTDI</a:t>
            </a:r>
            <a:r>
              <a:rPr lang="en-US" baseline="-25000" dirty="0" smtClean="0"/>
              <a:t>vol </a:t>
            </a:r>
            <a:r>
              <a:rPr lang="en-US" dirty="0" smtClean="0"/>
              <a:t>of the scan and will affect the image quality of the final set of images</a:t>
            </a:r>
          </a:p>
          <a:p>
            <a:r>
              <a:rPr lang="en-US" dirty="0" smtClean="0"/>
              <a:t>In consultation, the Radiologists and Medical Physicists at an institution may adjust the acquisition parameters for studies reconstructed using iterative reconstruction</a:t>
            </a:r>
            <a:r>
              <a:rPr lang="en-US" i="1" dirty="0" smtClean="0"/>
              <a:t> </a:t>
            </a:r>
            <a:r>
              <a:rPr lang="en-US" dirty="0" smtClean="0"/>
              <a:t>based on the imaging task, the patient population, the desired image quality, dose concerns and the needs of the interpreting Radiologist</a:t>
            </a:r>
            <a:endParaRPr lang="en-US" dirty="0"/>
          </a:p>
        </p:txBody>
      </p:sp>
      <p:sp>
        <p:nvSpPr>
          <p:cNvPr id="4" name="TextBox 3"/>
          <p:cNvSpPr txBox="1"/>
          <p:nvPr/>
        </p:nvSpPr>
        <p:spPr>
          <a:xfrm>
            <a:off x="2895600" y="6477000"/>
            <a:ext cx="3429000" cy="381000"/>
          </a:xfrm>
          <a:prstGeom prst="rect">
            <a:avLst/>
          </a:prstGeom>
          <a:noFill/>
        </p:spPr>
        <p:txBody>
          <a:bodyPr wrap="square" rtlCol="0">
            <a:spAutoFit/>
          </a:bodyPr>
          <a:lstStyle/>
          <a:p>
            <a:pPr algn="ctr"/>
            <a:r>
              <a:rPr lang="en-US" dirty="0" smtClean="0">
                <a:latin typeface="Gill Sans MT" pitchFamily="34" charset="0"/>
              </a:rPr>
              <a:t>Dose Modulation and Reduction</a:t>
            </a:r>
            <a:endParaRPr lang="en-US" dirty="0">
              <a:latin typeface="Gill Sans MT" pitchFamily="34" charset="0"/>
            </a:endParaRPr>
          </a:p>
        </p:txBody>
      </p:sp>
    </p:spTree>
    <p:extLst>
      <p:ext uri="{BB962C8B-B14F-4D97-AF65-F5344CB8AC3E}">
        <p14:creationId xmlns:p14="http://schemas.microsoft.com/office/powerpoint/2010/main" val="1898704915"/>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800" dirty="0" smtClean="0"/>
              <a:t>What Is Dose?</a:t>
            </a:r>
            <a:endParaRPr lang="en-US" sz="4800" dirty="0"/>
          </a:p>
        </p:txBody>
      </p:sp>
      <p:sp>
        <p:nvSpPr>
          <p:cNvPr id="3" name="Content Placeholder 2"/>
          <p:cNvSpPr>
            <a:spLocks noGrp="1"/>
          </p:cNvSpPr>
          <p:nvPr>
            <p:ph idx="1"/>
          </p:nvPr>
        </p:nvSpPr>
        <p:spPr/>
        <p:txBody>
          <a:bodyPr/>
          <a:lstStyle/>
          <a:p>
            <a:r>
              <a:rPr lang="en-US" sz="2800" dirty="0" smtClean="0"/>
              <a:t>Volume Computed Tomography Dose Index (</a:t>
            </a:r>
            <a:r>
              <a:rPr lang="en-US" sz="2800" dirty="0" err="1" smtClean="0"/>
              <a:t>CTDI</a:t>
            </a:r>
            <a:r>
              <a:rPr lang="en-US" sz="2800" baseline="-25000" dirty="0" err="1" smtClean="0"/>
              <a:t>vol</a:t>
            </a:r>
            <a:r>
              <a:rPr lang="en-US" sz="2800" dirty="0" smtClean="0"/>
              <a:t>) is a standardized parameter to measure </a:t>
            </a:r>
            <a:r>
              <a:rPr lang="en-US" sz="2800" dirty="0">
                <a:solidFill>
                  <a:schemeClr val="tx2"/>
                </a:solidFill>
              </a:rPr>
              <a:t>S</a:t>
            </a:r>
            <a:r>
              <a:rPr lang="en-US" sz="2800" dirty="0" smtClean="0">
                <a:solidFill>
                  <a:schemeClr val="tx2"/>
                </a:solidFill>
              </a:rPr>
              <a:t>canner </a:t>
            </a:r>
            <a:r>
              <a:rPr lang="en-US" sz="2800" dirty="0">
                <a:solidFill>
                  <a:schemeClr val="tx2"/>
                </a:solidFill>
              </a:rPr>
              <a:t>R</a:t>
            </a:r>
            <a:r>
              <a:rPr lang="en-US" sz="2800" dirty="0" smtClean="0">
                <a:solidFill>
                  <a:schemeClr val="tx2"/>
                </a:solidFill>
              </a:rPr>
              <a:t>adiation </a:t>
            </a:r>
            <a:r>
              <a:rPr lang="en-US" sz="2800" dirty="0">
                <a:solidFill>
                  <a:schemeClr val="tx2"/>
                </a:solidFill>
              </a:rPr>
              <a:t>O</a:t>
            </a:r>
            <a:r>
              <a:rPr lang="en-US" sz="2800" dirty="0" smtClean="0">
                <a:solidFill>
                  <a:schemeClr val="tx2"/>
                </a:solidFill>
              </a:rPr>
              <a:t>utput</a:t>
            </a:r>
            <a:endParaRPr lang="en-US" sz="2800" dirty="0" smtClean="0"/>
          </a:p>
          <a:p>
            <a:pPr lvl="1"/>
            <a:r>
              <a:rPr lang="en-US" sz="2000" dirty="0" smtClean="0"/>
              <a:t>CTDI</a:t>
            </a:r>
            <a:r>
              <a:rPr lang="en-US" sz="2000" baseline="-25000" dirty="0" smtClean="0"/>
              <a:t>vol</a:t>
            </a:r>
            <a:r>
              <a:rPr lang="en-US" sz="2000" dirty="0" smtClean="0"/>
              <a:t> is NOT patient dose</a:t>
            </a:r>
          </a:p>
          <a:p>
            <a:pPr lvl="1"/>
            <a:r>
              <a:rPr lang="en-US" sz="2000" dirty="0" smtClean="0"/>
              <a:t>CTDI</a:t>
            </a:r>
            <a:r>
              <a:rPr lang="en-US" sz="2000" baseline="-25000" dirty="0" smtClean="0"/>
              <a:t>vol</a:t>
            </a:r>
            <a:r>
              <a:rPr lang="en-US" sz="2000" dirty="0" smtClean="0"/>
              <a:t> is reported in units of mGy for either a 16-cm </a:t>
            </a:r>
            <a:br>
              <a:rPr lang="en-US" sz="2000" dirty="0" smtClean="0"/>
            </a:br>
            <a:r>
              <a:rPr lang="en-US" sz="2000" dirty="0" smtClean="0"/>
              <a:t>(for head exams) or 32-cm (for body exams) diameter acrylic phantom</a:t>
            </a:r>
          </a:p>
          <a:p>
            <a:pPr lvl="1"/>
            <a:r>
              <a:rPr lang="en-US" sz="2000" dirty="0" smtClean="0"/>
              <a:t>For the same technique settings, the CTDI</a:t>
            </a:r>
            <a:r>
              <a:rPr lang="en-US" sz="2000" baseline="-25000" dirty="0" smtClean="0"/>
              <a:t>vol</a:t>
            </a:r>
            <a:r>
              <a:rPr lang="en-US" sz="2000" dirty="0" smtClean="0"/>
              <a:t> reported for the 16-cm phantom is about twice that of the 32-cm phantom</a:t>
            </a:r>
          </a:p>
          <a:p>
            <a:pPr lvl="1"/>
            <a:r>
              <a:rPr lang="en-US" sz="2000" dirty="0" smtClean="0"/>
              <a:t>The reported CTDI</a:t>
            </a:r>
            <a:r>
              <a:rPr lang="en-US" sz="2000" baseline="-25000" dirty="0" smtClean="0"/>
              <a:t>vol</a:t>
            </a:r>
            <a:r>
              <a:rPr lang="en-US" sz="2000" dirty="0" smtClean="0"/>
              <a:t> is based on measurements made by the manufacturer in a factory setting</a:t>
            </a:r>
          </a:p>
          <a:p>
            <a:r>
              <a:rPr lang="en-US" sz="2800" dirty="0" smtClean="0"/>
              <a:t>In these slides, the term "patient dose" is used to describe the absorbed dose to a patient, while the generic term "dose" refers to CTDI</a:t>
            </a:r>
            <a:r>
              <a:rPr lang="en-US" sz="2800" baseline="-25000" dirty="0" smtClean="0"/>
              <a:t>vol</a:t>
            </a:r>
            <a:endParaRPr lang="en-US" sz="2800" dirty="0" smtClean="0"/>
          </a:p>
        </p:txBody>
      </p:sp>
    </p:spTree>
    <p:extLst>
      <p:ext uri="{BB962C8B-B14F-4D97-AF65-F5344CB8AC3E}">
        <p14:creationId xmlns:p14="http://schemas.microsoft.com/office/powerpoint/2010/main" val="733060324"/>
      </p:ext>
    </p:extLst>
  </p:cSld>
  <p:clrMapOvr>
    <a:masterClrMapping/>
  </p:clrMapOvr>
  <p:timing>
    <p:tnLst>
      <p:par>
        <p:cTn xmlns:p14="http://schemas.microsoft.com/office/powerpoint/2010/mai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09600"/>
            <a:ext cx="9144000" cy="685800"/>
          </a:xfrm>
        </p:spPr>
        <p:txBody>
          <a:bodyPr>
            <a:normAutofit fontScale="90000"/>
          </a:bodyPr>
          <a:lstStyle/>
          <a:p>
            <a:r>
              <a:rPr lang="en-US" dirty="0" smtClean="0"/>
              <a:t>     Noise Reduction Using Other Post Processing Software</a:t>
            </a:r>
            <a:endParaRPr lang="en-US" dirty="0"/>
          </a:p>
        </p:txBody>
      </p:sp>
      <p:sp>
        <p:nvSpPr>
          <p:cNvPr id="3" name="Content Placeholder 2"/>
          <p:cNvSpPr>
            <a:spLocks noGrp="1"/>
          </p:cNvSpPr>
          <p:nvPr>
            <p:ph idx="1"/>
          </p:nvPr>
        </p:nvSpPr>
        <p:spPr>
          <a:xfrm>
            <a:off x="457200" y="1412776"/>
            <a:ext cx="8229600" cy="5220580"/>
          </a:xfrm>
        </p:spPr>
        <p:txBody>
          <a:bodyPr/>
          <a:lstStyle/>
          <a:p>
            <a:r>
              <a:rPr lang="en-US" dirty="0" smtClean="0"/>
              <a:t>Other commercially available products can be used to reduce image noise in already reconstructed images</a:t>
            </a:r>
          </a:p>
          <a:p>
            <a:r>
              <a:rPr lang="en-US" dirty="0" smtClean="0"/>
              <a:t>In </a:t>
            </a:r>
            <a:r>
              <a:rPr lang="en-US" dirty="0"/>
              <a:t>consultation, the radiologists and medical physicists may adjust the acquisition parameters to reduce the CTDI</a:t>
            </a:r>
            <a:r>
              <a:rPr lang="en-US" baseline="-25000" dirty="0"/>
              <a:t>vol</a:t>
            </a:r>
            <a:r>
              <a:rPr lang="en-US" dirty="0"/>
              <a:t> </a:t>
            </a:r>
            <a:r>
              <a:rPr lang="en-US" dirty="0" smtClean="0"/>
              <a:t>used for </a:t>
            </a:r>
            <a:r>
              <a:rPr lang="en-US" dirty="0"/>
              <a:t>studies </a:t>
            </a:r>
            <a:r>
              <a:rPr lang="en-US" dirty="0" smtClean="0"/>
              <a:t>that will be processed using these products, taking into consideration the </a:t>
            </a:r>
            <a:r>
              <a:rPr lang="en-US" dirty="0"/>
              <a:t>imaging </a:t>
            </a:r>
            <a:r>
              <a:rPr lang="en-US" dirty="0" smtClean="0"/>
              <a:t>task and patient </a:t>
            </a:r>
            <a:r>
              <a:rPr lang="en-US" dirty="0"/>
              <a:t>population, </a:t>
            </a:r>
            <a:r>
              <a:rPr lang="en-US" dirty="0" smtClean="0"/>
              <a:t>dose concerns, </a:t>
            </a:r>
            <a:r>
              <a:rPr lang="en-US" dirty="0"/>
              <a:t>and the needs of the interpreting radiologist(s</a:t>
            </a:r>
            <a:r>
              <a:rPr lang="en-US" dirty="0" smtClean="0"/>
              <a:t>)</a:t>
            </a:r>
            <a:endParaRPr lang="en-US" dirty="0"/>
          </a:p>
        </p:txBody>
      </p:sp>
      <p:sp>
        <p:nvSpPr>
          <p:cNvPr id="4" name="TextBox 3"/>
          <p:cNvSpPr txBox="1"/>
          <p:nvPr/>
        </p:nvSpPr>
        <p:spPr>
          <a:xfrm>
            <a:off x="2895600" y="6477000"/>
            <a:ext cx="3429000" cy="381000"/>
          </a:xfrm>
          <a:prstGeom prst="rect">
            <a:avLst/>
          </a:prstGeom>
          <a:noFill/>
        </p:spPr>
        <p:txBody>
          <a:bodyPr wrap="square" rtlCol="0">
            <a:spAutoFit/>
          </a:bodyPr>
          <a:lstStyle/>
          <a:p>
            <a:pPr algn="ctr"/>
            <a:r>
              <a:rPr lang="en-US" dirty="0" smtClean="0">
                <a:latin typeface="Gill Sans MT" pitchFamily="34" charset="0"/>
              </a:rPr>
              <a:t>Dose Modulation and Reduction</a:t>
            </a:r>
            <a:endParaRPr lang="en-US" dirty="0">
              <a:latin typeface="Gill Sans MT" pitchFamily="34" charset="0"/>
            </a:endParaRPr>
          </a:p>
        </p:txBody>
      </p:sp>
    </p:spTree>
    <p:extLst>
      <p:ext uri="{BB962C8B-B14F-4D97-AF65-F5344CB8AC3E}">
        <p14:creationId xmlns:p14="http://schemas.microsoft.com/office/powerpoint/2010/main" val="117236285"/>
      </p:ext>
    </p:extLst>
  </p:cSld>
  <p:clrMapOvr>
    <a:masterClrMapping/>
  </p:clrMapOvr>
  <p:timing>
    <p:tnLst>
      <p:par>
        <p:cTn xmlns:p14="http://schemas.microsoft.com/office/powerpoint/2010/mai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800" dirty="0" smtClean="0"/>
              <a:t>Dose Display</a:t>
            </a:r>
            <a:endParaRPr lang="en-US" sz="4800" dirty="0"/>
          </a:p>
        </p:txBody>
      </p:sp>
      <p:sp>
        <p:nvSpPr>
          <p:cNvPr id="3" name="Content Placeholder 2"/>
          <p:cNvSpPr>
            <a:spLocks noGrp="1"/>
          </p:cNvSpPr>
          <p:nvPr>
            <p:ph idx="1"/>
          </p:nvPr>
        </p:nvSpPr>
        <p:spPr>
          <a:xfrm>
            <a:off x="457200" y="1376772"/>
            <a:ext cx="8399276" cy="5220580"/>
          </a:xfrm>
        </p:spPr>
        <p:txBody>
          <a:bodyPr>
            <a:normAutofit/>
          </a:bodyPr>
          <a:lstStyle/>
          <a:p>
            <a:r>
              <a:rPr lang="en-US" dirty="0" smtClean="0"/>
              <a:t>Information about the CTDI</a:t>
            </a:r>
            <a:r>
              <a:rPr lang="en-US" baseline="-25000" dirty="0" smtClean="0"/>
              <a:t>vol </a:t>
            </a:r>
            <a:r>
              <a:rPr lang="en-US" dirty="0"/>
              <a:t>planned for </a:t>
            </a:r>
            <a:r>
              <a:rPr lang="en-US" dirty="0" smtClean="0"/>
              <a:t>each scan is typically displayed before the exam on the user console</a:t>
            </a:r>
          </a:p>
          <a:p>
            <a:r>
              <a:rPr lang="en-US" dirty="0" smtClean="0"/>
              <a:t>Information about the CTDI</a:t>
            </a:r>
            <a:r>
              <a:rPr lang="en-US" baseline="-25000" dirty="0" smtClean="0"/>
              <a:t>vol </a:t>
            </a:r>
            <a:r>
              <a:rPr lang="en-US" dirty="0"/>
              <a:t>delivered </a:t>
            </a:r>
            <a:r>
              <a:rPr lang="en-US" dirty="0" smtClean="0"/>
              <a:t>by each scan </a:t>
            </a:r>
            <a:r>
              <a:rPr lang="en-US" dirty="0"/>
              <a:t>is typically </a:t>
            </a:r>
            <a:r>
              <a:rPr lang="en-US" dirty="0" smtClean="0"/>
              <a:t>reported in a data page or DICOM structured dose report</a:t>
            </a:r>
          </a:p>
          <a:p>
            <a:r>
              <a:rPr lang="en-US" dirty="0" smtClean="0"/>
              <a:t>Dose information provided after the exam typically also includes the DLP and the CTDI phantom size. These may also be included in information displayed before the scan.</a:t>
            </a:r>
          </a:p>
        </p:txBody>
      </p:sp>
    </p:spTree>
    <p:extLst>
      <p:ext uri="{BB962C8B-B14F-4D97-AF65-F5344CB8AC3E}">
        <p14:creationId xmlns:p14="http://schemas.microsoft.com/office/powerpoint/2010/main" val="3217835106"/>
      </p:ext>
    </p:extLst>
  </p:cSld>
  <p:clrMapOvr>
    <a:masterClrMapping/>
  </p:clrMapOvr>
  <p:timing>
    <p:tnLst>
      <p:par>
        <p:cTn xmlns:p14="http://schemas.microsoft.com/office/powerpoint/2010/mai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Display of Planned CTDI</a:t>
            </a:r>
            <a:r>
              <a:rPr lang="en-US" baseline="-25000" dirty="0" smtClean="0"/>
              <a:t>vol </a:t>
            </a:r>
            <a:endParaRPr lang="en-US" baseline="-25000" dirty="0"/>
          </a:p>
        </p:txBody>
      </p:sp>
      <p:sp>
        <p:nvSpPr>
          <p:cNvPr id="3" name="Content Placeholder 2"/>
          <p:cNvSpPr>
            <a:spLocks noGrp="1"/>
          </p:cNvSpPr>
          <p:nvPr>
            <p:ph idx="1"/>
          </p:nvPr>
        </p:nvSpPr>
        <p:spPr/>
        <p:txBody>
          <a:bodyPr>
            <a:normAutofit/>
          </a:bodyPr>
          <a:lstStyle/>
          <a:p>
            <a:r>
              <a:rPr lang="en-US" dirty="0">
                <a:solidFill>
                  <a:schemeClr val="tx2"/>
                </a:solidFill>
              </a:rPr>
              <a:t>CTDI</a:t>
            </a:r>
            <a:r>
              <a:rPr lang="en-US" baseline="-25000" dirty="0">
                <a:solidFill>
                  <a:schemeClr val="tx2"/>
                </a:solidFill>
              </a:rPr>
              <a:t>vol </a:t>
            </a:r>
            <a:r>
              <a:rPr lang="en-US" dirty="0" smtClean="0">
                <a:solidFill>
                  <a:schemeClr val="tx2"/>
                </a:solidFill>
              </a:rPr>
              <a:t>is displayed </a:t>
            </a:r>
            <a:r>
              <a:rPr lang="en-US" dirty="0" smtClean="0"/>
              <a:t>before a study is performed based on the selected technique parameters</a:t>
            </a:r>
          </a:p>
          <a:p>
            <a:r>
              <a:rPr lang="en-US" dirty="0" smtClean="0"/>
              <a:t>It is important to check </a:t>
            </a:r>
            <a:r>
              <a:rPr lang="en-US" dirty="0"/>
              <a:t>CTDI</a:t>
            </a:r>
            <a:r>
              <a:rPr lang="en-US" baseline="-25000" dirty="0"/>
              <a:t>vol </a:t>
            </a:r>
            <a:r>
              <a:rPr lang="en-US" dirty="0" smtClean="0"/>
              <a:t>before a study is performed to ensure that the output of the scanner is appropriate for the specific patient and diagnostic task</a:t>
            </a:r>
            <a:endParaRPr lang="en-US" dirty="0"/>
          </a:p>
        </p:txBody>
      </p:sp>
      <p:sp>
        <p:nvSpPr>
          <p:cNvPr id="5" name="Content Placeholder 4"/>
          <p:cNvSpPr>
            <a:spLocks noGrp="1"/>
          </p:cNvSpPr>
          <p:nvPr>
            <p:ph idx="14"/>
          </p:nvPr>
        </p:nvSpPr>
        <p:spPr/>
        <p:txBody>
          <a:bodyPr anchor="ctr" anchorCtr="0"/>
          <a:lstStyle/>
          <a:p>
            <a:pPr marL="0" indent="0" algn="ctr">
              <a:buNone/>
            </a:pPr>
            <a:r>
              <a:rPr lang="en-US" b="1" dirty="0">
                <a:solidFill>
                  <a:schemeClr val="tx2"/>
                </a:solidFill>
              </a:rPr>
              <a:t>CTDI</a:t>
            </a:r>
            <a:r>
              <a:rPr lang="en-US" b="1" baseline="-25000" dirty="0">
                <a:solidFill>
                  <a:schemeClr val="tx2"/>
                </a:solidFill>
              </a:rPr>
              <a:t>vol </a:t>
            </a:r>
            <a:r>
              <a:rPr lang="en-US" b="1" dirty="0" smtClean="0">
                <a:solidFill>
                  <a:schemeClr val="tx2"/>
                </a:solidFill>
              </a:rPr>
              <a:t>is displayed for each planned acquisition</a:t>
            </a:r>
            <a:endParaRPr lang="en-US" b="1" dirty="0">
              <a:solidFill>
                <a:schemeClr val="tx2"/>
              </a:solidFill>
            </a:endParaRPr>
          </a:p>
        </p:txBody>
      </p:sp>
      <p:sp>
        <p:nvSpPr>
          <p:cNvPr id="6" name="TextBox 5"/>
          <p:cNvSpPr txBox="1"/>
          <p:nvPr/>
        </p:nvSpPr>
        <p:spPr>
          <a:xfrm>
            <a:off x="2895600" y="6477000"/>
            <a:ext cx="3429000" cy="381000"/>
          </a:xfrm>
          <a:prstGeom prst="rect">
            <a:avLst/>
          </a:prstGeom>
          <a:noFill/>
        </p:spPr>
        <p:txBody>
          <a:bodyPr wrap="square" rtlCol="0">
            <a:spAutoFit/>
          </a:bodyPr>
          <a:lstStyle/>
          <a:p>
            <a:pPr algn="ctr"/>
            <a:r>
              <a:rPr lang="en-US" dirty="0" smtClean="0">
                <a:latin typeface="Gill Sans MT" pitchFamily="34" charset="0"/>
              </a:rPr>
              <a:t>Dose Display</a:t>
            </a:r>
            <a:endParaRPr lang="en-US" dirty="0">
              <a:latin typeface="Gill Sans MT" pitchFamily="34" charset="0"/>
            </a:endParaRPr>
          </a:p>
        </p:txBody>
      </p:sp>
    </p:spTree>
    <p:extLst>
      <p:ext uri="{BB962C8B-B14F-4D97-AF65-F5344CB8AC3E}">
        <p14:creationId xmlns:p14="http://schemas.microsoft.com/office/powerpoint/2010/main" val="2792380325"/>
      </p:ext>
    </p:extLst>
  </p:cSld>
  <p:clrMapOvr>
    <a:masterClrMapping/>
  </p:clrMapOvr>
  <p:timing>
    <p:tnLst>
      <p:par>
        <p:cTn xmlns:p14="http://schemas.microsoft.com/office/powerpoint/2010/mai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Post Study Data Page</a:t>
            </a:r>
            <a:endParaRPr lang="en-US" baseline="-25000" dirty="0"/>
          </a:p>
        </p:txBody>
      </p:sp>
      <p:sp>
        <p:nvSpPr>
          <p:cNvPr id="3" name="Content Placeholder 2"/>
          <p:cNvSpPr>
            <a:spLocks noGrp="1"/>
          </p:cNvSpPr>
          <p:nvPr>
            <p:ph idx="1"/>
          </p:nvPr>
        </p:nvSpPr>
        <p:spPr/>
        <p:txBody>
          <a:bodyPr>
            <a:normAutofit/>
          </a:bodyPr>
          <a:lstStyle/>
          <a:p>
            <a:r>
              <a:rPr lang="en-US" dirty="0" smtClean="0"/>
              <a:t>Following the completion of a study, a </a:t>
            </a:r>
            <a:r>
              <a:rPr lang="en-US" dirty="0" smtClean="0">
                <a:solidFill>
                  <a:schemeClr val="tx2"/>
                </a:solidFill>
              </a:rPr>
              <a:t>Post Study Data Page</a:t>
            </a:r>
            <a:r>
              <a:rPr lang="en-US" dirty="0" smtClean="0"/>
              <a:t> is created that includes information on the delivered CTDI</a:t>
            </a:r>
            <a:r>
              <a:rPr lang="en-US" baseline="-25000" dirty="0" smtClean="0"/>
              <a:t>vol</a:t>
            </a:r>
            <a:r>
              <a:rPr lang="en-US" dirty="0" smtClean="0"/>
              <a:t> and DLP and the phantom size used to calculate these values</a:t>
            </a:r>
          </a:p>
          <a:p>
            <a:r>
              <a:rPr lang="en-US" dirty="0" smtClean="0"/>
              <a:t>Information is displayed for each series</a:t>
            </a:r>
          </a:p>
          <a:p>
            <a:endParaRPr lang="en-US" dirty="0" smtClean="0"/>
          </a:p>
        </p:txBody>
      </p:sp>
      <p:sp>
        <p:nvSpPr>
          <p:cNvPr id="6" name="TextBox 5"/>
          <p:cNvSpPr txBox="1"/>
          <p:nvPr/>
        </p:nvSpPr>
        <p:spPr>
          <a:xfrm>
            <a:off x="2895600" y="6477000"/>
            <a:ext cx="3429000" cy="381000"/>
          </a:xfrm>
          <a:prstGeom prst="rect">
            <a:avLst/>
          </a:prstGeom>
          <a:noFill/>
        </p:spPr>
        <p:txBody>
          <a:bodyPr wrap="square" rtlCol="0">
            <a:spAutoFit/>
          </a:bodyPr>
          <a:lstStyle/>
          <a:p>
            <a:pPr algn="ctr"/>
            <a:r>
              <a:rPr lang="en-US" dirty="0" smtClean="0">
                <a:latin typeface="Gill Sans MT" pitchFamily="34" charset="0"/>
              </a:rPr>
              <a:t>Dose Display</a:t>
            </a:r>
            <a:endParaRPr lang="en-US" dirty="0">
              <a:latin typeface="Gill Sans MT" pitchFamily="34" charset="0"/>
            </a:endParaRPr>
          </a:p>
        </p:txBody>
      </p:sp>
      <p:sp>
        <p:nvSpPr>
          <p:cNvPr id="7" name="Content Placeholder 2"/>
          <p:cNvSpPr txBox="1">
            <a:spLocks/>
          </p:cNvSpPr>
          <p:nvPr/>
        </p:nvSpPr>
        <p:spPr>
          <a:xfrm>
            <a:off x="431540" y="1052736"/>
            <a:ext cx="8229600" cy="3118284"/>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3000" b="0" i="0" u="none" strike="noStrike" kern="1200" cap="none" spc="0" normalizeH="0" baseline="0" noProof="0" dirty="0">
              <a:ln>
                <a:noFill/>
              </a:ln>
              <a:solidFill>
                <a:schemeClr val="tx1"/>
              </a:solidFill>
              <a:effectLst/>
              <a:uLnTx/>
              <a:uFillTx/>
              <a:latin typeface="Gill Sans MT" pitchFamily="34" charset="0"/>
              <a:ea typeface="+mn-ea"/>
              <a:cs typeface="+mn-cs"/>
            </a:endParaRPr>
          </a:p>
        </p:txBody>
      </p:sp>
      <p:sp>
        <p:nvSpPr>
          <p:cNvPr id="8" name="Content Placeholder 2"/>
          <p:cNvSpPr txBox="1">
            <a:spLocks/>
          </p:cNvSpPr>
          <p:nvPr/>
        </p:nvSpPr>
        <p:spPr>
          <a:xfrm>
            <a:off x="431540" y="1016732"/>
            <a:ext cx="8229600" cy="3118284"/>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3000" b="0" i="0" u="none" strike="noStrike" kern="1200" cap="none" spc="0" normalizeH="0" baseline="0" noProof="0" dirty="0">
              <a:ln>
                <a:noFill/>
              </a:ln>
              <a:solidFill>
                <a:schemeClr val="tx1"/>
              </a:solidFill>
              <a:effectLst/>
              <a:uLnTx/>
              <a:uFillTx/>
              <a:latin typeface="Gill Sans MT" pitchFamily="34" charset="0"/>
              <a:ea typeface="+mn-ea"/>
              <a:cs typeface="+mn-cs"/>
            </a:endParaRPr>
          </a:p>
        </p:txBody>
      </p:sp>
    </p:spTree>
    <p:extLst>
      <p:ext uri="{BB962C8B-B14F-4D97-AF65-F5344CB8AC3E}">
        <p14:creationId xmlns:p14="http://schemas.microsoft.com/office/powerpoint/2010/main" val="321403693"/>
      </p:ext>
    </p:extLst>
  </p:cSld>
  <p:clrMapOvr>
    <a:masterClrMapping/>
  </p:clrMapOvr>
  <p:timing>
    <p:tnLst>
      <p:par>
        <p:cTn xmlns:p14="http://schemas.microsoft.com/office/powerpoint/2010/mai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Post Study Data Page - CTDI</a:t>
            </a:r>
            <a:r>
              <a:rPr lang="en-US" baseline="-25000" dirty="0" smtClean="0"/>
              <a:t>vol</a:t>
            </a:r>
            <a:endParaRPr lang="en-US" baseline="-25000" dirty="0"/>
          </a:p>
        </p:txBody>
      </p:sp>
      <p:sp>
        <p:nvSpPr>
          <p:cNvPr id="3" name="Content Placeholder 2"/>
          <p:cNvSpPr>
            <a:spLocks noGrp="1"/>
          </p:cNvSpPr>
          <p:nvPr>
            <p:ph idx="1"/>
          </p:nvPr>
        </p:nvSpPr>
        <p:spPr/>
        <p:txBody>
          <a:bodyPr>
            <a:normAutofit/>
          </a:bodyPr>
          <a:lstStyle/>
          <a:p>
            <a:r>
              <a:rPr lang="en-US" dirty="0">
                <a:solidFill>
                  <a:schemeClr val="tx2"/>
                </a:solidFill>
              </a:rPr>
              <a:t>CTDI</a:t>
            </a:r>
            <a:r>
              <a:rPr lang="en-US" baseline="-25000" dirty="0">
                <a:solidFill>
                  <a:schemeClr val="tx2"/>
                </a:solidFill>
              </a:rPr>
              <a:t>vol </a:t>
            </a:r>
            <a:r>
              <a:rPr lang="en-US" baseline="-25000" dirty="0" smtClean="0">
                <a:solidFill>
                  <a:schemeClr val="tx2"/>
                </a:solidFill>
              </a:rPr>
              <a:t> </a:t>
            </a:r>
            <a:r>
              <a:rPr lang="en-US" dirty="0" smtClean="0">
                <a:solidFill>
                  <a:schemeClr val="tx2"/>
                </a:solidFill>
              </a:rPr>
              <a:t>is displayed </a:t>
            </a:r>
            <a:r>
              <a:rPr lang="en-US" dirty="0" smtClean="0"/>
              <a:t>for each series after a study is performed and is calculated based on the technique factors used to acquire the data</a:t>
            </a:r>
          </a:p>
          <a:p>
            <a:r>
              <a:rPr lang="en-US" dirty="0" smtClean="0"/>
              <a:t>It is useful to check </a:t>
            </a:r>
            <a:r>
              <a:rPr lang="en-US" dirty="0"/>
              <a:t>CTDI</a:t>
            </a:r>
            <a:r>
              <a:rPr lang="en-US" baseline="-25000" dirty="0"/>
              <a:t>vol </a:t>
            </a:r>
            <a:r>
              <a:rPr lang="en-US" dirty="0" smtClean="0"/>
              <a:t>after a study is performed to ensure that the output of the scanner was as expected</a:t>
            </a:r>
          </a:p>
          <a:p>
            <a:endParaRPr lang="en-US" dirty="0" smtClean="0"/>
          </a:p>
          <a:p>
            <a:endParaRPr lang="en-US" dirty="0"/>
          </a:p>
        </p:txBody>
      </p:sp>
      <p:sp>
        <p:nvSpPr>
          <p:cNvPr id="5" name="Content Placeholder 4"/>
          <p:cNvSpPr>
            <a:spLocks noGrp="1"/>
          </p:cNvSpPr>
          <p:nvPr>
            <p:ph idx="14"/>
          </p:nvPr>
        </p:nvSpPr>
        <p:spPr/>
        <p:txBody>
          <a:bodyPr anchor="ctr" anchorCtr="0"/>
          <a:lstStyle/>
          <a:p>
            <a:pPr marL="0" indent="0" algn="ctr">
              <a:buNone/>
            </a:pPr>
            <a:r>
              <a:rPr lang="en-US" b="1" dirty="0">
                <a:solidFill>
                  <a:schemeClr val="tx2"/>
                </a:solidFill>
              </a:rPr>
              <a:t>CTDI</a:t>
            </a:r>
            <a:r>
              <a:rPr lang="en-US" b="1" baseline="-25000" dirty="0">
                <a:solidFill>
                  <a:schemeClr val="tx2"/>
                </a:solidFill>
              </a:rPr>
              <a:t>vol </a:t>
            </a:r>
            <a:r>
              <a:rPr lang="en-US" b="1" dirty="0" smtClean="0">
                <a:solidFill>
                  <a:schemeClr val="tx2"/>
                </a:solidFill>
              </a:rPr>
              <a:t>is displayed for each completed acquisition</a:t>
            </a:r>
            <a:endParaRPr lang="en-US" b="1" dirty="0">
              <a:solidFill>
                <a:schemeClr val="tx2"/>
              </a:solidFill>
            </a:endParaRPr>
          </a:p>
        </p:txBody>
      </p:sp>
      <p:sp>
        <p:nvSpPr>
          <p:cNvPr id="8" name="TextBox 7"/>
          <p:cNvSpPr txBox="1"/>
          <p:nvPr/>
        </p:nvSpPr>
        <p:spPr>
          <a:xfrm>
            <a:off x="2895600" y="6477000"/>
            <a:ext cx="3429000" cy="381000"/>
          </a:xfrm>
          <a:prstGeom prst="rect">
            <a:avLst/>
          </a:prstGeom>
          <a:noFill/>
        </p:spPr>
        <p:txBody>
          <a:bodyPr wrap="square" rtlCol="0">
            <a:spAutoFit/>
          </a:bodyPr>
          <a:lstStyle/>
          <a:p>
            <a:pPr algn="ctr"/>
            <a:r>
              <a:rPr lang="en-US" dirty="0" smtClean="0">
                <a:latin typeface="Gill Sans MT" pitchFamily="34" charset="0"/>
              </a:rPr>
              <a:t>Dose Display</a:t>
            </a:r>
            <a:endParaRPr lang="en-US" dirty="0">
              <a:latin typeface="Gill Sans MT" pitchFamily="34" charset="0"/>
            </a:endParaRPr>
          </a:p>
        </p:txBody>
      </p:sp>
    </p:spTree>
    <p:extLst>
      <p:ext uri="{BB962C8B-B14F-4D97-AF65-F5344CB8AC3E}">
        <p14:creationId xmlns:p14="http://schemas.microsoft.com/office/powerpoint/2010/main" val="832665660"/>
      </p:ext>
    </p:extLst>
  </p:cSld>
  <p:clrMapOvr>
    <a:masterClrMapping/>
  </p:clrMapOvr>
  <p:timing>
    <p:tnLst>
      <p:par>
        <p:cTn xmlns:p14="http://schemas.microsoft.com/office/powerpoint/2010/mai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Post Study Data Page - DLP</a:t>
            </a:r>
            <a:endParaRPr lang="en-US" baseline="-25000" dirty="0"/>
          </a:p>
        </p:txBody>
      </p:sp>
      <p:sp>
        <p:nvSpPr>
          <p:cNvPr id="5" name="Content Placeholder 4"/>
          <p:cNvSpPr>
            <a:spLocks noGrp="1"/>
          </p:cNvSpPr>
          <p:nvPr>
            <p:ph idx="1"/>
          </p:nvPr>
        </p:nvSpPr>
        <p:spPr/>
        <p:txBody>
          <a:bodyPr>
            <a:normAutofit/>
          </a:bodyPr>
          <a:lstStyle/>
          <a:p>
            <a:r>
              <a:rPr lang="en-US" dirty="0" smtClean="0">
                <a:solidFill>
                  <a:schemeClr val="tx2"/>
                </a:solidFill>
              </a:rPr>
              <a:t>DLP</a:t>
            </a:r>
            <a:r>
              <a:rPr lang="en-US" baseline="-25000" dirty="0" smtClean="0">
                <a:solidFill>
                  <a:schemeClr val="tx2"/>
                </a:solidFill>
              </a:rPr>
              <a:t> </a:t>
            </a:r>
            <a:r>
              <a:rPr lang="en-US" dirty="0" smtClean="0">
                <a:solidFill>
                  <a:schemeClr val="tx2"/>
                </a:solidFill>
              </a:rPr>
              <a:t>is displayed </a:t>
            </a:r>
            <a:r>
              <a:rPr lang="en-US" dirty="0" smtClean="0"/>
              <a:t>for each series after a study is performed and is calculated based on the technique factors and scan length used</a:t>
            </a:r>
          </a:p>
        </p:txBody>
      </p:sp>
      <p:sp>
        <p:nvSpPr>
          <p:cNvPr id="6" name="Content Placeholder 5"/>
          <p:cNvSpPr>
            <a:spLocks noGrp="1"/>
          </p:cNvSpPr>
          <p:nvPr>
            <p:ph idx="14"/>
          </p:nvPr>
        </p:nvSpPr>
        <p:spPr/>
        <p:txBody>
          <a:bodyPr lIns="0" rIns="0"/>
          <a:lstStyle/>
          <a:p>
            <a:pPr marL="0" indent="0" algn="ctr">
              <a:buNone/>
            </a:pPr>
            <a:r>
              <a:rPr lang="en-US" b="1" dirty="0" smtClean="0">
                <a:solidFill>
                  <a:schemeClr val="tx2"/>
                </a:solidFill>
              </a:rPr>
              <a:t>DLP is displayed for each completed acquisition and is typically summed for all of the acquisitions</a:t>
            </a:r>
          </a:p>
        </p:txBody>
      </p:sp>
      <p:sp>
        <p:nvSpPr>
          <p:cNvPr id="7" name="TextBox 6"/>
          <p:cNvSpPr txBox="1"/>
          <p:nvPr/>
        </p:nvSpPr>
        <p:spPr>
          <a:xfrm>
            <a:off x="2895600" y="6477000"/>
            <a:ext cx="3429000" cy="381000"/>
          </a:xfrm>
          <a:prstGeom prst="rect">
            <a:avLst/>
          </a:prstGeom>
          <a:noFill/>
        </p:spPr>
        <p:txBody>
          <a:bodyPr wrap="square" rtlCol="0">
            <a:spAutoFit/>
          </a:bodyPr>
          <a:lstStyle/>
          <a:p>
            <a:pPr algn="ctr"/>
            <a:r>
              <a:rPr lang="en-US" dirty="0" smtClean="0">
                <a:latin typeface="Gill Sans MT" pitchFamily="34" charset="0"/>
              </a:rPr>
              <a:t>Dose Display</a:t>
            </a:r>
            <a:endParaRPr lang="en-US" dirty="0">
              <a:latin typeface="Gill Sans MT" pitchFamily="34" charset="0"/>
            </a:endParaRPr>
          </a:p>
        </p:txBody>
      </p:sp>
    </p:spTree>
    <p:extLst>
      <p:ext uri="{BB962C8B-B14F-4D97-AF65-F5344CB8AC3E}">
        <p14:creationId xmlns:p14="http://schemas.microsoft.com/office/powerpoint/2010/main" val="1801681172"/>
      </p:ext>
    </p:extLst>
  </p:cSld>
  <p:clrMapOvr>
    <a:masterClrMapping/>
  </p:clrMapOvr>
  <p:timing>
    <p:tnLst>
      <p:par>
        <p:cTn xmlns:p14="http://schemas.microsoft.com/office/powerpoint/2010/mai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Post Study Data Page – CTDI Phantom</a:t>
            </a:r>
            <a:endParaRPr lang="en-US" baseline="-25000" dirty="0"/>
          </a:p>
        </p:txBody>
      </p:sp>
      <p:sp>
        <p:nvSpPr>
          <p:cNvPr id="5" name="Content Placeholder 4"/>
          <p:cNvSpPr>
            <a:spLocks noGrp="1"/>
          </p:cNvSpPr>
          <p:nvPr>
            <p:ph idx="1"/>
          </p:nvPr>
        </p:nvSpPr>
        <p:spPr/>
        <p:txBody>
          <a:bodyPr>
            <a:normAutofit/>
          </a:bodyPr>
          <a:lstStyle/>
          <a:p>
            <a:r>
              <a:rPr lang="en-US" dirty="0" smtClean="0"/>
              <a:t>The </a:t>
            </a:r>
            <a:r>
              <a:rPr lang="en-US" dirty="0" smtClean="0">
                <a:solidFill>
                  <a:schemeClr val="tx2"/>
                </a:solidFill>
              </a:rPr>
              <a:t>CTDI Phantom </a:t>
            </a:r>
            <a:r>
              <a:rPr lang="en-US" dirty="0" smtClean="0"/>
              <a:t>used for each acquisition in the study is typically displayed</a:t>
            </a:r>
          </a:p>
          <a:p>
            <a:r>
              <a:rPr lang="en-US" dirty="0" smtClean="0"/>
              <a:t>Different phantoms may be used to calculate the CTDI</a:t>
            </a:r>
            <a:r>
              <a:rPr lang="en-US" baseline="-25000" dirty="0" smtClean="0"/>
              <a:t>vol</a:t>
            </a:r>
            <a:r>
              <a:rPr lang="en-US" dirty="0" smtClean="0"/>
              <a:t> for different acquisitions in the same study (and may vary by vendor)</a:t>
            </a:r>
          </a:p>
          <a:p>
            <a:pPr lvl="1"/>
            <a:r>
              <a:rPr lang="en-US" dirty="0" smtClean="0"/>
              <a:t>Head and C-Spine Example</a:t>
            </a:r>
          </a:p>
          <a:p>
            <a:pPr lvl="2"/>
            <a:r>
              <a:rPr lang="en-US" dirty="0" smtClean="0"/>
              <a:t>Body Phantom used to report CTDI</a:t>
            </a:r>
            <a:r>
              <a:rPr lang="en-US" baseline="-25000" dirty="0" smtClean="0"/>
              <a:t>vol</a:t>
            </a:r>
            <a:r>
              <a:rPr lang="en-US" dirty="0" smtClean="0"/>
              <a:t> for C-Spine portion of exam</a:t>
            </a:r>
          </a:p>
          <a:p>
            <a:pPr lvl="2"/>
            <a:r>
              <a:rPr lang="en-US" dirty="0" smtClean="0"/>
              <a:t>Head Phantom used to report CTDI</a:t>
            </a:r>
            <a:r>
              <a:rPr lang="en-US" baseline="-25000" dirty="0" smtClean="0"/>
              <a:t>vol</a:t>
            </a:r>
            <a:r>
              <a:rPr lang="en-US" dirty="0" smtClean="0"/>
              <a:t> for Head portion of exam</a:t>
            </a:r>
            <a:endParaRPr lang="en-US" dirty="0"/>
          </a:p>
        </p:txBody>
      </p:sp>
      <p:sp>
        <p:nvSpPr>
          <p:cNvPr id="4" name="TextBox 3"/>
          <p:cNvSpPr txBox="1"/>
          <p:nvPr/>
        </p:nvSpPr>
        <p:spPr>
          <a:xfrm>
            <a:off x="2895600" y="6477000"/>
            <a:ext cx="3429000" cy="381000"/>
          </a:xfrm>
          <a:prstGeom prst="rect">
            <a:avLst/>
          </a:prstGeom>
          <a:noFill/>
        </p:spPr>
        <p:txBody>
          <a:bodyPr wrap="square" rtlCol="0">
            <a:spAutoFit/>
          </a:bodyPr>
          <a:lstStyle/>
          <a:p>
            <a:pPr algn="ctr"/>
            <a:r>
              <a:rPr lang="en-US" dirty="0" smtClean="0">
                <a:latin typeface="Gill Sans MT" pitchFamily="34" charset="0"/>
              </a:rPr>
              <a:t>Dose Display</a:t>
            </a:r>
            <a:endParaRPr lang="en-US" dirty="0">
              <a:latin typeface="Gill Sans MT" pitchFamily="34" charset="0"/>
            </a:endParaRPr>
          </a:p>
        </p:txBody>
      </p:sp>
    </p:spTree>
    <p:extLst>
      <p:ext uri="{BB962C8B-B14F-4D97-AF65-F5344CB8AC3E}">
        <p14:creationId xmlns:p14="http://schemas.microsoft.com/office/powerpoint/2010/main" val="1067411863"/>
      </p:ext>
    </p:extLst>
  </p:cSld>
  <p:clrMapOvr>
    <a:masterClrMapping/>
  </p:clrMapOvr>
  <p:timing>
    <p:tnLst>
      <p:par>
        <p:cTn xmlns:p14="http://schemas.microsoft.com/office/powerpoint/2010/mai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Summing Dose Report Values</a:t>
            </a:r>
            <a:endParaRPr lang="en-US" dirty="0"/>
          </a:p>
        </p:txBody>
      </p:sp>
      <p:sp>
        <p:nvSpPr>
          <p:cNvPr id="3" name="Content Placeholder 2"/>
          <p:cNvSpPr>
            <a:spLocks noGrp="1"/>
          </p:cNvSpPr>
          <p:nvPr>
            <p:ph idx="1"/>
          </p:nvPr>
        </p:nvSpPr>
        <p:spPr/>
        <p:txBody>
          <a:bodyPr>
            <a:normAutofit lnSpcReduction="10000"/>
          </a:bodyPr>
          <a:lstStyle/>
          <a:p>
            <a:r>
              <a:rPr lang="en-US" dirty="0" smtClean="0"/>
              <a:t>CTDI</a:t>
            </a:r>
            <a:r>
              <a:rPr lang="en-US" baseline="-25000" dirty="0" smtClean="0"/>
              <a:t>vol</a:t>
            </a:r>
            <a:r>
              <a:rPr lang="en-US" dirty="0" smtClean="0"/>
              <a:t> values for separate series are NOT to be summed to give a “total” CTDI</a:t>
            </a:r>
            <a:r>
              <a:rPr lang="en-US" baseline="-25000" dirty="0" smtClean="0"/>
              <a:t>vol</a:t>
            </a:r>
            <a:r>
              <a:rPr lang="en-US" dirty="0" smtClean="0"/>
              <a:t> for a study</a:t>
            </a:r>
          </a:p>
          <a:p>
            <a:pPr lvl="1"/>
            <a:r>
              <a:rPr lang="en-US" dirty="0" smtClean="0"/>
              <a:t>This is especially true if the series cover different anatomic regions</a:t>
            </a:r>
          </a:p>
          <a:p>
            <a:r>
              <a:rPr lang="en-US" dirty="0" smtClean="0"/>
              <a:t>DLP is typically summed over all series in the Post Study Data Page to provide an estimate of the total patient exposure</a:t>
            </a:r>
          </a:p>
          <a:p>
            <a:pPr lvl="1"/>
            <a:r>
              <a:rPr lang="en-US" dirty="0" smtClean="0"/>
              <a:t>Extreme care should be taken when considering summed DLPs because different phantoms may have been used to calculate the CTDI</a:t>
            </a:r>
            <a:r>
              <a:rPr lang="en-US" baseline="-25000" dirty="0" smtClean="0"/>
              <a:t>vol</a:t>
            </a:r>
            <a:r>
              <a:rPr lang="en-US" dirty="0" smtClean="0"/>
              <a:t> values used to determine DLP</a:t>
            </a:r>
          </a:p>
          <a:p>
            <a:r>
              <a:rPr lang="en-US" dirty="0" smtClean="0"/>
              <a:t>A medical physicist should be contacted if patient specific dose estimates are required</a:t>
            </a:r>
          </a:p>
          <a:p>
            <a:pPr lvl="1"/>
            <a:endParaRPr lang="en-US" dirty="0"/>
          </a:p>
        </p:txBody>
      </p:sp>
      <p:sp>
        <p:nvSpPr>
          <p:cNvPr id="4" name="TextBox 3"/>
          <p:cNvSpPr txBox="1"/>
          <p:nvPr/>
        </p:nvSpPr>
        <p:spPr>
          <a:xfrm>
            <a:off x="2895600" y="6477000"/>
            <a:ext cx="3429000" cy="381000"/>
          </a:xfrm>
          <a:prstGeom prst="rect">
            <a:avLst/>
          </a:prstGeom>
          <a:noFill/>
        </p:spPr>
        <p:txBody>
          <a:bodyPr wrap="square" rtlCol="0">
            <a:spAutoFit/>
          </a:bodyPr>
          <a:lstStyle/>
          <a:p>
            <a:pPr algn="ctr"/>
            <a:r>
              <a:rPr lang="en-US" dirty="0" smtClean="0">
                <a:latin typeface="Gill Sans MT" pitchFamily="34" charset="0"/>
              </a:rPr>
              <a:t>Dose Display</a:t>
            </a:r>
            <a:endParaRPr lang="en-US" dirty="0">
              <a:latin typeface="Gill Sans MT" pitchFamily="34" charset="0"/>
            </a:endParaRPr>
          </a:p>
        </p:txBody>
      </p:sp>
    </p:spTree>
    <p:extLst>
      <p:ext uri="{BB962C8B-B14F-4D97-AF65-F5344CB8AC3E}">
        <p14:creationId xmlns:p14="http://schemas.microsoft.com/office/powerpoint/2010/main" val="4198572234"/>
      </p:ext>
    </p:extLst>
  </p:cSld>
  <p:clrMapOvr>
    <a:masterClrMapping/>
  </p:clrMapOvr>
  <p:timing>
    <p:tnLst>
      <p:par>
        <p:cTn xmlns:p14="http://schemas.microsoft.com/office/powerpoint/2010/mai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Dose Notification Levels</a:t>
            </a:r>
            <a:endParaRPr lang="en-US" dirty="0"/>
          </a:p>
        </p:txBody>
      </p:sp>
      <p:sp>
        <p:nvSpPr>
          <p:cNvPr id="3" name="Content Placeholder 2"/>
          <p:cNvSpPr>
            <a:spLocks noGrp="1"/>
          </p:cNvSpPr>
          <p:nvPr>
            <p:ph idx="1"/>
          </p:nvPr>
        </p:nvSpPr>
        <p:spPr/>
        <p:txBody>
          <a:bodyPr>
            <a:normAutofit/>
          </a:bodyPr>
          <a:lstStyle/>
          <a:p>
            <a:r>
              <a:rPr lang="en-US" dirty="0" smtClean="0">
                <a:solidFill>
                  <a:schemeClr val="tx2"/>
                </a:solidFill>
              </a:rPr>
              <a:t>Notification Levels </a:t>
            </a:r>
            <a:r>
              <a:rPr lang="en-US" dirty="0" smtClean="0"/>
              <a:t>may be set on a CT scanner for each series within an exam protocol</a:t>
            </a:r>
          </a:p>
          <a:p>
            <a:r>
              <a:rPr lang="en-US" dirty="0" smtClean="0"/>
              <a:t>If the planned CTDI</a:t>
            </a:r>
            <a:r>
              <a:rPr lang="en-US" baseline="-25000" dirty="0" smtClean="0"/>
              <a:t>vol</a:t>
            </a:r>
            <a:r>
              <a:rPr lang="en-US" dirty="0" smtClean="0"/>
              <a:t> is above the </a:t>
            </a:r>
            <a:r>
              <a:rPr lang="en-US" dirty="0" smtClean="0">
                <a:solidFill>
                  <a:schemeClr val="tx2"/>
                </a:solidFill>
              </a:rPr>
              <a:t>Notification Level </a:t>
            </a:r>
            <a:r>
              <a:rPr lang="en-US" dirty="0" smtClean="0"/>
              <a:t>and triggers the notification, the user has the opportunity to edit or confirm the technique settings</a:t>
            </a:r>
          </a:p>
          <a:p>
            <a:r>
              <a:rPr lang="en-US" dirty="0" smtClean="0">
                <a:solidFill>
                  <a:schemeClr val="tx2"/>
                </a:solidFill>
              </a:rPr>
              <a:t>Notification Levels </a:t>
            </a:r>
            <a:r>
              <a:rPr lang="en-US" dirty="0" smtClean="0"/>
              <a:t>may be exceeded when appropriate for a specific patient or diagnostic task (e.g., in very large patients or contrast bolus monitoring scans)</a:t>
            </a:r>
          </a:p>
        </p:txBody>
      </p:sp>
      <p:sp>
        <p:nvSpPr>
          <p:cNvPr id="4" name="TextBox 3"/>
          <p:cNvSpPr txBox="1"/>
          <p:nvPr/>
        </p:nvSpPr>
        <p:spPr>
          <a:xfrm>
            <a:off x="2895600" y="6477000"/>
            <a:ext cx="3429000" cy="381000"/>
          </a:xfrm>
          <a:prstGeom prst="rect">
            <a:avLst/>
          </a:prstGeom>
          <a:noFill/>
        </p:spPr>
        <p:txBody>
          <a:bodyPr wrap="square" rtlCol="0">
            <a:spAutoFit/>
          </a:bodyPr>
          <a:lstStyle/>
          <a:p>
            <a:pPr algn="ctr"/>
            <a:r>
              <a:rPr lang="en-US" dirty="0" smtClean="0">
                <a:latin typeface="Gill Sans MT" pitchFamily="34" charset="0"/>
              </a:rPr>
              <a:t>Dose Display</a:t>
            </a:r>
            <a:endParaRPr lang="en-US" dirty="0">
              <a:latin typeface="Gill Sans MT" pitchFamily="34" charset="0"/>
            </a:endParaRPr>
          </a:p>
        </p:txBody>
      </p:sp>
    </p:spTree>
    <p:extLst>
      <p:ext uri="{BB962C8B-B14F-4D97-AF65-F5344CB8AC3E}">
        <p14:creationId xmlns:p14="http://schemas.microsoft.com/office/powerpoint/2010/main" val="3033490664"/>
      </p:ext>
    </p:extLst>
  </p:cSld>
  <p:clrMapOvr>
    <a:masterClrMapping/>
  </p:clrMapOvr>
  <p:timing>
    <p:tnLst>
      <p:par>
        <p:cTn xmlns:p14="http://schemas.microsoft.com/office/powerpoint/2010/mai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Dose Alert Levels</a:t>
            </a:r>
            <a:endParaRPr lang="en-US" dirty="0"/>
          </a:p>
        </p:txBody>
      </p:sp>
      <p:sp>
        <p:nvSpPr>
          <p:cNvPr id="3" name="Content Placeholder 2"/>
          <p:cNvSpPr>
            <a:spLocks noGrp="1"/>
          </p:cNvSpPr>
          <p:nvPr>
            <p:ph idx="1"/>
          </p:nvPr>
        </p:nvSpPr>
        <p:spPr/>
        <p:txBody>
          <a:bodyPr>
            <a:normAutofit/>
          </a:bodyPr>
          <a:lstStyle/>
          <a:p>
            <a:r>
              <a:rPr lang="en-US" dirty="0" smtClean="0">
                <a:solidFill>
                  <a:schemeClr val="tx2"/>
                </a:solidFill>
              </a:rPr>
              <a:t>Dose Alert Levels </a:t>
            </a:r>
            <a:r>
              <a:rPr lang="en-US" dirty="0" smtClean="0"/>
              <a:t>require specific action by the operator to continue scanning</a:t>
            </a:r>
          </a:p>
          <a:p>
            <a:r>
              <a:rPr lang="en-US" dirty="0">
                <a:solidFill>
                  <a:schemeClr val="tx2"/>
                </a:solidFill>
              </a:rPr>
              <a:t>Dose Alert Levels </a:t>
            </a:r>
            <a:r>
              <a:rPr lang="en-US" dirty="0" smtClean="0"/>
              <a:t>are typically much higher than Notification Levels and take into account all series within the exam</a:t>
            </a:r>
          </a:p>
          <a:p>
            <a:r>
              <a:rPr lang="en-US" dirty="0" smtClean="0"/>
              <a:t>Triggering a </a:t>
            </a:r>
            <a:r>
              <a:rPr lang="en-US" dirty="0" smtClean="0">
                <a:solidFill>
                  <a:schemeClr val="tx2"/>
                </a:solidFill>
              </a:rPr>
              <a:t>Dose Alert </a:t>
            </a:r>
            <a:r>
              <a:rPr lang="en-US" dirty="0" smtClean="0"/>
              <a:t>requires that the operator confirm the protocol and settings are correct by entering in his or her name. Optionally, sites may require that the operator provide a brief explanation in the provided field</a:t>
            </a:r>
          </a:p>
        </p:txBody>
      </p:sp>
      <p:sp>
        <p:nvSpPr>
          <p:cNvPr id="6" name="TextBox 5"/>
          <p:cNvSpPr txBox="1"/>
          <p:nvPr/>
        </p:nvSpPr>
        <p:spPr>
          <a:xfrm>
            <a:off x="2895600" y="6477000"/>
            <a:ext cx="3429000" cy="381000"/>
          </a:xfrm>
          <a:prstGeom prst="rect">
            <a:avLst/>
          </a:prstGeom>
          <a:noFill/>
        </p:spPr>
        <p:txBody>
          <a:bodyPr wrap="square" rtlCol="0">
            <a:spAutoFit/>
          </a:bodyPr>
          <a:lstStyle/>
          <a:p>
            <a:pPr algn="ctr"/>
            <a:r>
              <a:rPr lang="en-US" dirty="0" smtClean="0">
                <a:latin typeface="Gill Sans MT" pitchFamily="34" charset="0"/>
              </a:rPr>
              <a:t>Dose Display</a:t>
            </a:r>
            <a:endParaRPr lang="en-US" dirty="0">
              <a:latin typeface="Gill Sans MT" pitchFamily="34" charset="0"/>
            </a:endParaRPr>
          </a:p>
        </p:txBody>
      </p:sp>
    </p:spTree>
    <p:extLst>
      <p:ext uri="{BB962C8B-B14F-4D97-AF65-F5344CB8AC3E}">
        <p14:creationId xmlns:p14="http://schemas.microsoft.com/office/powerpoint/2010/main" val="3076891741"/>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is CTDI</a:t>
            </a:r>
            <a:r>
              <a:rPr lang="en-US" baseline="-25000" dirty="0" smtClean="0"/>
              <a:t>vol</a:t>
            </a:r>
            <a:r>
              <a:rPr lang="en-US" dirty="0" smtClean="0"/>
              <a:t> related to patient dose?</a:t>
            </a:r>
            <a:endParaRPr lang="en-US" dirty="0"/>
          </a:p>
        </p:txBody>
      </p:sp>
      <p:sp>
        <p:nvSpPr>
          <p:cNvPr id="3" name="Content Placeholder 2"/>
          <p:cNvSpPr>
            <a:spLocks noGrp="1"/>
          </p:cNvSpPr>
          <p:nvPr>
            <p:ph idx="1"/>
          </p:nvPr>
        </p:nvSpPr>
        <p:spPr>
          <a:xfrm>
            <a:off x="431540" y="1376772"/>
            <a:ext cx="8686800" cy="5220580"/>
          </a:xfrm>
        </p:spPr>
        <p:txBody>
          <a:bodyPr/>
          <a:lstStyle/>
          <a:p>
            <a:r>
              <a:rPr lang="en-US" sz="3200" dirty="0" smtClean="0"/>
              <a:t>CTDI</a:t>
            </a:r>
            <a:r>
              <a:rPr lang="en-US" sz="3200" baseline="-25000" dirty="0" smtClean="0"/>
              <a:t>vol</a:t>
            </a:r>
            <a:r>
              <a:rPr lang="en-US" dirty="0" smtClean="0"/>
              <a:t> is not patient dose</a:t>
            </a:r>
          </a:p>
          <a:p>
            <a:r>
              <a:rPr lang="en-US" dirty="0" smtClean="0"/>
              <a:t>The relationship between the two depends on many factors, including patient size and composition</a:t>
            </a:r>
          </a:p>
          <a:p>
            <a:r>
              <a:rPr lang="en-US" dirty="0" smtClean="0">
                <a:hlinkClick r:id="rId3"/>
              </a:rPr>
              <a:t>AAPM Report 204 </a:t>
            </a:r>
            <a:r>
              <a:rPr lang="en-US" dirty="0" smtClean="0"/>
              <a:t>introduces a parameter known as the Size Specific Dose Estimate (SSDE) to allow estimation of patient dose based on </a:t>
            </a:r>
            <a:r>
              <a:rPr lang="en-US" sz="3200" dirty="0" smtClean="0"/>
              <a:t>CTDI</a:t>
            </a:r>
            <a:r>
              <a:rPr lang="en-US" sz="3200" baseline="-25000" dirty="0" smtClean="0"/>
              <a:t>vol</a:t>
            </a:r>
            <a:r>
              <a:rPr lang="en-US" dirty="0" smtClean="0"/>
              <a:t> and patient size</a:t>
            </a:r>
          </a:p>
          <a:p>
            <a:r>
              <a:rPr lang="en-US" dirty="0" smtClean="0"/>
              <a:t>For the same </a:t>
            </a:r>
            <a:r>
              <a:rPr lang="en-US" sz="3200" dirty="0" smtClean="0"/>
              <a:t>CTDI</a:t>
            </a:r>
            <a:r>
              <a:rPr lang="en-US" sz="3200" baseline="-25000" dirty="0" smtClean="0"/>
              <a:t>vol</a:t>
            </a:r>
            <a:r>
              <a:rPr lang="en-US" dirty="0" smtClean="0"/>
              <a:t>, a smaller patient will tend to have a higher patient dose than a larger patient</a:t>
            </a:r>
          </a:p>
        </p:txBody>
      </p:sp>
      <p:sp>
        <p:nvSpPr>
          <p:cNvPr id="4" name="TextBox 3"/>
          <p:cNvSpPr txBox="1"/>
          <p:nvPr/>
        </p:nvSpPr>
        <p:spPr>
          <a:xfrm>
            <a:off x="2895600" y="6477000"/>
            <a:ext cx="3429000" cy="381000"/>
          </a:xfrm>
          <a:prstGeom prst="rect">
            <a:avLst/>
          </a:prstGeom>
          <a:noFill/>
        </p:spPr>
        <p:txBody>
          <a:bodyPr wrap="square" rtlCol="0">
            <a:spAutoFit/>
          </a:bodyPr>
          <a:lstStyle/>
          <a:p>
            <a:pPr algn="ctr"/>
            <a:r>
              <a:rPr lang="en-US" dirty="0" smtClean="0">
                <a:latin typeface="Gill Sans MT" pitchFamily="34" charset="0"/>
              </a:rPr>
              <a:t>What is Dose?</a:t>
            </a:r>
            <a:endParaRPr lang="en-US" dirty="0">
              <a:latin typeface="Gill Sans MT" pitchFamily="34" charset="0"/>
            </a:endParaRPr>
          </a:p>
        </p:txBody>
      </p:sp>
    </p:spTree>
    <p:extLst>
      <p:ext uri="{BB962C8B-B14F-4D97-AF65-F5344CB8AC3E}">
        <p14:creationId xmlns:p14="http://schemas.microsoft.com/office/powerpoint/2010/main" val="592081474"/>
      </p:ext>
    </p:extLst>
  </p:cSld>
  <p:clrMapOvr>
    <a:masterClrMapping/>
  </p:clrMapOvr>
  <p:timing>
    <p:tnLst>
      <p:par>
        <p:cTn xmlns:p14="http://schemas.microsoft.com/office/powerpoint/2010/mai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Radiation Dose Structured Reports</a:t>
            </a:r>
            <a:endParaRPr lang="en-US" dirty="0"/>
          </a:p>
        </p:txBody>
      </p:sp>
      <p:sp>
        <p:nvSpPr>
          <p:cNvPr id="3" name="Content Placeholder 2"/>
          <p:cNvSpPr>
            <a:spLocks noGrp="1"/>
          </p:cNvSpPr>
          <p:nvPr>
            <p:ph idx="1"/>
          </p:nvPr>
        </p:nvSpPr>
        <p:spPr/>
        <p:txBody>
          <a:bodyPr>
            <a:normAutofit/>
          </a:bodyPr>
          <a:lstStyle/>
          <a:p>
            <a:r>
              <a:rPr lang="en-US" dirty="0" smtClean="0">
                <a:solidFill>
                  <a:schemeClr val="tx2"/>
                </a:solidFill>
              </a:rPr>
              <a:t>Radiation Dose Structured Reports </a:t>
            </a:r>
            <a:r>
              <a:rPr lang="en-US" dirty="0" smtClean="0"/>
              <a:t>(RDSRs) are provided in newer software versions in a defined DICOM format</a:t>
            </a:r>
          </a:p>
          <a:p>
            <a:r>
              <a:rPr lang="en-US" dirty="0" smtClean="0"/>
              <a:t>They</a:t>
            </a:r>
            <a:r>
              <a:rPr lang="en-US" dirty="0" smtClean="0">
                <a:solidFill>
                  <a:schemeClr val="tx2"/>
                </a:solidFill>
              </a:rPr>
              <a:t> </a:t>
            </a:r>
            <a:r>
              <a:rPr lang="en-US" dirty="0" smtClean="0"/>
              <a:t>provide the most complete set of information regarding the irradiating events</a:t>
            </a:r>
          </a:p>
          <a:p>
            <a:r>
              <a:rPr lang="en-US" dirty="0" smtClean="0"/>
              <a:t>The reports are very detailed and require an RDSR viewer for easy visualization of relevant information</a:t>
            </a:r>
            <a:endParaRPr lang="en-US" dirty="0"/>
          </a:p>
        </p:txBody>
      </p:sp>
      <p:sp>
        <p:nvSpPr>
          <p:cNvPr id="6" name="TextBox 5"/>
          <p:cNvSpPr txBox="1"/>
          <p:nvPr/>
        </p:nvSpPr>
        <p:spPr>
          <a:xfrm>
            <a:off x="2895600" y="6477000"/>
            <a:ext cx="3429000" cy="381000"/>
          </a:xfrm>
          <a:prstGeom prst="rect">
            <a:avLst/>
          </a:prstGeom>
          <a:noFill/>
        </p:spPr>
        <p:txBody>
          <a:bodyPr wrap="square" rtlCol="0">
            <a:spAutoFit/>
          </a:bodyPr>
          <a:lstStyle/>
          <a:p>
            <a:pPr algn="ctr"/>
            <a:r>
              <a:rPr lang="en-US" dirty="0" smtClean="0">
                <a:latin typeface="Gill Sans MT" pitchFamily="34" charset="0"/>
              </a:rPr>
              <a:t>Dose Display</a:t>
            </a:r>
            <a:endParaRPr lang="en-US" dirty="0">
              <a:latin typeface="Gill Sans MT" pitchFamily="34" charset="0"/>
            </a:endParaRPr>
          </a:p>
        </p:txBody>
      </p:sp>
    </p:spTree>
    <p:extLst>
      <p:ext uri="{BB962C8B-B14F-4D97-AF65-F5344CB8AC3E}">
        <p14:creationId xmlns:p14="http://schemas.microsoft.com/office/powerpoint/2010/main" val="2874512973"/>
      </p:ext>
    </p:extLst>
  </p:cSld>
  <p:clrMapOvr>
    <a:masterClrMapping/>
  </p:clrMapOvr>
  <p:timing>
    <p:tnLst>
      <p:par>
        <p:cTn xmlns:p14="http://schemas.microsoft.com/office/powerpoint/2010/mai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sp>
        <p:nvSpPr>
          <p:cNvPr id="3" name="Content Placeholder 2"/>
          <p:cNvSpPr>
            <a:spLocks noGrp="1"/>
          </p:cNvSpPr>
          <p:nvPr>
            <p:ph idx="1"/>
          </p:nvPr>
        </p:nvSpPr>
        <p:spPr/>
        <p:txBody>
          <a:bodyPr/>
          <a:lstStyle/>
          <a:p>
            <a:r>
              <a:rPr lang="en-US" dirty="0" smtClean="0"/>
              <a:t>Please contact the medical physicist providing support for your CT practice, your lead technologist, supervising radiologist or manufacturer’s application specialist with questions regarding these important topics and concepts.</a:t>
            </a:r>
          </a:p>
        </p:txBody>
      </p:sp>
    </p:spTree>
    <p:extLst>
      <p:ext uri="{BB962C8B-B14F-4D97-AF65-F5344CB8AC3E}">
        <p14:creationId xmlns:p14="http://schemas.microsoft.com/office/powerpoint/2010/main" val="1836655547"/>
      </p:ext>
    </p:extLst>
  </p:cSld>
  <p:clrMapOvr>
    <a:masterClrMapping/>
  </p:clrMapOvr>
  <p:timing>
    <p:tnLst>
      <p:par>
        <p:cTn xmlns:p14="http://schemas.microsoft.com/office/powerpoint/2010/mai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2"/>
          <p:cNvSpPr>
            <a:spLocks noGrp="1"/>
          </p:cNvSpPr>
          <p:nvPr>
            <p:ph type="title"/>
          </p:nvPr>
        </p:nvSpPr>
        <p:spPr/>
        <p:txBody>
          <a:bodyPr/>
          <a:lstStyle/>
          <a:p>
            <a:r>
              <a:rPr lang="en-US" dirty="0" smtClean="0"/>
              <a:t>Acknowledgements</a:t>
            </a:r>
          </a:p>
        </p:txBody>
      </p:sp>
      <p:sp>
        <p:nvSpPr>
          <p:cNvPr id="11267" name="Content Placeholder 3"/>
          <p:cNvSpPr>
            <a:spLocks noGrp="1"/>
          </p:cNvSpPr>
          <p:nvPr>
            <p:ph idx="1"/>
          </p:nvPr>
        </p:nvSpPr>
        <p:spPr>
          <a:xfrm>
            <a:off x="215516" y="1448780"/>
            <a:ext cx="8892480" cy="5220580"/>
          </a:xfrm>
        </p:spPr>
        <p:txBody>
          <a:bodyPr/>
          <a:lstStyle/>
          <a:p>
            <a:r>
              <a:rPr lang="en-US" dirty="0" smtClean="0"/>
              <a:t>AAPM</a:t>
            </a:r>
          </a:p>
          <a:p>
            <a:pPr lvl="1"/>
            <a:r>
              <a:rPr lang="en-US" dirty="0" smtClean="0"/>
              <a:t>Dianna Cody, </a:t>
            </a:r>
            <a:r>
              <a:rPr lang="en-US" dirty="0"/>
              <a:t>Dustin </a:t>
            </a:r>
            <a:r>
              <a:rPr lang="en-US" dirty="0" err="1"/>
              <a:t>Gress</a:t>
            </a:r>
            <a:r>
              <a:rPr lang="en-US" dirty="0"/>
              <a:t>, </a:t>
            </a:r>
            <a:r>
              <a:rPr lang="en-US" dirty="0" smtClean="0"/>
              <a:t>Michael Heard, Jim Kofler</a:t>
            </a:r>
            <a:r>
              <a:rPr lang="en-US" dirty="0"/>
              <a:t>, </a:t>
            </a:r>
            <a:r>
              <a:rPr lang="en-US" dirty="0" smtClean="0"/>
              <a:t>Cynthia McCollough, Mike </a:t>
            </a:r>
            <a:r>
              <a:rPr lang="en-US" dirty="0" err="1" smtClean="0"/>
              <a:t>McNitt</a:t>
            </a:r>
            <a:r>
              <a:rPr lang="en-US" dirty="0" smtClean="0"/>
              <a:t>-Gray, Bob </a:t>
            </a:r>
            <a:r>
              <a:rPr lang="en-US" dirty="0" err="1" smtClean="0"/>
              <a:t>Pizzutiello</a:t>
            </a:r>
            <a:r>
              <a:rPr lang="en-US" dirty="0" smtClean="0"/>
              <a:t>, Mark </a:t>
            </a:r>
            <a:r>
              <a:rPr lang="en-US" dirty="0" err="1" smtClean="0"/>
              <a:t>Supanich</a:t>
            </a:r>
            <a:endParaRPr lang="en-US" dirty="0" smtClean="0"/>
          </a:p>
          <a:p>
            <a:r>
              <a:rPr lang="en-US" dirty="0" smtClean="0"/>
              <a:t>ACR</a:t>
            </a:r>
          </a:p>
          <a:p>
            <a:pPr lvl="1"/>
            <a:r>
              <a:rPr lang="en-US" dirty="0" smtClean="0"/>
              <a:t>Mark Armstrong, Penny Butler, Dina Hernandez</a:t>
            </a:r>
          </a:p>
          <a:p>
            <a:r>
              <a:rPr lang="en-US" dirty="0" smtClean="0"/>
              <a:t>ASRT</a:t>
            </a:r>
          </a:p>
          <a:p>
            <a:pPr lvl="1"/>
            <a:r>
              <a:rPr lang="en-US" dirty="0" smtClean="0"/>
              <a:t>Virginia Lester</a:t>
            </a:r>
          </a:p>
          <a:p>
            <a:r>
              <a:rPr lang="en-US" dirty="0" smtClean="0"/>
              <a:t>DICOM</a:t>
            </a:r>
          </a:p>
          <a:p>
            <a:pPr lvl="1"/>
            <a:r>
              <a:rPr lang="en-US" dirty="0" smtClean="0"/>
              <a:t>David </a:t>
            </a:r>
            <a:r>
              <a:rPr lang="en-US" dirty="0" err="1" smtClean="0"/>
              <a:t>Clunie</a:t>
            </a:r>
            <a:r>
              <a:rPr lang="en-US" dirty="0" smtClean="0"/>
              <a:t>, Kevin O’Donnell</a:t>
            </a:r>
          </a:p>
          <a:p>
            <a:r>
              <a:rPr lang="en-US" dirty="0" smtClean="0"/>
              <a:t>FDA</a:t>
            </a:r>
          </a:p>
          <a:p>
            <a:pPr lvl="1"/>
            <a:r>
              <a:rPr lang="en-US" dirty="0" err="1" smtClean="0"/>
              <a:t>Thalia</a:t>
            </a:r>
            <a:r>
              <a:rPr lang="en-US" dirty="0" smtClean="0"/>
              <a:t> Mills</a:t>
            </a:r>
          </a:p>
        </p:txBody>
      </p:sp>
    </p:spTree>
    <p:extLst>
      <p:ext uri="{BB962C8B-B14F-4D97-AF65-F5344CB8AC3E}">
        <p14:creationId xmlns:p14="http://schemas.microsoft.com/office/powerpoint/2010/main" val="1457329388"/>
      </p:ext>
    </p:extLst>
  </p:cSld>
  <p:clrMapOvr>
    <a:masterClrMapping/>
  </p:clrMapOvr>
  <p:timing>
    <p:tnLst>
      <p:par>
        <p:cTn xmlns:p14="http://schemas.microsoft.com/office/powerpoint/2010/mai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en-US" dirty="0"/>
              <a:t>Acknowledgements</a:t>
            </a:r>
            <a:endParaRPr lang="en-US" dirty="0" smtClean="0"/>
          </a:p>
        </p:txBody>
      </p:sp>
      <p:sp>
        <p:nvSpPr>
          <p:cNvPr id="12291" name="Content Placeholder 2"/>
          <p:cNvSpPr>
            <a:spLocks noGrp="1"/>
          </p:cNvSpPr>
          <p:nvPr>
            <p:ph sz="half" idx="1"/>
          </p:nvPr>
        </p:nvSpPr>
        <p:spPr>
          <a:xfrm>
            <a:off x="638175" y="1664804"/>
            <a:ext cx="3848100" cy="4343400"/>
          </a:xfrm>
        </p:spPr>
        <p:txBody>
          <a:bodyPr/>
          <a:lstStyle/>
          <a:p>
            <a:r>
              <a:rPr lang="en-US" dirty="0" smtClean="0"/>
              <a:t>GE</a:t>
            </a:r>
          </a:p>
          <a:p>
            <a:pPr lvl="1"/>
            <a:r>
              <a:rPr lang="en-US" dirty="0" smtClean="0"/>
              <a:t>John </a:t>
            </a:r>
            <a:r>
              <a:rPr lang="en-US" dirty="0" err="1" smtClean="0"/>
              <a:t>Jaeckle</a:t>
            </a:r>
            <a:endParaRPr lang="en-US" dirty="0" smtClean="0"/>
          </a:p>
          <a:p>
            <a:r>
              <a:rPr lang="en-US" dirty="0" smtClean="0"/>
              <a:t>Hitachi</a:t>
            </a:r>
          </a:p>
          <a:p>
            <a:pPr lvl="1"/>
            <a:r>
              <a:rPr lang="en-US" dirty="0" smtClean="0"/>
              <a:t>Mark Silverman</a:t>
            </a:r>
          </a:p>
          <a:p>
            <a:r>
              <a:rPr lang="en-US" dirty="0" smtClean="0"/>
              <a:t>Philips</a:t>
            </a:r>
          </a:p>
          <a:p>
            <a:pPr lvl="1"/>
            <a:r>
              <a:rPr lang="en-US" dirty="0" smtClean="0"/>
              <a:t>Amar Dhanantwari</a:t>
            </a:r>
          </a:p>
          <a:p>
            <a:r>
              <a:rPr lang="en-US" dirty="0" err="1" smtClean="0"/>
              <a:t>Neusoft</a:t>
            </a:r>
            <a:endParaRPr lang="en-US" dirty="0" smtClean="0"/>
          </a:p>
          <a:p>
            <a:pPr lvl="1"/>
            <a:r>
              <a:rPr lang="en-US" dirty="0" smtClean="0"/>
              <a:t>Keith Mildenberger</a:t>
            </a:r>
          </a:p>
          <a:p>
            <a:r>
              <a:rPr lang="en-US" dirty="0" err="1" smtClean="0"/>
              <a:t>Neurologica</a:t>
            </a:r>
            <a:endParaRPr lang="en-US" dirty="0" smtClean="0"/>
          </a:p>
          <a:p>
            <a:pPr lvl="1"/>
            <a:r>
              <a:rPr lang="en-US" dirty="0" smtClean="0"/>
              <a:t>Donald </a:t>
            </a:r>
            <a:r>
              <a:rPr lang="en-US" dirty="0" err="1" smtClean="0"/>
              <a:t>Fickett</a:t>
            </a:r>
            <a:endParaRPr lang="en-US" dirty="0" smtClean="0"/>
          </a:p>
        </p:txBody>
      </p:sp>
      <p:sp>
        <p:nvSpPr>
          <p:cNvPr id="12292" name="Content Placeholder 3"/>
          <p:cNvSpPr>
            <a:spLocks noGrp="1"/>
          </p:cNvSpPr>
          <p:nvPr>
            <p:ph sz="half" idx="2"/>
          </p:nvPr>
        </p:nvSpPr>
        <p:spPr>
          <a:xfrm>
            <a:off x="4638675" y="1664804"/>
            <a:ext cx="3848100" cy="4343400"/>
          </a:xfrm>
        </p:spPr>
        <p:txBody>
          <a:bodyPr/>
          <a:lstStyle/>
          <a:p>
            <a:r>
              <a:rPr lang="en-US" dirty="0" smtClean="0"/>
              <a:t>Siemens</a:t>
            </a:r>
          </a:p>
          <a:p>
            <a:pPr lvl="1"/>
            <a:r>
              <a:rPr lang="en-US" dirty="0" err="1" smtClean="0"/>
              <a:t>Christianne</a:t>
            </a:r>
            <a:r>
              <a:rPr lang="en-US" dirty="0" smtClean="0"/>
              <a:t> </a:t>
            </a:r>
            <a:r>
              <a:rPr lang="en-US" dirty="0" err="1" smtClean="0"/>
              <a:t>Liedecker</a:t>
            </a:r>
            <a:endParaRPr lang="en-US" dirty="0" smtClean="0"/>
          </a:p>
          <a:p>
            <a:r>
              <a:rPr lang="en-US" dirty="0" smtClean="0"/>
              <a:t>Toshiba</a:t>
            </a:r>
          </a:p>
          <a:p>
            <a:pPr lvl="1"/>
            <a:r>
              <a:rPr lang="en-US" dirty="0" smtClean="0"/>
              <a:t>Kristen </a:t>
            </a:r>
            <a:r>
              <a:rPr lang="en-US" dirty="0" err="1" smtClean="0"/>
              <a:t>Boedecker</a:t>
            </a:r>
            <a:endParaRPr lang="en-US" dirty="0" smtClean="0"/>
          </a:p>
          <a:p>
            <a:r>
              <a:rPr lang="en-US" dirty="0" smtClean="0"/>
              <a:t>MITA</a:t>
            </a:r>
          </a:p>
          <a:p>
            <a:pPr lvl="1"/>
            <a:r>
              <a:rPr lang="en-US" dirty="0" smtClean="0"/>
              <a:t>Brian Abraham</a:t>
            </a:r>
          </a:p>
        </p:txBody>
      </p:sp>
    </p:spTree>
    <p:extLst>
      <p:ext uri="{BB962C8B-B14F-4D97-AF65-F5344CB8AC3E}">
        <p14:creationId xmlns:p14="http://schemas.microsoft.com/office/powerpoint/2010/main" val="2809117330"/>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How is CTDI</a:t>
            </a:r>
            <a:r>
              <a:rPr lang="en-US" baseline="-25000" dirty="0" smtClean="0"/>
              <a:t>vol</a:t>
            </a:r>
            <a:r>
              <a:rPr lang="en-US" dirty="0" smtClean="0"/>
              <a:t> related to patient dose?</a:t>
            </a:r>
            <a:endParaRPr lang="en-US" dirty="0"/>
          </a:p>
        </p:txBody>
      </p:sp>
      <p:sp>
        <p:nvSpPr>
          <p:cNvPr id="4" name="Content Placeholder 3"/>
          <p:cNvSpPr>
            <a:spLocks noGrp="1"/>
          </p:cNvSpPr>
          <p:nvPr>
            <p:ph idx="1"/>
          </p:nvPr>
        </p:nvSpPr>
        <p:spPr>
          <a:xfrm>
            <a:off x="215516" y="5445224"/>
            <a:ext cx="8686800" cy="1044116"/>
          </a:xfrm>
        </p:spPr>
        <p:txBody>
          <a:bodyPr>
            <a:noAutofit/>
          </a:bodyPr>
          <a:lstStyle/>
          <a:p>
            <a:pPr marL="0" indent="0" algn="ctr">
              <a:buNone/>
            </a:pPr>
            <a:r>
              <a:rPr lang="en-US" sz="2800" b="1" dirty="0" smtClean="0"/>
              <a:t>Both patients scanned with the </a:t>
            </a:r>
            <a:r>
              <a:rPr lang="en-US" sz="2800" b="1" dirty="0" smtClean="0">
                <a:solidFill>
                  <a:schemeClr val="tx2"/>
                </a:solidFill>
              </a:rPr>
              <a:t>same </a:t>
            </a:r>
            <a:r>
              <a:rPr lang="en-US" sz="2800" b="1" dirty="0" err="1" smtClean="0">
                <a:solidFill>
                  <a:schemeClr val="tx2"/>
                </a:solidFill>
              </a:rPr>
              <a:t>CTDI</a:t>
            </a:r>
            <a:r>
              <a:rPr lang="en-US" sz="2800" b="1" baseline="-25000" dirty="0" err="1" smtClean="0">
                <a:solidFill>
                  <a:schemeClr val="tx2"/>
                </a:solidFill>
              </a:rPr>
              <a:t>vol</a:t>
            </a:r>
            <a:r>
              <a:rPr lang="en-US" sz="2800" b="1" dirty="0" smtClean="0">
                <a:solidFill>
                  <a:schemeClr val="tx2"/>
                </a:solidFill>
              </a:rPr>
              <a:t> </a:t>
            </a:r>
            <a:r>
              <a:rPr lang="en-US" sz="2800" b="1" dirty="0" smtClean="0">
                <a:solidFill>
                  <a:schemeClr val="accent1"/>
                </a:solidFill>
              </a:rPr>
              <a:t>Patient dose will be higher for the smaller patient</a:t>
            </a:r>
            <a:endParaRPr lang="en-US" sz="2800" b="1" dirty="0">
              <a:solidFill>
                <a:schemeClr val="accent1"/>
              </a:solidFill>
            </a:endParaRPr>
          </a:p>
        </p:txBody>
      </p:sp>
      <p:sp>
        <p:nvSpPr>
          <p:cNvPr id="20" name="TextBox 19"/>
          <p:cNvSpPr txBox="1"/>
          <p:nvPr/>
        </p:nvSpPr>
        <p:spPr>
          <a:xfrm>
            <a:off x="467544" y="4833157"/>
            <a:ext cx="3564396" cy="461665"/>
          </a:xfrm>
          <a:prstGeom prst="rect">
            <a:avLst/>
          </a:prstGeom>
          <a:noFill/>
        </p:spPr>
        <p:txBody>
          <a:bodyPr wrap="square" rtlCol="0">
            <a:spAutoFit/>
          </a:bodyPr>
          <a:lstStyle/>
          <a:p>
            <a:pPr algn="ctr"/>
            <a:r>
              <a:rPr lang="en-US" sz="2400" dirty="0" err="1" smtClean="0"/>
              <a:t>CTDI</a:t>
            </a:r>
            <a:r>
              <a:rPr lang="en-US" sz="2400" baseline="-25000" dirty="0" err="1" smtClean="0"/>
              <a:t>vol</a:t>
            </a:r>
            <a:r>
              <a:rPr lang="en-US" sz="2400" dirty="0" smtClean="0"/>
              <a:t> = 20 mGy</a:t>
            </a:r>
          </a:p>
        </p:txBody>
      </p:sp>
      <p:sp>
        <p:nvSpPr>
          <p:cNvPr id="21" name="TextBox 20"/>
          <p:cNvSpPr txBox="1"/>
          <p:nvPr/>
        </p:nvSpPr>
        <p:spPr>
          <a:xfrm>
            <a:off x="3815916" y="4833156"/>
            <a:ext cx="4680520" cy="461665"/>
          </a:xfrm>
          <a:prstGeom prst="rect">
            <a:avLst/>
          </a:prstGeom>
          <a:noFill/>
        </p:spPr>
        <p:txBody>
          <a:bodyPr wrap="square" rtlCol="0">
            <a:spAutoFit/>
          </a:bodyPr>
          <a:lstStyle/>
          <a:p>
            <a:pPr algn="ctr"/>
            <a:r>
              <a:rPr lang="en-US" sz="2400" dirty="0" err="1" smtClean="0"/>
              <a:t>CTDI</a:t>
            </a:r>
            <a:r>
              <a:rPr lang="en-US" sz="2400" baseline="-25000" dirty="0" err="1" smtClean="0"/>
              <a:t>vol</a:t>
            </a:r>
            <a:r>
              <a:rPr lang="en-US" sz="2400" dirty="0" smtClean="0"/>
              <a:t> = 20 mGy</a:t>
            </a:r>
          </a:p>
        </p:txBody>
      </p:sp>
      <p:sp>
        <p:nvSpPr>
          <p:cNvPr id="22" name="TextBox 21"/>
          <p:cNvSpPr txBox="1"/>
          <p:nvPr/>
        </p:nvSpPr>
        <p:spPr>
          <a:xfrm>
            <a:off x="899592" y="1641153"/>
            <a:ext cx="2772308" cy="419695"/>
          </a:xfrm>
          <a:prstGeom prst="rect">
            <a:avLst/>
          </a:prstGeom>
          <a:noFill/>
        </p:spPr>
        <p:txBody>
          <a:bodyPr wrap="square" rtlCol="0">
            <a:spAutoFit/>
          </a:bodyPr>
          <a:lstStyle/>
          <a:p>
            <a:r>
              <a:rPr lang="en-US" sz="2400" dirty="0" smtClean="0"/>
              <a:t>120 kVp at 200 mAs</a:t>
            </a:r>
            <a:endParaRPr lang="en-US" sz="2400" dirty="0"/>
          </a:p>
        </p:txBody>
      </p:sp>
      <p:sp>
        <p:nvSpPr>
          <p:cNvPr id="23" name="TextBox 22"/>
          <p:cNvSpPr txBox="1"/>
          <p:nvPr/>
        </p:nvSpPr>
        <p:spPr>
          <a:xfrm>
            <a:off x="4932040" y="1641153"/>
            <a:ext cx="2916324" cy="419695"/>
          </a:xfrm>
          <a:prstGeom prst="rect">
            <a:avLst/>
          </a:prstGeom>
          <a:noFill/>
        </p:spPr>
        <p:txBody>
          <a:bodyPr wrap="square" rtlCol="0">
            <a:spAutoFit/>
          </a:bodyPr>
          <a:lstStyle/>
          <a:p>
            <a:r>
              <a:rPr lang="en-US" sz="2400" dirty="0" smtClean="0"/>
              <a:t>120 kVp at 200 mAs</a:t>
            </a:r>
            <a:endParaRPr lang="en-US" sz="2400" dirty="0"/>
          </a:p>
        </p:txBody>
      </p:sp>
      <p:grpSp>
        <p:nvGrpSpPr>
          <p:cNvPr id="3" name="Group 2"/>
          <p:cNvGrpSpPr/>
          <p:nvPr/>
        </p:nvGrpSpPr>
        <p:grpSpPr>
          <a:xfrm>
            <a:off x="975528" y="2060848"/>
            <a:ext cx="6980848" cy="2688191"/>
            <a:chOff x="575556" y="1520788"/>
            <a:chExt cx="8169077" cy="3600400"/>
          </a:xfrm>
        </p:grpSpPr>
        <p:sp>
          <p:nvSpPr>
            <p:cNvPr id="6" name="Rounded Rectangle 5"/>
            <p:cNvSpPr/>
            <p:nvPr/>
          </p:nvSpPr>
          <p:spPr>
            <a:xfrm>
              <a:off x="1079612" y="2204864"/>
              <a:ext cx="2376264" cy="648072"/>
            </a:xfrm>
            <a:prstGeom prst="roundRect">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ounded Rectangle 6"/>
            <p:cNvSpPr/>
            <p:nvPr/>
          </p:nvSpPr>
          <p:spPr>
            <a:xfrm>
              <a:off x="5328084" y="1952836"/>
              <a:ext cx="2952328" cy="1368152"/>
            </a:xfrm>
            <a:prstGeom prst="roundRect">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Oval 7"/>
            <p:cNvSpPr/>
            <p:nvPr/>
          </p:nvSpPr>
          <p:spPr>
            <a:xfrm>
              <a:off x="575556" y="1880828"/>
              <a:ext cx="504056" cy="1044116"/>
            </a:xfrm>
            <a:prstGeom prst="ellipse">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Oval 8"/>
            <p:cNvSpPr/>
            <p:nvPr/>
          </p:nvSpPr>
          <p:spPr>
            <a:xfrm>
              <a:off x="4247964" y="1664804"/>
              <a:ext cx="1044116" cy="1692188"/>
            </a:xfrm>
            <a:prstGeom prst="ellipse">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Oval 9"/>
            <p:cNvSpPr/>
            <p:nvPr/>
          </p:nvSpPr>
          <p:spPr>
            <a:xfrm>
              <a:off x="4608004" y="1952836"/>
              <a:ext cx="108012" cy="108012"/>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Oval 10"/>
            <p:cNvSpPr/>
            <p:nvPr/>
          </p:nvSpPr>
          <p:spPr>
            <a:xfrm>
              <a:off x="683568" y="2096852"/>
              <a:ext cx="108012" cy="108012"/>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Oval 14"/>
            <p:cNvSpPr/>
            <p:nvPr/>
          </p:nvSpPr>
          <p:spPr>
            <a:xfrm>
              <a:off x="3455876" y="1988840"/>
              <a:ext cx="180020" cy="900100"/>
            </a:xfrm>
            <a:prstGeom prst="ellipse">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Oval 15"/>
            <p:cNvSpPr/>
            <p:nvPr/>
          </p:nvSpPr>
          <p:spPr>
            <a:xfrm>
              <a:off x="8280412" y="1520788"/>
              <a:ext cx="216024" cy="1800200"/>
            </a:xfrm>
            <a:prstGeom prst="ellipse">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Flowchart: Direct Access Storage 16"/>
            <p:cNvSpPr/>
            <p:nvPr/>
          </p:nvSpPr>
          <p:spPr>
            <a:xfrm>
              <a:off x="1763688" y="3465004"/>
              <a:ext cx="504056" cy="1548172"/>
            </a:xfrm>
            <a:prstGeom prst="flowChartMagneticDrum">
              <a:avLst/>
            </a:prstGeom>
            <a:solidFill>
              <a:schemeClr val="bg2">
                <a:lumMod val="20000"/>
                <a:lumOff val="8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Flowchart: Direct Access Storage 18"/>
            <p:cNvSpPr/>
            <p:nvPr/>
          </p:nvSpPr>
          <p:spPr>
            <a:xfrm>
              <a:off x="6300192" y="3573016"/>
              <a:ext cx="504056" cy="1548172"/>
            </a:xfrm>
            <a:prstGeom prst="flowChartMagneticDrum">
              <a:avLst/>
            </a:prstGeom>
            <a:solidFill>
              <a:schemeClr val="bg2">
                <a:lumMod val="20000"/>
                <a:lumOff val="8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TextBox 17"/>
            <p:cNvSpPr txBox="1"/>
            <p:nvPr/>
          </p:nvSpPr>
          <p:spPr>
            <a:xfrm>
              <a:off x="2339752" y="3861048"/>
              <a:ext cx="1859185" cy="1112987"/>
            </a:xfrm>
            <a:prstGeom prst="rect">
              <a:avLst/>
            </a:prstGeom>
            <a:noFill/>
          </p:spPr>
          <p:txBody>
            <a:bodyPr wrap="square" rtlCol="0">
              <a:spAutoFit/>
            </a:bodyPr>
            <a:lstStyle/>
            <a:p>
              <a:pPr algn="ctr"/>
              <a:r>
                <a:rPr lang="en-US" sz="2400" dirty="0" smtClean="0"/>
                <a:t>32 cm Phantom</a:t>
              </a:r>
              <a:endParaRPr lang="en-US" sz="2400" dirty="0"/>
            </a:p>
          </p:txBody>
        </p:sp>
        <p:sp>
          <p:nvSpPr>
            <p:cNvPr id="24" name="TextBox 23"/>
            <p:cNvSpPr txBox="1"/>
            <p:nvPr/>
          </p:nvSpPr>
          <p:spPr>
            <a:xfrm>
              <a:off x="6979671" y="3897052"/>
              <a:ext cx="1764962" cy="1112987"/>
            </a:xfrm>
            <a:prstGeom prst="rect">
              <a:avLst/>
            </a:prstGeom>
            <a:noFill/>
          </p:spPr>
          <p:txBody>
            <a:bodyPr wrap="square" rtlCol="0">
              <a:spAutoFit/>
            </a:bodyPr>
            <a:lstStyle/>
            <a:p>
              <a:pPr algn="ctr"/>
              <a:r>
                <a:rPr lang="en-US" sz="2400" dirty="0" smtClean="0"/>
                <a:t>32 cm Phantom</a:t>
              </a:r>
              <a:endParaRPr lang="en-US" sz="2400" dirty="0"/>
            </a:p>
          </p:txBody>
        </p:sp>
      </p:grpSp>
      <p:sp>
        <p:nvSpPr>
          <p:cNvPr id="25" name="TextBox 24"/>
          <p:cNvSpPr txBox="1"/>
          <p:nvPr/>
        </p:nvSpPr>
        <p:spPr>
          <a:xfrm>
            <a:off x="2895600" y="6477000"/>
            <a:ext cx="3429000" cy="381000"/>
          </a:xfrm>
          <a:prstGeom prst="rect">
            <a:avLst/>
          </a:prstGeom>
          <a:noFill/>
        </p:spPr>
        <p:txBody>
          <a:bodyPr wrap="square" rtlCol="0">
            <a:spAutoFit/>
          </a:bodyPr>
          <a:lstStyle/>
          <a:p>
            <a:pPr algn="ctr"/>
            <a:r>
              <a:rPr lang="en-US" dirty="0" smtClean="0">
                <a:latin typeface="Gill Sans MT" pitchFamily="34" charset="0"/>
              </a:rPr>
              <a:t>What is Dose?</a:t>
            </a:r>
            <a:endParaRPr lang="en-US" dirty="0">
              <a:latin typeface="Gill Sans MT" pitchFamily="34" charset="0"/>
            </a:endParaRPr>
          </a:p>
        </p:txBody>
      </p:sp>
    </p:spTree>
    <p:extLst>
      <p:ext uri="{BB962C8B-B14F-4D97-AF65-F5344CB8AC3E}">
        <p14:creationId xmlns:p14="http://schemas.microsoft.com/office/powerpoint/2010/main" val="600355045"/>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How is CTDI</a:t>
            </a:r>
            <a:r>
              <a:rPr lang="en-US" baseline="-25000" dirty="0" smtClean="0"/>
              <a:t>vol</a:t>
            </a:r>
            <a:r>
              <a:rPr lang="en-US" dirty="0" smtClean="0"/>
              <a:t> related to patient dose?</a:t>
            </a:r>
            <a:endParaRPr lang="en-US" dirty="0"/>
          </a:p>
        </p:txBody>
      </p:sp>
      <p:sp>
        <p:nvSpPr>
          <p:cNvPr id="4" name="Content Placeholder 3"/>
          <p:cNvSpPr>
            <a:spLocks noGrp="1"/>
          </p:cNvSpPr>
          <p:nvPr>
            <p:ph idx="1"/>
          </p:nvPr>
        </p:nvSpPr>
        <p:spPr>
          <a:xfrm>
            <a:off x="457200" y="5445224"/>
            <a:ext cx="8229600" cy="1044116"/>
          </a:xfrm>
        </p:spPr>
        <p:txBody>
          <a:bodyPr>
            <a:noAutofit/>
          </a:bodyPr>
          <a:lstStyle/>
          <a:p>
            <a:pPr marL="0" indent="0" algn="ctr">
              <a:buNone/>
            </a:pPr>
            <a:r>
              <a:rPr lang="en-US" sz="2800" b="1" dirty="0" smtClean="0"/>
              <a:t>Smaller patient scanned with a </a:t>
            </a:r>
            <a:r>
              <a:rPr lang="en-US" sz="2800" b="1" dirty="0" smtClean="0">
                <a:solidFill>
                  <a:schemeClr val="tx2"/>
                </a:solidFill>
              </a:rPr>
              <a:t>lower </a:t>
            </a:r>
            <a:r>
              <a:rPr lang="en-US" sz="2800" b="1" dirty="0" err="1" smtClean="0">
                <a:solidFill>
                  <a:schemeClr val="tx2"/>
                </a:solidFill>
              </a:rPr>
              <a:t>CTDI</a:t>
            </a:r>
            <a:r>
              <a:rPr lang="en-US" sz="2800" b="1" baseline="-25000" dirty="0" err="1" smtClean="0">
                <a:solidFill>
                  <a:schemeClr val="tx2"/>
                </a:solidFill>
              </a:rPr>
              <a:t>vol</a:t>
            </a:r>
            <a:r>
              <a:rPr lang="en-US" sz="2800" b="1" dirty="0" smtClean="0">
                <a:solidFill>
                  <a:schemeClr val="tx2"/>
                </a:solidFill>
              </a:rPr>
              <a:t> </a:t>
            </a:r>
            <a:r>
              <a:rPr lang="en-US" sz="2800" b="1" dirty="0" smtClean="0">
                <a:solidFill>
                  <a:schemeClr val="accent1"/>
                </a:solidFill>
              </a:rPr>
              <a:t>Patient doses will be approximately equal</a:t>
            </a:r>
            <a:endParaRPr lang="en-US" sz="2800" b="1" dirty="0">
              <a:solidFill>
                <a:schemeClr val="accent1"/>
              </a:solidFill>
            </a:endParaRPr>
          </a:p>
        </p:txBody>
      </p:sp>
      <p:sp>
        <p:nvSpPr>
          <p:cNvPr id="25" name="TextBox 24"/>
          <p:cNvSpPr txBox="1"/>
          <p:nvPr/>
        </p:nvSpPr>
        <p:spPr>
          <a:xfrm>
            <a:off x="2895600" y="6477000"/>
            <a:ext cx="3429000" cy="381000"/>
          </a:xfrm>
          <a:prstGeom prst="rect">
            <a:avLst/>
          </a:prstGeom>
          <a:noFill/>
        </p:spPr>
        <p:txBody>
          <a:bodyPr wrap="square" rtlCol="0">
            <a:spAutoFit/>
          </a:bodyPr>
          <a:lstStyle/>
          <a:p>
            <a:pPr algn="ctr"/>
            <a:r>
              <a:rPr lang="en-US" dirty="0" smtClean="0">
                <a:latin typeface="Gill Sans MT" pitchFamily="34" charset="0"/>
              </a:rPr>
              <a:t>What is Dose?</a:t>
            </a:r>
            <a:endParaRPr lang="en-US" dirty="0">
              <a:latin typeface="Gill Sans MT" pitchFamily="34" charset="0"/>
            </a:endParaRPr>
          </a:p>
        </p:txBody>
      </p:sp>
      <p:sp>
        <p:nvSpPr>
          <p:cNvPr id="22" name="TextBox 21"/>
          <p:cNvSpPr txBox="1"/>
          <p:nvPr/>
        </p:nvSpPr>
        <p:spPr>
          <a:xfrm>
            <a:off x="467544" y="4833157"/>
            <a:ext cx="3564396" cy="461665"/>
          </a:xfrm>
          <a:prstGeom prst="rect">
            <a:avLst/>
          </a:prstGeom>
          <a:noFill/>
        </p:spPr>
        <p:txBody>
          <a:bodyPr wrap="square" rtlCol="0">
            <a:spAutoFit/>
          </a:bodyPr>
          <a:lstStyle/>
          <a:p>
            <a:pPr algn="ctr"/>
            <a:r>
              <a:rPr lang="en-US" sz="2400" dirty="0" err="1" smtClean="0"/>
              <a:t>CTDI</a:t>
            </a:r>
            <a:r>
              <a:rPr lang="en-US" sz="2400" baseline="-25000" dirty="0" err="1" smtClean="0"/>
              <a:t>vol</a:t>
            </a:r>
            <a:r>
              <a:rPr lang="en-US" sz="2400" dirty="0" smtClean="0"/>
              <a:t> = </a:t>
            </a:r>
            <a:r>
              <a:rPr lang="en-US" sz="2400" dirty="0" smtClean="0">
                <a:solidFill>
                  <a:schemeClr val="tx2"/>
                </a:solidFill>
              </a:rPr>
              <a:t>10</a:t>
            </a:r>
            <a:r>
              <a:rPr lang="en-US" sz="2400" dirty="0" smtClean="0"/>
              <a:t> mGy</a:t>
            </a:r>
          </a:p>
        </p:txBody>
      </p:sp>
      <p:sp>
        <p:nvSpPr>
          <p:cNvPr id="23" name="TextBox 22"/>
          <p:cNvSpPr txBox="1"/>
          <p:nvPr/>
        </p:nvSpPr>
        <p:spPr>
          <a:xfrm>
            <a:off x="3815916" y="4833156"/>
            <a:ext cx="4680520" cy="461665"/>
          </a:xfrm>
          <a:prstGeom prst="rect">
            <a:avLst/>
          </a:prstGeom>
          <a:noFill/>
        </p:spPr>
        <p:txBody>
          <a:bodyPr wrap="square" rtlCol="0">
            <a:spAutoFit/>
          </a:bodyPr>
          <a:lstStyle/>
          <a:p>
            <a:pPr algn="ctr"/>
            <a:r>
              <a:rPr lang="en-US" sz="2400" dirty="0" err="1" smtClean="0"/>
              <a:t>CTDI</a:t>
            </a:r>
            <a:r>
              <a:rPr lang="en-US" sz="2400" baseline="-25000" dirty="0" err="1" smtClean="0"/>
              <a:t>vol</a:t>
            </a:r>
            <a:r>
              <a:rPr lang="en-US" sz="2400" dirty="0" smtClean="0"/>
              <a:t> = 20 mGy</a:t>
            </a:r>
          </a:p>
        </p:txBody>
      </p:sp>
      <p:sp>
        <p:nvSpPr>
          <p:cNvPr id="28" name="TextBox 27"/>
          <p:cNvSpPr txBox="1"/>
          <p:nvPr/>
        </p:nvSpPr>
        <p:spPr>
          <a:xfrm>
            <a:off x="899592" y="1641153"/>
            <a:ext cx="2772308" cy="461665"/>
          </a:xfrm>
          <a:prstGeom prst="rect">
            <a:avLst/>
          </a:prstGeom>
          <a:noFill/>
        </p:spPr>
        <p:txBody>
          <a:bodyPr wrap="square" rtlCol="0">
            <a:spAutoFit/>
          </a:bodyPr>
          <a:lstStyle/>
          <a:p>
            <a:r>
              <a:rPr lang="en-US" sz="2400" dirty="0" smtClean="0"/>
              <a:t>120 kVp at </a:t>
            </a:r>
            <a:r>
              <a:rPr lang="en-US" sz="2400" dirty="0" smtClean="0">
                <a:solidFill>
                  <a:schemeClr val="tx2"/>
                </a:solidFill>
              </a:rPr>
              <a:t>100</a:t>
            </a:r>
            <a:r>
              <a:rPr lang="en-US" sz="2400" dirty="0" smtClean="0"/>
              <a:t> mAs</a:t>
            </a:r>
            <a:endParaRPr lang="en-US" sz="2400" dirty="0"/>
          </a:p>
        </p:txBody>
      </p:sp>
      <p:sp>
        <p:nvSpPr>
          <p:cNvPr id="29" name="TextBox 28"/>
          <p:cNvSpPr txBox="1"/>
          <p:nvPr/>
        </p:nvSpPr>
        <p:spPr>
          <a:xfrm>
            <a:off x="4932040" y="1641153"/>
            <a:ext cx="2916324" cy="419695"/>
          </a:xfrm>
          <a:prstGeom prst="rect">
            <a:avLst/>
          </a:prstGeom>
          <a:noFill/>
        </p:spPr>
        <p:txBody>
          <a:bodyPr wrap="square" rtlCol="0">
            <a:spAutoFit/>
          </a:bodyPr>
          <a:lstStyle/>
          <a:p>
            <a:r>
              <a:rPr lang="en-US" sz="2400" dirty="0" smtClean="0"/>
              <a:t>120 kVp at 200 mAs</a:t>
            </a:r>
            <a:endParaRPr lang="en-US" sz="2400" dirty="0"/>
          </a:p>
        </p:txBody>
      </p:sp>
      <p:grpSp>
        <p:nvGrpSpPr>
          <p:cNvPr id="30" name="Group 29"/>
          <p:cNvGrpSpPr/>
          <p:nvPr/>
        </p:nvGrpSpPr>
        <p:grpSpPr>
          <a:xfrm>
            <a:off x="975528" y="2060848"/>
            <a:ext cx="6980848" cy="2688191"/>
            <a:chOff x="575556" y="1520788"/>
            <a:chExt cx="8169077" cy="3600400"/>
          </a:xfrm>
        </p:grpSpPr>
        <p:sp>
          <p:nvSpPr>
            <p:cNvPr id="31" name="Rounded Rectangle 30"/>
            <p:cNvSpPr/>
            <p:nvPr/>
          </p:nvSpPr>
          <p:spPr>
            <a:xfrm>
              <a:off x="1079612" y="2204864"/>
              <a:ext cx="2376264" cy="648072"/>
            </a:xfrm>
            <a:prstGeom prst="roundRect">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Rounded Rectangle 31"/>
            <p:cNvSpPr/>
            <p:nvPr/>
          </p:nvSpPr>
          <p:spPr>
            <a:xfrm>
              <a:off x="5328084" y="1952836"/>
              <a:ext cx="2952328" cy="1368152"/>
            </a:xfrm>
            <a:prstGeom prst="roundRect">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Oval 32"/>
            <p:cNvSpPr/>
            <p:nvPr/>
          </p:nvSpPr>
          <p:spPr>
            <a:xfrm>
              <a:off x="575556" y="1880828"/>
              <a:ext cx="504056" cy="1044116"/>
            </a:xfrm>
            <a:prstGeom prst="ellipse">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Oval 33"/>
            <p:cNvSpPr/>
            <p:nvPr/>
          </p:nvSpPr>
          <p:spPr>
            <a:xfrm>
              <a:off x="4247964" y="1664804"/>
              <a:ext cx="1044116" cy="1692188"/>
            </a:xfrm>
            <a:prstGeom prst="ellipse">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Oval 34"/>
            <p:cNvSpPr/>
            <p:nvPr/>
          </p:nvSpPr>
          <p:spPr>
            <a:xfrm>
              <a:off x="4608004" y="1952836"/>
              <a:ext cx="108012" cy="108012"/>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Oval 35"/>
            <p:cNvSpPr/>
            <p:nvPr/>
          </p:nvSpPr>
          <p:spPr>
            <a:xfrm>
              <a:off x="683568" y="2096852"/>
              <a:ext cx="108012" cy="108012"/>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Oval 36"/>
            <p:cNvSpPr/>
            <p:nvPr/>
          </p:nvSpPr>
          <p:spPr>
            <a:xfrm>
              <a:off x="3455876" y="1988840"/>
              <a:ext cx="180020" cy="900100"/>
            </a:xfrm>
            <a:prstGeom prst="ellipse">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8" name="Oval 37"/>
            <p:cNvSpPr/>
            <p:nvPr/>
          </p:nvSpPr>
          <p:spPr>
            <a:xfrm>
              <a:off x="8280412" y="1520788"/>
              <a:ext cx="216024" cy="1800200"/>
            </a:xfrm>
            <a:prstGeom prst="ellipse">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Flowchart: Direct Access Storage 38"/>
            <p:cNvSpPr/>
            <p:nvPr/>
          </p:nvSpPr>
          <p:spPr>
            <a:xfrm>
              <a:off x="1763688" y="3465004"/>
              <a:ext cx="504056" cy="1548172"/>
            </a:xfrm>
            <a:prstGeom prst="flowChartMagneticDrum">
              <a:avLst/>
            </a:prstGeom>
            <a:solidFill>
              <a:schemeClr val="bg2">
                <a:lumMod val="20000"/>
                <a:lumOff val="8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0" name="Flowchart: Direct Access Storage 39"/>
            <p:cNvSpPr/>
            <p:nvPr/>
          </p:nvSpPr>
          <p:spPr>
            <a:xfrm>
              <a:off x="6300192" y="3573016"/>
              <a:ext cx="504056" cy="1548172"/>
            </a:xfrm>
            <a:prstGeom prst="flowChartMagneticDrum">
              <a:avLst/>
            </a:prstGeom>
            <a:solidFill>
              <a:schemeClr val="bg2">
                <a:lumMod val="20000"/>
                <a:lumOff val="8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1" name="TextBox 40"/>
            <p:cNvSpPr txBox="1"/>
            <p:nvPr/>
          </p:nvSpPr>
          <p:spPr>
            <a:xfrm>
              <a:off x="2339752" y="3861048"/>
              <a:ext cx="1859185" cy="1112987"/>
            </a:xfrm>
            <a:prstGeom prst="rect">
              <a:avLst/>
            </a:prstGeom>
            <a:noFill/>
          </p:spPr>
          <p:txBody>
            <a:bodyPr wrap="square" rtlCol="0">
              <a:spAutoFit/>
            </a:bodyPr>
            <a:lstStyle/>
            <a:p>
              <a:pPr algn="ctr"/>
              <a:r>
                <a:rPr lang="en-US" sz="2400" dirty="0" smtClean="0"/>
                <a:t>32 cm Phantom</a:t>
              </a:r>
              <a:endParaRPr lang="en-US" sz="2400" dirty="0"/>
            </a:p>
          </p:txBody>
        </p:sp>
        <p:sp>
          <p:nvSpPr>
            <p:cNvPr id="42" name="TextBox 41"/>
            <p:cNvSpPr txBox="1"/>
            <p:nvPr/>
          </p:nvSpPr>
          <p:spPr>
            <a:xfrm>
              <a:off x="6979671" y="3897052"/>
              <a:ext cx="1764962" cy="1112987"/>
            </a:xfrm>
            <a:prstGeom prst="rect">
              <a:avLst/>
            </a:prstGeom>
            <a:noFill/>
          </p:spPr>
          <p:txBody>
            <a:bodyPr wrap="square" rtlCol="0">
              <a:spAutoFit/>
            </a:bodyPr>
            <a:lstStyle/>
            <a:p>
              <a:pPr algn="ctr"/>
              <a:r>
                <a:rPr lang="en-US" sz="2400" dirty="0" smtClean="0"/>
                <a:t>32 cm Phantom</a:t>
              </a:r>
              <a:endParaRPr lang="en-US" sz="2400" dirty="0"/>
            </a:p>
          </p:txBody>
        </p:sp>
      </p:grpSp>
    </p:spTree>
    <p:extLst>
      <p:ext uri="{BB962C8B-B14F-4D97-AF65-F5344CB8AC3E}">
        <p14:creationId xmlns:p14="http://schemas.microsoft.com/office/powerpoint/2010/main" val="1072479142"/>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Size Specific Dose Estimate (SSDE)</a:t>
            </a:r>
            <a:endParaRPr lang="en-US" dirty="0"/>
          </a:p>
        </p:txBody>
      </p:sp>
      <p:sp>
        <p:nvSpPr>
          <p:cNvPr id="3" name="Content Placeholder 2"/>
          <p:cNvSpPr>
            <a:spLocks noGrp="1"/>
          </p:cNvSpPr>
          <p:nvPr>
            <p:ph idx="1"/>
          </p:nvPr>
        </p:nvSpPr>
        <p:spPr/>
        <p:txBody>
          <a:bodyPr>
            <a:normAutofit fontScale="92500"/>
          </a:bodyPr>
          <a:lstStyle/>
          <a:p>
            <a:r>
              <a:rPr lang="en-US" dirty="0" smtClean="0"/>
              <a:t>AAPM report 204 describes a method to calculate SSDE using </a:t>
            </a:r>
            <a:r>
              <a:rPr lang="en-US" dirty="0" err="1" smtClean="0"/>
              <a:t>CTDI</a:t>
            </a:r>
            <a:r>
              <a:rPr lang="en-US" baseline="-25000" dirty="0" err="1" smtClean="0"/>
              <a:t>vol</a:t>
            </a:r>
            <a:r>
              <a:rPr lang="en-US" dirty="0" smtClean="0"/>
              <a:t> </a:t>
            </a:r>
          </a:p>
          <a:p>
            <a:r>
              <a:rPr lang="en-US" dirty="0" smtClean="0"/>
              <a:t>Conversion factors based on patient size (e.g., AP or lateral width, effective diameter) are provided to </a:t>
            </a:r>
            <a:r>
              <a:rPr lang="en-US" dirty="0" smtClean="0">
                <a:solidFill>
                  <a:schemeClr val="tx2"/>
                </a:solidFill>
              </a:rPr>
              <a:t>estimate</a:t>
            </a:r>
            <a:r>
              <a:rPr lang="en-US" dirty="0" smtClean="0"/>
              <a:t> patient dose for a patient of that size</a:t>
            </a:r>
          </a:p>
          <a:p>
            <a:r>
              <a:rPr lang="en-US" dirty="0" smtClean="0"/>
              <a:t>However, SSDE is still not the exact patient dose, as factors such as scan length and patient composition may differ from the assumptions used to calculate SSDE</a:t>
            </a:r>
          </a:p>
          <a:p>
            <a:r>
              <a:rPr lang="en-US" dirty="0" smtClean="0"/>
              <a:t>SSDE is not dose to any specific organ, but rather the mean dose in the center of the scanned volume</a:t>
            </a:r>
            <a:endParaRPr lang="en-US" dirty="0"/>
          </a:p>
        </p:txBody>
      </p:sp>
      <p:sp>
        <p:nvSpPr>
          <p:cNvPr id="4" name="TextBox 3"/>
          <p:cNvSpPr txBox="1"/>
          <p:nvPr/>
        </p:nvSpPr>
        <p:spPr>
          <a:xfrm>
            <a:off x="2895600" y="6477000"/>
            <a:ext cx="3429000" cy="381000"/>
          </a:xfrm>
          <a:prstGeom prst="rect">
            <a:avLst/>
          </a:prstGeom>
          <a:noFill/>
        </p:spPr>
        <p:txBody>
          <a:bodyPr wrap="square" rtlCol="0">
            <a:spAutoFit/>
          </a:bodyPr>
          <a:lstStyle/>
          <a:p>
            <a:pPr algn="ctr"/>
            <a:r>
              <a:rPr lang="en-US" dirty="0" smtClean="0">
                <a:latin typeface="Gill Sans MT" pitchFamily="34" charset="0"/>
              </a:rPr>
              <a:t>What is Dose?</a:t>
            </a:r>
            <a:endParaRPr lang="en-US" dirty="0">
              <a:latin typeface="Gill Sans MT" pitchFamily="34" charset="0"/>
            </a:endParaRPr>
          </a:p>
        </p:txBody>
      </p:sp>
    </p:spTree>
    <p:extLst>
      <p:ext uri="{BB962C8B-B14F-4D97-AF65-F5344CB8AC3E}">
        <p14:creationId xmlns:p14="http://schemas.microsoft.com/office/powerpoint/2010/main" val="3611200606"/>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AAPM Them">
  <a:themeElements>
    <a:clrScheme name="">
      <a:dk1>
        <a:srgbClr val="5F5F5F"/>
      </a:dk1>
      <a:lt1>
        <a:srgbClr val="FFFFCC"/>
      </a:lt1>
      <a:dk2>
        <a:srgbClr val="000000"/>
      </a:dk2>
      <a:lt2>
        <a:srgbClr val="FFCC66"/>
      </a:lt2>
      <a:accent1>
        <a:srgbClr val="FF9933"/>
      </a:accent1>
      <a:accent2>
        <a:srgbClr val="CC0066"/>
      </a:accent2>
      <a:accent3>
        <a:srgbClr val="AAAAAA"/>
      </a:accent3>
      <a:accent4>
        <a:srgbClr val="DADAAE"/>
      </a:accent4>
      <a:accent5>
        <a:srgbClr val="FFCAAD"/>
      </a:accent5>
      <a:accent6>
        <a:srgbClr val="B9005C"/>
      </a:accent6>
      <a:hlink>
        <a:srgbClr val="CC00CC"/>
      </a:hlink>
      <a:folHlink>
        <a:srgbClr val="990099"/>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FFFF"/>
        </a:solidFill>
        <a:ln w="12700" cap="flat" cmpd="sng" algn="ctr">
          <a:solidFill>
            <a:schemeClr val="tx1"/>
          </a:solidFill>
          <a:prstDash val="solid"/>
          <a:round/>
          <a:headEnd type="none" w="sm" len="sm"/>
          <a:tailEnd type="stealth" w="med" len="lg"/>
        </a:ln>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New Roman" pitchFamily="-112" charset="0"/>
          </a:defRPr>
        </a:defPPr>
      </a:lstStyle>
    </a:spDef>
    <a:lnDef>
      <a:spPr bwMode="auto">
        <a:xfrm>
          <a:off x="0" y="0"/>
          <a:ext cx="1" cy="1"/>
        </a:xfrm>
        <a:custGeom>
          <a:avLst/>
          <a:gdLst/>
          <a:ahLst/>
          <a:cxnLst/>
          <a:rect l="0" t="0" r="0" b="0"/>
          <a:pathLst/>
        </a:custGeom>
        <a:solidFill>
          <a:srgbClr val="FFFFFF"/>
        </a:solidFill>
        <a:ln w="12700" cap="flat" cmpd="sng" algn="ctr">
          <a:solidFill>
            <a:schemeClr val="tx1"/>
          </a:solidFill>
          <a:prstDash val="solid"/>
          <a:round/>
          <a:headEnd type="none" w="sm" len="sm"/>
          <a:tailEnd type="stealth" w="med" len="lg"/>
        </a:ln>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New Roman" pitchFamily="-112" charset="0"/>
          </a:defRPr>
        </a:defPPr>
      </a:lstStyle>
    </a:lnDef>
  </a:objectDefaults>
  <a:extraClrSchemeLst>
    <a:extraClrScheme>
      <a:clrScheme name="~2161613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2161613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2161613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2161613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2161613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2161613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2161613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AAPM Them</Template>
  <TotalTime>22630</TotalTime>
  <Words>4345</Words>
  <Application>Microsoft Macintosh PowerPoint</Application>
  <PresentationFormat>On-screen Show (4:3)</PresentationFormat>
  <Paragraphs>422</Paragraphs>
  <Slides>63</Slides>
  <Notes>20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63</vt:i4>
      </vt:variant>
    </vt:vector>
  </HeadingPairs>
  <TitlesOfParts>
    <vt:vector size="65" baseType="lpstr">
      <vt:lpstr>AAPM Them</vt:lpstr>
      <vt:lpstr>Equation</vt:lpstr>
      <vt:lpstr>AAPM Computed Tomography Radiation Dose Education Slides</vt:lpstr>
      <vt:lpstr>Disclaimer</vt:lpstr>
      <vt:lpstr>Motivation</vt:lpstr>
      <vt:lpstr>Outline</vt:lpstr>
      <vt:lpstr>What Is Dose?</vt:lpstr>
      <vt:lpstr>How is CTDIvol related to patient dose?</vt:lpstr>
      <vt:lpstr>How is CTDIvol related to patient dose?</vt:lpstr>
      <vt:lpstr>How is CTDIvol related to patient dose?</vt:lpstr>
      <vt:lpstr>Size Specific Dose Estimate (SSDE)</vt:lpstr>
      <vt:lpstr>How is CTDIvol related to patient dose?</vt:lpstr>
      <vt:lpstr>Why Use CTDIvol?</vt:lpstr>
      <vt:lpstr>Dose Length Product</vt:lpstr>
      <vt:lpstr>Useful Concepts/Terms</vt:lpstr>
      <vt:lpstr>Acquisition Parameter Settings</vt:lpstr>
      <vt:lpstr>Scan Mode</vt:lpstr>
      <vt:lpstr>Dynamic Scan Mode Notes</vt:lpstr>
      <vt:lpstr>Table Feed/Increment</vt:lpstr>
      <vt:lpstr>Detector Configuration</vt:lpstr>
      <vt:lpstr>Detector Configuration</vt:lpstr>
      <vt:lpstr>Pitch</vt:lpstr>
      <vt:lpstr>Pitch</vt:lpstr>
      <vt:lpstr>Pitch</vt:lpstr>
      <vt:lpstr>Exposure Time per Rotation</vt:lpstr>
      <vt:lpstr>Exposure Time per Rotation</vt:lpstr>
      <vt:lpstr>Tube Current</vt:lpstr>
      <vt:lpstr>Tube Potential</vt:lpstr>
      <vt:lpstr>Tube Current Time Product</vt:lpstr>
      <vt:lpstr>Effective Tube Current Time Product</vt:lpstr>
      <vt:lpstr>Field Of Measurement</vt:lpstr>
      <vt:lpstr>Beam Shaping Filter</vt:lpstr>
      <vt:lpstr>Acquisition Parameter Settings Summary</vt:lpstr>
      <vt:lpstr>Dose Modulation and Reduction</vt:lpstr>
      <vt:lpstr>Automatic Exposure Control (AEC)</vt:lpstr>
      <vt:lpstr>Image Quality Reference Parameter</vt:lpstr>
      <vt:lpstr>Image Quality Reference Parameter</vt:lpstr>
      <vt:lpstr>Angular Tube Current Modulation</vt:lpstr>
      <vt:lpstr>Angular Tube Current Modulation</vt:lpstr>
      <vt:lpstr>Longitudinal Tube Current Modulation</vt:lpstr>
      <vt:lpstr>Longitudinal Tube Current Modulation</vt:lpstr>
      <vt:lpstr> Angular and Longitudinal Tube Current Modulation</vt:lpstr>
      <vt:lpstr> Angular and Longitudinal Tube Current Modulation</vt:lpstr>
      <vt:lpstr>ECG-Based Tube Current Modulation</vt:lpstr>
      <vt:lpstr>ECG-Based Tube Current Modulation</vt:lpstr>
      <vt:lpstr>Organ-Based Tube Current Modulation</vt:lpstr>
      <vt:lpstr>Organ-Based Tube Current Modulation</vt:lpstr>
      <vt:lpstr>Automatic Tube Potential Selection</vt:lpstr>
      <vt:lpstr>Automatic Tube Potential Selection</vt:lpstr>
      <vt:lpstr>Iterative Reconstruction</vt:lpstr>
      <vt:lpstr>Iterative Reconstruction</vt:lpstr>
      <vt:lpstr>     Noise Reduction Using Other Post Processing Software</vt:lpstr>
      <vt:lpstr>Dose Display</vt:lpstr>
      <vt:lpstr>Display of Planned CTDIvol </vt:lpstr>
      <vt:lpstr>Post Study Data Page</vt:lpstr>
      <vt:lpstr>Post Study Data Page - CTDIvol</vt:lpstr>
      <vt:lpstr>Post Study Data Page - DLP</vt:lpstr>
      <vt:lpstr>Post Study Data Page – CTDI Phantom</vt:lpstr>
      <vt:lpstr>Summing Dose Report Values</vt:lpstr>
      <vt:lpstr>Dose Notification Levels</vt:lpstr>
      <vt:lpstr>Dose Alert Levels</vt:lpstr>
      <vt:lpstr>Radiation Dose Structured Reports</vt:lpstr>
      <vt:lpstr>Questions</vt:lpstr>
      <vt:lpstr>Acknowledgements</vt:lpstr>
      <vt:lpstr>Acknowledgements</vt:lpstr>
    </vt:vector>
  </TitlesOfParts>
  <Company>Henry Ford Health System</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effects Dose?</dc:title>
  <dc:creator>Mark P. Supanich, PhD</dc:creator>
  <cp:lastModifiedBy>Farhana Khan</cp:lastModifiedBy>
  <cp:revision>844</cp:revision>
  <dcterms:created xsi:type="dcterms:W3CDTF">2012-04-19T15:04:07Z</dcterms:created>
  <dcterms:modified xsi:type="dcterms:W3CDTF">2013-11-25T17:51:57Z</dcterms:modified>
</cp:coreProperties>
</file>