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9"/>
  </p:notesMasterIdLst>
  <p:sldIdLst>
    <p:sldId id="256" r:id="rId2"/>
    <p:sldId id="342" r:id="rId3"/>
    <p:sldId id="309" r:id="rId4"/>
    <p:sldId id="351" r:id="rId5"/>
    <p:sldId id="357" r:id="rId6"/>
    <p:sldId id="358" r:id="rId7"/>
    <p:sldId id="36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596" autoAdjust="0"/>
    <p:restoredTop sz="90253" autoAdjust="0"/>
  </p:normalViewPr>
  <p:slideViewPr>
    <p:cSldViewPr>
      <p:cViewPr varScale="1">
        <p:scale>
          <a:sx n="103" d="100"/>
          <a:sy n="103" d="100"/>
        </p:scale>
        <p:origin x="2034" y="102"/>
      </p:cViewPr>
      <p:guideLst>
        <p:guide orient="horz" pos="2160"/>
        <p:guide pos="3840"/>
      </p:guideLst>
    </p:cSldViewPr>
  </p:slideViewPr>
  <p:notesTextViewPr>
    <p:cViewPr>
      <p:scale>
        <a:sx n="150" d="100"/>
        <a:sy n="150" d="100"/>
      </p:scale>
      <p:origin x="0" y="0"/>
    </p:cViewPr>
  </p:notesTextViewPr>
  <p:sorterViewPr>
    <p:cViewPr>
      <p:scale>
        <a:sx n="66" d="100"/>
        <a:sy n="66" d="100"/>
      </p:scale>
      <p:origin x="0" y="630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1EDC33-879D-497D-9B89-1EFE5F510F04}" type="datetimeFigureOut">
              <a:rPr lang="en-US" smtClean="0"/>
              <a:pPr/>
              <a:t>1/15/2021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6F1DB5-DF74-4E97-8BEC-89963EBC2B97}" type="slidenum">
              <a:rPr lang="en-US" smtClean="0"/>
              <a:pPr/>
              <a:t>‹#›</a:t>
            </a:fld>
            <a:endParaRPr lang="en-US" dirty="0"/>
          </a:p>
        </p:txBody>
      </p:sp>
    </p:spTree>
    <p:extLst>
      <p:ext uri="{BB962C8B-B14F-4D97-AF65-F5344CB8AC3E}">
        <p14:creationId xmlns:p14="http://schemas.microsoft.com/office/powerpoint/2010/main" val="2037218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6F1DB5-DF74-4E97-8BEC-89963EBC2B97}" type="slidenum">
              <a:rPr lang="en-US" smtClean="0"/>
              <a:pPr/>
              <a:t>3</a:t>
            </a:fld>
            <a:endParaRPr lang="en-US" dirty="0"/>
          </a:p>
        </p:txBody>
      </p:sp>
    </p:spTree>
    <p:extLst>
      <p:ext uri="{BB962C8B-B14F-4D97-AF65-F5344CB8AC3E}">
        <p14:creationId xmlns:p14="http://schemas.microsoft.com/office/powerpoint/2010/main" val="19749782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7"/>
          <p:cNvGrpSpPr>
            <a:grpSpLocks/>
          </p:cNvGrpSpPr>
          <p:nvPr/>
        </p:nvGrpSpPr>
        <p:grpSpPr bwMode="auto">
          <a:xfrm>
            <a:off x="0" y="0"/>
            <a:ext cx="12192000" cy="457200"/>
            <a:chOff x="0" y="0"/>
            <a:chExt cx="9144000" cy="457200"/>
          </a:xfrm>
        </p:grpSpPr>
        <p:sp>
          <p:nvSpPr>
            <p:cNvPr id="5" name="Rectangle 4"/>
            <p:cNvSpPr/>
            <p:nvPr userDrawn="1"/>
          </p:nvSpPr>
          <p:spPr bwMode="auto">
            <a:xfrm>
              <a:off x="0" y="0"/>
              <a:ext cx="9144000" cy="457200"/>
            </a:xfrm>
            <a:prstGeom prst="rect">
              <a:avLst/>
            </a:prstGeom>
            <a:solidFill>
              <a:srgbClr val="0092B5"/>
            </a:solidFill>
            <a:ln w="12700" cap="flat" cmpd="sng" algn="ctr">
              <a:noFill/>
              <a:prstDash val="solid"/>
              <a:round/>
              <a:headEnd type="none" w="sm" len="sm"/>
              <a:tailEnd type="stealth" w="med" len="lg"/>
            </a:ln>
            <a:effectLst/>
          </p:spPr>
          <p:txBody>
            <a:bodyPr/>
            <a:lstStyle/>
            <a:p>
              <a:pPr>
                <a:defRPr/>
              </a:pPr>
              <a:endParaRPr lang="en-US" sz="1800" dirty="0">
                <a:latin typeface="Times New Roman" pitchFamily="-112" charset="0"/>
                <a:ea typeface="+mn-ea"/>
              </a:endParaRPr>
            </a:p>
          </p:txBody>
        </p:sp>
        <p:pic>
          <p:nvPicPr>
            <p:cNvPr id="6" name="Picture 4"/>
            <p:cNvPicPr>
              <a:picLocks noChangeAspect="1"/>
            </p:cNvPicPr>
            <p:nvPr userDrawn="1"/>
          </p:nvPicPr>
          <p:blipFill>
            <a:blip r:embed="rId2" cstate="print"/>
            <a:srcRect l="42221" t="18188" r="42049" b="59425"/>
            <a:stretch>
              <a:fillRect/>
            </a:stretch>
          </p:blipFill>
          <p:spPr bwMode="auto">
            <a:xfrm>
              <a:off x="0" y="522"/>
              <a:ext cx="457200" cy="456678"/>
            </a:xfrm>
            <a:prstGeom prst="rect">
              <a:avLst/>
            </a:prstGeom>
            <a:noFill/>
            <a:ln w="9525">
              <a:solidFill>
                <a:schemeClr val="bg1"/>
              </a:solidFill>
              <a:miter lim="800000"/>
              <a:headEnd/>
              <a:tailEnd/>
            </a:ln>
          </p:spPr>
        </p:pic>
        <p:sp>
          <p:nvSpPr>
            <p:cNvPr id="7" name="Rectangle 6"/>
            <p:cNvSpPr/>
            <p:nvPr userDrawn="1"/>
          </p:nvSpPr>
          <p:spPr bwMode="auto">
            <a:xfrm>
              <a:off x="439738" y="12700"/>
              <a:ext cx="2417345" cy="369332"/>
            </a:xfrm>
            <a:prstGeom prst="rect">
              <a:avLst/>
            </a:prstGeom>
          </p:spPr>
          <p:txBody>
            <a:bodyPr wrap="none">
              <a:spAutoFit/>
            </a:bodyPr>
            <a:lstStyle/>
            <a:p>
              <a:pPr algn="l"/>
              <a:r>
                <a:rPr lang="en-US" sz="1800" b="1" i="1" dirty="0">
                  <a:solidFill>
                    <a:schemeClr val="bg1"/>
                  </a:solidFill>
                  <a:cs typeface="Times New Roman" pitchFamily="18" charset="0"/>
                </a:rPr>
                <a:t>AAPM Alliance</a:t>
              </a:r>
              <a:r>
                <a:rPr lang="en-US" sz="1800" b="1" i="1" baseline="0" dirty="0">
                  <a:solidFill>
                    <a:schemeClr val="bg1"/>
                  </a:solidFill>
                  <a:cs typeface="Times New Roman" pitchFamily="18" charset="0"/>
                </a:rPr>
                <a:t> for Quality CT</a:t>
              </a:r>
              <a:endParaRPr lang="en-US" sz="1800" b="1" i="1" kern="1200" dirty="0">
                <a:solidFill>
                  <a:schemeClr val="bg1"/>
                </a:solidFill>
                <a:latin typeface="Times New Roman" pitchFamily="18" charset="0"/>
                <a:ea typeface="ＭＳ Ｐゴシック" charset="-128"/>
                <a:cs typeface="Times New Roman" pitchFamily="18" charset="0"/>
              </a:endParaRPr>
            </a:p>
          </p:txBody>
        </p:sp>
      </p:grpSp>
      <p:sp>
        <p:nvSpPr>
          <p:cNvPr id="4105" name="Rectangle 9"/>
          <p:cNvSpPr>
            <a:spLocks noGrp="1" noChangeArrowheads="1"/>
          </p:cNvSpPr>
          <p:nvPr>
            <p:ph type="ctrTitle"/>
          </p:nvPr>
        </p:nvSpPr>
        <p:spPr>
          <a:xfrm>
            <a:off x="914400" y="1219200"/>
            <a:ext cx="10363200" cy="1143000"/>
          </a:xfrm>
        </p:spPr>
        <p:txBody>
          <a:bodyPr/>
          <a:lstStyle>
            <a:lvl1pPr algn="ctr">
              <a:defRPr/>
            </a:lvl1pPr>
          </a:lstStyle>
          <a:p>
            <a:r>
              <a:rPr lang="en-US" dirty="0"/>
              <a:t>Click to edit Master title style</a:t>
            </a:r>
          </a:p>
        </p:txBody>
      </p:sp>
      <p:sp>
        <p:nvSpPr>
          <p:cNvPr id="4106" name="Rectangle 10"/>
          <p:cNvSpPr>
            <a:spLocks noGrp="1" noChangeArrowheads="1"/>
          </p:cNvSpPr>
          <p:nvPr>
            <p:ph type="subTitle" idx="1"/>
          </p:nvPr>
        </p:nvSpPr>
        <p:spPr>
          <a:xfrm>
            <a:off x="1828800" y="3429000"/>
            <a:ext cx="8534400" cy="2133600"/>
          </a:xfrm>
        </p:spPr>
        <p:txBody>
          <a:bodyPr/>
          <a:lstStyle>
            <a:lvl1pPr marL="0" indent="0" algn="ctr">
              <a:buFontTx/>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585216"/>
            <a:ext cx="10972800" cy="685800"/>
          </a:xfrm>
        </p:spPr>
        <p:txBody>
          <a:bodyPr/>
          <a:lstStyle/>
          <a:p>
            <a:r>
              <a:rPr lang="en-US" dirty="0"/>
              <a:t>Click to edit Master title style</a:t>
            </a:r>
          </a:p>
        </p:txBody>
      </p:sp>
      <p:sp>
        <p:nvSpPr>
          <p:cNvPr id="3" name="Content Placeholder 2"/>
          <p:cNvSpPr>
            <a:spLocks noGrp="1"/>
          </p:cNvSpPr>
          <p:nvPr>
            <p:ph idx="1"/>
          </p:nvPr>
        </p:nvSpPr>
        <p:spPr>
          <a:xfrm>
            <a:off x="609600" y="1376772"/>
            <a:ext cx="10972800" cy="5220580"/>
          </a:xfrm>
        </p:spPr>
        <p:txBody>
          <a:bodyPr/>
          <a:lstStyle>
            <a:lvl1pPr>
              <a:defRPr sz="30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hf sldNum="0" hdr="0" ftr="0"/>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9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0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2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2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2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50900" y="1828800"/>
            <a:ext cx="51308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84900" y="1828800"/>
            <a:ext cx="51308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9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30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3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3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3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3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3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3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3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3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39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40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4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4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4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4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4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4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1_Title Slide">
    <p:spTree>
      <p:nvGrpSpPr>
        <p:cNvPr id="1" name=""/>
        <p:cNvGrpSpPr/>
        <p:nvPr/>
      </p:nvGrpSpPr>
      <p:grpSpPr>
        <a:xfrm>
          <a:off x="0" y="0"/>
          <a:ext cx="0" cy="0"/>
          <a:chOff x="0" y="0"/>
          <a:chExt cx="0" cy="0"/>
        </a:xfrm>
      </p:grpSpPr>
      <p:grpSp>
        <p:nvGrpSpPr>
          <p:cNvPr id="2" name="Group 7"/>
          <p:cNvGrpSpPr>
            <a:grpSpLocks/>
          </p:cNvGrpSpPr>
          <p:nvPr/>
        </p:nvGrpSpPr>
        <p:grpSpPr bwMode="auto">
          <a:xfrm>
            <a:off x="0" y="0"/>
            <a:ext cx="12192000" cy="457200"/>
            <a:chOff x="0" y="0"/>
            <a:chExt cx="9144000" cy="457200"/>
          </a:xfrm>
        </p:grpSpPr>
        <p:sp>
          <p:nvSpPr>
            <p:cNvPr id="3" name="Rectangle 2"/>
            <p:cNvSpPr/>
            <p:nvPr userDrawn="1"/>
          </p:nvSpPr>
          <p:spPr bwMode="auto">
            <a:xfrm>
              <a:off x="0" y="0"/>
              <a:ext cx="9144000" cy="457200"/>
            </a:xfrm>
            <a:prstGeom prst="rect">
              <a:avLst/>
            </a:prstGeom>
            <a:solidFill>
              <a:srgbClr val="0092B5"/>
            </a:solidFill>
            <a:ln w="12700" cap="flat" cmpd="sng" algn="ctr">
              <a:noFill/>
              <a:prstDash val="solid"/>
              <a:round/>
              <a:headEnd type="none" w="sm" len="sm"/>
              <a:tailEnd type="stealth" w="med" len="lg"/>
            </a:ln>
            <a:effectLst/>
          </p:spPr>
          <p:txBody>
            <a:bodyPr/>
            <a:lstStyle/>
            <a:p>
              <a:pPr>
                <a:defRPr/>
              </a:pPr>
              <a:endParaRPr lang="en-US" sz="1800" dirty="0">
                <a:latin typeface="Times New Roman" pitchFamily="-112" charset="0"/>
                <a:ea typeface="+mn-ea"/>
              </a:endParaRPr>
            </a:p>
          </p:txBody>
        </p:sp>
        <p:pic>
          <p:nvPicPr>
            <p:cNvPr id="4" name="Picture 4"/>
            <p:cNvPicPr>
              <a:picLocks noChangeAspect="1"/>
            </p:cNvPicPr>
            <p:nvPr userDrawn="1"/>
          </p:nvPicPr>
          <p:blipFill>
            <a:blip r:embed="rId2" cstate="print"/>
            <a:srcRect l="42221" t="18188" r="42049" b="59425"/>
            <a:stretch>
              <a:fillRect/>
            </a:stretch>
          </p:blipFill>
          <p:spPr bwMode="auto">
            <a:xfrm>
              <a:off x="0" y="522"/>
              <a:ext cx="457200" cy="456678"/>
            </a:xfrm>
            <a:prstGeom prst="rect">
              <a:avLst/>
            </a:prstGeom>
            <a:noFill/>
            <a:ln w="9525">
              <a:solidFill>
                <a:schemeClr val="bg1"/>
              </a:solidFill>
              <a:miter lim="800000"/>
              <a:headEnd/>
              <a:tailEnd/>
            </a:ln>
          </p:spPr>
        </p:pic>
        <p:sp>
          <p:nvSpPr>
            <p:cNvPr id="5" name="Rectangle 4"/>
            <p:cNvSpPr/>
            <p:nvPr userDrawn="1"/>
          </p:nvSpPr>
          <p:spPr bwMode="auto">
            <a:xfrm>
              <a:off x="401638" y="12700"/>
              <a:ext cx="6048675" cy="369332"/>
            </a:xfrm>
            <a:prstGeom prst="rect">
              <a:avLst/>
            </a:prstGeom>
          </p:spPr>
          <p:txBody>
            <a:bodyPr wrap="none">
              <a:spAutoFit/>
            </a:bodyPr>
            <a:lstStyle/>
            <a:p>
              <a:pPr algn="l"/>
              <a:r>
                <a:rPr lang="en-US" sz="1800" b="1" i="1" baseline="0" dirty="0">
                  <a:solidFill>
                    <a:schemeClr val="bg1"/>
                  </a:solidFill>
                  <a:latin typeface="Times New Roman"/>
                  <a:ea typeface="+mn-ea"/>
                  <a:cs typeface="Times New Roman"/>
                </a:rPr>
                <a:t> </a:t>
              </a:r>
              <a:r>
                <a:rPr lang="en-US" sz="1800" b="1" i="1" dirty="0">
                  <a:solidFill>
                    <a:schemeClr val="bg1"/>
                  </a:solidFill>
                  <a:cs typeface="Times New Roman" pitchFamily="18" charset="0"/>
                </a:rPr>
                <a:t>AAPM Working</a:t>
              </a:r>
              <a:r>
                <a:rPr lang="en-US" sz="1800" b="1" i="1" baseline="0" dirty="0">
                  <a:solidFill>
                    <a:schemeClr val="bg1"/>
                  </a:solidFill>
                  <a:cs typeface="Times New Roman" pitchFamily="18" charset="0"/>
                </a:rPr>
                <a:t> Group on Standardization of CT Nomenclature and Protocols</a:t>
              </a:r>
              <a:endParaRPr lang="en-US" sz="1800" b="1" i="1" kern="1200" dirty="0">
                <a:solidFill>
                  <a:schemeClr val="bg1"/>
                </a:solidFill>
                <a:latin typeface="Times New Roman" pitchFamily="18" charset="0"/>
                <a:ea typeface="ＭＳ Ｐゴシック" charset="-128"/>
                <a:cs typeface="Times New Roman" pitchFamily="18" charset="0"/>
              </a:endParaRPr>
            </a:p>
          </p:txBody>
        </p:sp>
      </p:grpSp>
    </p:spTree>
  </p:cSld>
  <p:clrMapOvr>
    <a:masterClrMapping/>
  </p:clrMapOvr>
  <p:hf sldNum="0" hdr="0" ftr="0"/>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4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4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49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50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5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5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5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5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55_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r>
              <a:rPr lang="en-US" dirty="0"/>
              <a:t>07/19/2012</a:t>
            </a:r>
          </a:p>
        </p:txBody>
      </p:sp>
      <p:sp>
        <p:nvSpPr>
          <p:cNvPr id="5" name="Footer Placeholder 4"/>
          <p:cNvSpPr>
            <a:spLocks noGrp="1"/>
          </p:cNvSpPr>
          <p:nvPr>
            <p:ph type="ftr" sz="quarter" idx="11"/>
          </p:nvPr>
        </p:nvSpPr>
        <p:spPr>
          <a:xfrm>
            <a:off x="304800" y="6324601"/>
            <a:ext cx="3860800" cy="365125"/>
          </a:xfrm>
          <a:prstGeom prst="rect">
            <a:avLst/>
          </a:prstGeom>
        </p:spPr>
        <p:txBody>
          <a:bodyPr/>
          <a:lstStyle/>
          <a:p>
            <a:r>
              <a:rPr lang="en-US" dirty="0"/>
              <a:t>Vendor</a:t>
            </a:r>
          </a:p>
        </p:txBody>
      </p:sp>
      <p:sp>
        <p:nvSpPr>
          <p:cNvPr id="6" name="Slide Number Placeholder 5"/>
          <p:cNvSpPr>
            <a:spLocks noGrp="1"/>
          </p:cNvSpPr>
          <p:nvPr>
            <p:ph type="sldNum" sz="quarter" idx="12"/>
          </p:nvPr>
        </p:nvSpPr>
        <p:spPr>
          <a:xfrm>
            <a:off x="5815584" y="1026373"/>
            <a:ext cx="609600" cy="441325"/>
          </a:xfrm>
          <a:prstGeom prst="rect">
            <a:avLst/>
          </a:prstGeom>
        </p:spPr>
        <p:txBody>
          <a:bodyPr/>
          <a:lstStyle/>
          <a:p>
            <a:fld id="{0AEF9155-2F6D-43C4-A65B-25582D9CA61A}" type="slidenum">
              <a:rPr lang="en-US" smtClean="0"/>
              <a:pPr/>
              <a:t>‹#›</a:t>
            </a:fld>
            <a:endParaRPr lang="en-US" dirty="0"/>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Picture Placeholder 8"/>
          <p:cNvSpPr>
            <a:spLocks noGrp="1"/>
          </p:cNvSpPr>
          <p:nvPr>
            <p:ph type="pic" sz="quarter" idx="13"/>
          </p:nvPr>
        </p:nvSpPr>
        <p:spPr>
          <a:xfrm>
            <a:off x="7213600" y="4038600"/>
            <a:ext cx="4368800" cy="198120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56_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r>
              <a:rPr lang="en-US" dirty="0"/>
              <a:t>07/19/2012</a:t>
            </a:r>
          </a:p>
        </p:txBody>
      </p:sp>
      <p:sp>
        <p:nvSpPr>
          <p:cNvPr id="5" name="Footer Placeholder 4"/>
          <p:cNvSpPr>
            <a:spLocks noGrp="1"/>
          </p:cNvSpPr>
          <p:nvPr>
            <p:ph type="ftr" sz="quarter" idx="11"/>
          </p:nvPr>
        </p:nvSpPr>
        <p:spPr>
          <a:xfrm>
            <a:off x="304800" y="6324601"/>
            <a:ext cx="3860800" cy="365125"/>
          </a:xfrm>
          <a:prstGeom prst="rect">
            <a:avLst/>
          </a:prstGeom>
        </p:spPr>
        <p:txBody>
          <a:bodyPr/>
          <a:lstStyle/>
          <a:p>
            <a:r>
              <a:rPr lang="en-US" dirty="0"/>
              <a:t>Vendor</a:t>
            </a:r>
          </a:p>
        </p:txBody>
      </p:sp>
      <p:sp>
        <p:nvSpPr>
          <p:cNvPr id="6" name="Slide Number Placeholder 5"/>
          <p:cNvSpPr>
            <a:spLocks noGrp="1"/>
          </p:cNvSpPr>
          <p:nvPr>
            <p:ph type="sldNum" sz="quarter" idx="12"/>
          </p:nvPr>
        </p:nvSpPr>
        <p:spPr>
          <a:xfrm>
            <a:off x="5815584" y="1026373"/>
            <a:ext cx="609600" cy="441325"/>
          </a:xfrm>
          <a:prstGeom prst="rect">
            <a:avLst/>
          </a:prstGeom>
        </p:spPr>
        <p:txBody>
          <a:bodyPr/>
          <a:lstStyle/>
          <a:p>
            <a:fld id="{0AEF9155-2F6D-43C4-A65B-25582D9CA61A}" type="slidenum">
              <a:rPr lang="en-US" smtClean="0"/>
              <a:pPr/>
              <a:t>‹#›</a:t>
            </a:fld>
            <a:endParaRPr lang="en-US" dirty="0"/>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Picture Placeholder 8"/>
          <p:cNvSpPr>
            <a:spLocks noGrp="1"/>
          </p:cNvSpPr>
          <p:nvPr>
            <p:ph type="pic" sz="quarter" idx="13"/>
          </p:nvPr>
        </p:nvSpPr>
        <p:spPr>
          <a:xfrm>
            <a:off x="7213600" y="4038600"/>
            <a:ext cx="4368800" cy="198120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57_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r>
              <a:rPr lang="en-US" dirty="0"/>
              <a:t>07/19/2012</a:t>
            </a:r>
          </a:p>
        </p:txBody>
      </p:sp>
      <p:sp>
        <p:nvSpPr>
          <p:cNvPr id="5" name="Footer Placeholder 4"/>
          <p:cNvSpPr>
            <a:spLocks noGrp="1"/>
          </p:cNvSpPr>
          <p:nvPr>
            <p:ph type="ftr" sz="quarter" idx="11"/>
          </p:nvPr>
        </p:nvSpPr>
        <p:spPr>
          <a:xfrm>
            <a:off x="304800" y="6324601"/>
            <a:ext cx="3860800" cy="365125"/>
          </a:xfrm>
          <a:prstGeom prst="rect">
            <a:avLst/>
          </a:prstGeom>
        </p:spPr>
        <p:txBody>
          <a:bodyPr/>
          <a:lstStyle/>
          <a:p>
            <a:r>
              <a:rPr lang="en-US" dirty="0"/>
              <a:t>Vendor</a:t>
            </a:r>
          </a:p>
        </p:txBody>
      </p:sp>
      <p:sp>
        <p:nvSpPr>
          <p:cNvPr id="6" name="Slide Number Placeholder 5"/>
          <p:cNvSpPr>
            <a:spLocks noGrp="1"/>
          </p:cNvSpPr>
          <p:nvPr>
            <p:ph type="sldNum" sz="quarter" idx="12"/>
          </p:nvPr>
        </p:nvSpPr>
        <p:spPr>
          <a:xfrm>
            <a:off x="5815584" y="1026373"/>
            <a:ext cx="609600" cy="441325"/>
          </a:xfrm>
          <a:prstGeom prst="rect">
            <a:avLst/>
          </a:prstGeom>
        </p:spPr>
        <p:txBody>
          <a:bodyPr/>
          <a:lstStyle/>
          <a:p>
            <a:fld id="{0AEF9155-2F6D-43C4-A65B-25582D9CA61A}" type="slidenum">
              <a:rPr lang="en-US" smtClean="0"/>
              <a:pPr/>
              <a:t>‹#›</a:t>
            </a:fld>
            <a:endParaRPr lang="en-US" dirty="0"/>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Picture Placeholder 8"/>
          <p:cNvSpPr>
            <a:spLocks noGrp="1"/>
          </p:cNvSpPr>
          <p:nvPr>
            <p:ph type="pic" sz="quarter" idx="13"/>
          </p:nvPr>
        </p:nvSpPr>
        <p:spPr>
          <a:xfrm>
            <a:off x="7213600" y="4038600"/>
            <a:ext cx="4368800" cy="198120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58_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r>
              <a:rPr lang="en-US" dirty="0"/>
              <a:t>07/19/2012</a:t>
            </a:r>
          </a:p>
        </p:txBody>
      </p:sp>
      <p:sp>
        <p:nvSpPr>
          <p:cNvPr id="5" name="Footer Placeholder 4"/>
          <p:cNvSpPr>
            <a:spLocks noGrp="1"/>
          </p:cNvSpPr>
          <p:nvPr>
            <p:ph type="ftr" sz="quarter" idx="11"/>
          </p:nvPr>
        </p:nvSpPr>
        <p:spPr>
          <a:xfrm>
            <a:off x="304800" y="6324601"/>
            <a:ext cx="3860800" cy="365125"/>
          </a:xfrm>
          <a:prstGeom prst="rect">
            <a:avLst/>
          </a:prstGeom>
        </p:spPr>
        <p:txBody>
          <a:bodyPr/>
          <a:lstStyle/>
          <a:p>
            <a:r>
              <a:rPr lang="en-US" dirty="0"/>
              <a:t>Vendor</a:t>
            </a:r>
          </a:p>
        </p:txBody>
      </p:sp>
      <p:sp>
        <p:nvSpPr>
          <p:cNvPr id="6" name="Slide Number Placeholder 5"/>
          <p:cNvSpPr>
            <a:spLocks noGrp="1"/>
          </p:cNvSpPr>
          <p:nvPr>
            <p:ph type="sldNum" sz="quarter" idx="12"/>
          </p:nvPr>
        </p:nvSpPr>
        <p:spPr>
          <a:xfrm>
            <a:off x="5815584" y="1026373"/>
            <a:ext cx="609600" cy="441325"/>
          </a:xfrm>
          <a:prstGeom prst="rect">
            <a:avLst/>
          </a:prstGeom>
        </p:spPr>
        <p:txBody>
          <a:bodyPr/>
          <a:lstStyle/>
          <a:p>
            <a:fld id="{0AEF9155-2F6D-43C4-A65B-25582D9CA61A}" type="slidenum">
              <a:rPr lang="en-US" smtClean="0"/>
              <a:pPr/>
              <a:t>‹#›</a:t>
            </a:fld>
            <a:endParaRPr lang="en-US" dirty="0"/>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Picture Placeholder 8"/>
          <p:cNvSpPr>
            <a:spLocks noGrp="1"/>
          </p:cNvSpPr>
          <p:nvPr>
            <p:ph type="pic" sz="quarter" idx="13"/>
          </p:nvPr>
        </p:nvSpPr>
        <p:spPr>
          <a:xfrm>
            <a:off x="7213600" y="4038600"/>
            <a:ext cx="4368800" cy="198120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59_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r>
              <a:rPr lang="en-US" dirty="0"/>
              <a:t>07/19/2012</a:t>
            </a:r>
          </a:p>
        </p:txBody>
      </p:sp>
      <p:sp>
        <p:nvSpPr>
          <p:cNvPr id="5" name="Footer Placeholder 4"/>
          <p:cNvSpPr>
            <a:spLocks noGrp="1"/>
          </p:cNvSpPr>
          <p:nvPr>
            <p:ph type="ftr" sz="quarter" idx="11"/>
          </p:nvPr>
        </p:nvSpPr>
        <p:spPr>
          <a:xfrm>
            <a:off x="304800" y="6324601"/>
            <a:ext cx="3860800" cy="365125"/>
          </a:xfrm>
          <a:prstGeom prst="rect">
            <a:avLst/>
          </a:prstGeom>
        </p:spPr>
        <p:txBody>
          <a:bodyPr/>
          <a:lstStyle/>
          <a:p>
            <a:r>
              <a:rPr lang="en-US" dirty="0"/>
              <a:t>Vendor</a:t>
            </a:r>
          </a:p>
        </p:txBody>
      </p:sp>
      <p:sp>
        <p:nvSpPr>
          <p:cNvPr id="6" name="Slide Number Placeholder 5"/>
          <p:cNvSpPr>
            <a:spLocks noGrp="1"/>
          </p:cNvSpPr>
          <p:nvPr>
            <p:ph type="sldNum" sz="quarter" idx="12"/>
          </p:nvPr>
        </p:nvSpPr>
        <p:spPr>
          <a:xfrm>
            <a:off x="5815584" y="1026373"/>
            <a:ext cx="609600" cy="441325"/>
          </a:xfrm>
          <a:prstGeom prst="rect">
            <a:avLst/>
          </a:prstGeom>
        </p:spPr>
        <p:txBody>
          <a:bodyPr/>
          <a:lstStyle/>
          <a:p>
            <a:fld id="{0AEF9155-2F6D-43C4-A65B-25582D9CA61A}" type="slidenum">
              <a:rPr lang="en-US" smtClean="0"/>
              <a:pPr/>
              <a:t>‹#›</a:t>
            </a:fld>
            <a:endParaRPr lang="en-US" dirty="0"/>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Picture Placeholder 8"/>
          <p:cNvSpPr>
            <a:spLocks noGrp="1"/>
          </p:cNvSpPr>
          <p:nvPr>
            <p:ph type="pic" sz="quarter" idx="13"/>
          </p:nvPr>
        </p:nvSpPr>
        <p:spPr>
          <a:xfrm>
            <a:off x="7213600" y="4038600"/>
            <a:ext cx="4368800" cy="198120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60_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r>
              <a:rPr lang="en-US" dirty="0"/>
              <a:t>07/19/2012</a:t>
            </a:r>
          </a:p>
        </p:txBody>
      </p:sp>
      <p:sp>
        <p:nvSpPr>
          <p:cNvPr id="5" name="Footer Placeholder 4"/>
          <p:cNvSpPr>
            <a:spLocks noGrp="1"/>
          </p:cNvSpPr>
          <p:nvPr>
            <p:ph type="ftr" sz="quarter" idx="11"/>
          </p:nvPr>
        </p:nvSpPr>
        <p:spPr>
          <a:xfrm>
            <a:off x="304800" y="6324601"/>
            <a:ext cx="3860800" cy="365125"/>
          </a:xfrm>
          <a:prstGeom prst="rect">
            <a:avLst/>
          </a:prstGeom>
        </p:spPr>
        <p:txBody>
          <a:bodyPr/>
          <a:lstStyle/>
          <a:p>
            <a:r>
              <a:rPr lang="en-US" dirty="0"/>
              <a:t>Vendor</a:t>
            </a:r>
          </a:p>
        </p:txBody>
      </p:sp>
      <p:sp>
        <p:nvSpPr>
          <p:cNvPr id="6" name="Slide Number Placeholder 5"/>
          <p:cNvSpPr>
            <a:spLocks noGrp="1"/>
          </p:cNvSpPr>
          <p:nvPr>
            <p:ph type="sldNum" sz="quarter" idx="12"/>
          </p:nvPr>
        </p:nvSpPr>
        <p:spPr>
          <a:xfrm>
            <a:off x="5815584" y="1026373"/>
            <a:ext cx="609600" cy="441325"/>
          </a:xfrm>
          <a:prstGeom prst="rect">
            <a:avLst/>
          </a:prstGeom>
        </p:spPr>
        <p:txBody>
          <a:bodyPr/>
          <a:lstStyle/>
          <a:p>
            <a:fld id="{0AEF9155-2F6D-43C4-A65B-25582D9CA61A}" type="slidenum">
              <a:rPr lang="en-US" smtClean="0"/>
              <a:pPr/>
              <a:t>‹#›</a:t>
            </a:fld>
            <a:endParaRPr lang="en-US" dirty="0"/>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Picture Placeholder 8"/>
          <p:cNvSpPr>
            <a:spLocks noGrp="1"/>
          </p:cNvSpPr>
          <p:nvPr>
            <p:ph type="pic" sz="quarter" idx="13"/>
          </p:nvPr>
        </p:nvSpPr>
        <p:spPr>
          <a:xfrm>
            <a:off x="7213600" y="4038600"/>
            <a:ext cx="4368800" cy="198120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lstStyle>
            <a:lvl1pPr>
              <a:defRPr>
                <a:latin typeface="Gill Sans MT" pitchFamily="34" charset="0"/>
              </a:defRPr>
            </a:lvl1pPr>
          </a:lstStyle>
          <a:p>
            <a:r>
              <a:rPr lang="en-US" dirty="0"/>
              <a:t>Click to edit Master title style</a:t>
            </a:r>
          </a:p>
        </p:txBody>
      </p:sp>
      <p:sp>
        <p:nvSpPr>
          <p:cNvPr id="3" name="Content Placeholder 2"/>
          <p:cNvSpPr>
            <a:spLocks noGrp="1"/>
          </p:cNvSpPr>
          <p:nvPr>
            <p:ph idx="1"/>
          </p:nvPr>
        </p:nvSpPr>
        <p:spPr>
          <a:xfrm>
            <a:off x="609600" y="1066800"/>
            <a:ext cx="109728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03200" y="6324601"/>
            <a:ext cx="3860800" cy="365125"/>
          </a:xfrm>
          <a:prstGeom prst="rect">
            <a:avLst/>
          </a:prstGeom>
        </p:spPr>
        <p:txBody>
          <a:bodyPr/>
          <a:lstStyle>
            <a:lvl1pPr>
              <a:defRPr/>
            </a:lvl1pPr>
          </a:lstStyle>
          <a:p>
            <a:r>
              <a:rPr lang="en-US" dirty="0"/>
              <a:t>Vendor</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r>
              <a:rPr lang="en-US" dirty="0"/>
              <a:t>#</a:t>
            </a:r>
          </a:p>
        </p:txBody>
      </p:sp>
      <p:sp>
        <p:nvSpPr>
          <p:cNvPr id="11" name="Content Placeholder 2"/>
          <p:cNvSpPr>
            <a:spLocks noGrp="1"/>
          </p:cNvSpPr>
          <p:nvPr>
            <p:ph idx="14"/>
          </p:nvPr>
        </p:nvSpPr>
        <p:spPr>
          <a:xfrm>
            <a:off x="609600" y="4185084"/>
            <a:ext cx="10959008"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61" Type="http://schemas.openxmlformats.org/officeDocument/2006/relationships/slideLayout" Target="../slideLayouts/slideLayout6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theme" Target="../theme/theme1.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99"/>
            </a:gs>
            <a:gs pos="100000">
              <a:srgbClr val="000047"/>
            </a:gs>
          </a:gsLst>
          <a:lin ang="5400000" scaled="1"/>
        </a:gradFill>
        <a:effectLst/>
      </p:bgPr>
    </p:bg>
    <p:spTree>
      <p:nvGrpSpPr>
        <p:cNvPr id="1" name=""/>
        <p:cNvGrpSpPr/>
        <p:nvPr/>
      </p:nvGrpSpPr>
      <p:grpSpPr>
        <a:xfrm>
          <a:off x="0" y="0"/>
          <a:ext cx="0" cy="0"/>
          <a:chOff x="0" y="0"/>
          <a:chExt cx="0" cy="0"/>
        </a:xfrm>
      </p:grpSpPr>
      <p:sp>
        <p:nvSpPr>
          <p:cNvPr id="1026" name="Rectangle 9"/>
          <p:cNvSpPr>
            <a:spLocks noGrp="1" noChangeArrowheads="1"/>
          </p:cNvSpPr>
          <p:nvPr>
            <p:ph type="title"/>
          </p:nvPr>
        </p:nvSpPr>
        <p:spPr bwMode="auto">
          <a:xfrm>
            <a:off x="609600" y="585216"/>
            <a:ext cx="10363200" cy="6858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dirty="0"/>
              <a:t>Slide Title</a:t>
            </a:r>
          </a:p>
        </p:txBody>
      </p:sp>
      <p:sp>
        <p:nvSpPr>
          <p:cNvPr id="1027" name="Rectangle 10"/>
          <p:cNvSpPr>
            <a:spLocks noGrp="1" noChangeArrowheads="1"/>
          </p:cNvSpPr>
          <p:nvPr>
            <p:ph type="body" idx="1"/>
          </p:nvPr>
        </p:nvSpPr>
        <p:spPr bwMode="auto">
          <a:xfrm>
            <a:off x="609600" y="1376772"/>
            <a:ext cx="10464800" cy="522058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2" name="Group 8"/>
          <p:cNvGrpSpPr>
            <a:grpSpLocks/>
          </p:cNvGrpSpPr>
          <p:nvPr/>
        </p:nvGrpSpPr>
        <p:grpSpPr bwMode="auto">
          <a:xfrm>
            <a:off x="0" y="0"/>
            <a:ext cx="12192000" cy="457200"/>
            <a:chOff x="0" y="0"/>
            <a:chExt cx="9144000" cy="457200"/>
          </a:xfrm>
        </p:grpSpPr>
        <p:sp>
          <p:nvSpPr>
            <p:cNvPr id="8" name="Rectangle 7"/>
            <p:cNvSpPr/>
            <p:nvPr userDrawn="1"/>
          </p:nvSpPr>
          <p:spPr bwMode="auto">
            <a:xfrm>
              <a:off x="0" y="0"/>
              <a:ext cx="9144000" cy="457200"/>
            </a:xfrm>
            <a:prstGeom prst="rect">
              <a:avLst/>
            </a:prstGeom>
            <a:solidFill>
              <a:srgbClr val="0092B5"/>
            </a:solidFill>
            <a:ln w="12700" cap="flat" cmpd="sng" algn="ctr">
              <a:noFill/>
              <a:prstDash val="solid"/>
              <a:round/>
              <a:headEnd type="none" w="sm" len="sm"/>
              <a:tailEnd type="stealth" w="med" len="lg"/>
            </a:ln>
            <a:effectLst/>
          </p:spPr>
          <p:txBody>
            <a:bodyPr/>
            <a:lstStyle/>
            <a:p>
              <a:pPr>
                <a:defRPr/>
              </a:pPr>
              <a:endParaRPr lang="en-US" sz="1800" dirty="0">
                <a:latin typeface="Times New Roman" pitchFamily="-112" charset="0"/>
                <a:ea typeface="+mn-ea"/>
              </a:endParaRPr>
            </a:p>
          </p:txBody>
        </p:sp>
        <p:pic>
          <p:nvPicPr>
            <p:cNvPr id="1031" name="Picture 4"/>
            <p:cNvPicPr>
              <a:picLocks noChangeAspect="1"/>
            </p:cNvPicPr>
            <p:nvPr userDrawn="1"/>
          </p:nvPicPr>
          <p:blipFill>
            <a:blip r:embed="rId65" cstate="print"/>
            <a:srcRect l="42221" t="18188" r="42049" b="59425"/>
            <a:stretch>
              <a:fillRect/>
            </a:stretch>
          </p:blipFill>
          <p:spPr bwMode="auto">
            <a:xfrm>
              <a:off x="0" y="522"/>
              <a:ext cx="457200" cy="456678"/>
            </a:xfrm>
            <a:prstGeom prst="rect">
              <a:avLst/>
            </a:prstGeom>
            <a:noFill/>
            <a:ln w="9525">
              <a:solidFill>
                <a:schemeClr val="bg1"/>
              </a:solidFill>
              <a:miter lim="800000"/>
              <a:headEnd/>
              <a:tailEnd/>
            </a:ln>
          </p:spPr>
        </p:pic>
        <p:sp>
          <p:nvSpPr>
            <p:cNvPr id="7" name="Rectangle 6"/>
            <p:cNvSpPr/>
            <p:nvPr userDrawn="1"/>
          </p:nvSpPr>
          <p:spPr bwMode="auto">
            <a:xfrm>
              <a:off x="439738" y="12700"/>
              <a:ext cx="2417345" cy="369332"/>
            </a:xfrm>
            <a:prstGeom prst="rect">
              <a:avLst/>
            </a:prstGeom>
          </p:spPr>
          <p:txBody>
            <a:bodyPr wrap="none">
              <a:spAutoFit/>
            </a:bodyPr>
            <a:lstStyle/>
            <a:p>
              <a:pPr algn="l"/>
              <a:r>
                <a:rPr lang="en-US" sz="1800" b="1" i="1" dirty="0">
                  <a:solidFill>
                    <a:schemeClr val="bg1"/>
                  </a:solidFill>
                  <a:cs typeface="Times New Roman" pitchFamily="18" charset="0"/>
                </a:rPr>
                <a:t>AAPM Alliance for Quality CT</a:t>
              </a:r>
              <a:endParaRPr lang="en-US" sz="1800" b="1" i="1" kern="1200" dirty="0">
                <a:solidFill>
                  <a:schemeClr val="bg1"/>
                </a:solidFill>
                <a:latin typeface="Times New Roman" pitchFamily="18" charset="0"/>
                <a:ea typeface="ＭＳ Ｐゴシック" charset="-128"/>
                <a:cs typeface="Times New Roman" pitchFamily="18" charset="0"/>
              </a:endParaRPr>
            </a:p>
          </p:txBody>
        </p:sp>
      </p:grpSp>
      <p:cxnSp>
        <p:nvCxnSpPr>
          <p:cNvPr id="1029" name="Straight Connector 9"/>
          <p:cNvCxnSpPr>
            <a:cxnSpLocks noChangeShapeType="1"/>
          </p:cNvCxnSpPr>
          <p:nvPr/>
        </p:nvCxnSpPr>
        <p:spPr bwMode="auto">
          <a:xfrm>
            <a:off x="863419" y="1340768"/>
            <a:ext cx="10566400" cy="1588"/>
          </a:xfrm>
          <a:prstGeom prst="line">
            <a:avLst/>
          </a:prstGeom>
          <a:noFill/>
          <a:ln w="57150">
            <a:solidFill>
              <a:srgbClr val="0092B5"/>
            </a:solidFill>
            <a:round/>
            <a:headEnd type="none" w="sm" len="sm"/>
            <a:tailEnd type="none" w="med" len="lg"/>
          </a:ln>
        </p:spPr>
      </p:cxnSp>
    </p:spTree>
  </p:cSld>
  <p:clrMap bg1="dk2" tx1="lt1" bg2="dk1" tx2="lt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 id="2147483712" r:id="rId17"/>
    <p:sldLayoutId id="2147483713" r:id="rId18"/>
    <p:sldLayoutId id="2147483714" r:id="rId19"/>
    <p:sldLayoutId id="2147483716" r:id="rId20"/>
    <p:sldLayoutId id="2147483717" r:id="rId21"/>
    <p:sldLayoutId id="2147483718" r:id="rId22"/>
    <p:sldLayoutId id="2147483719" r:id="rId23"/>
    <p:sldLayoutId id="2147483720" r:id="rId24"/>
    <p:sldLayoutId id="2147483721" r:id="rId25"/>
    <p:sldLayoutId id="2147483722" r:id="rId26"/>
    <p:sldLayoutId id="2147483723" r:id="rId27"/>
    <p:sldLayoutId id="2147483724" r:id="rId28"/>
    <p:sldLayoutId id="2147483725" r:id="rId29"/>
    <p:sldLayoutId id="2147483727" r:id="rId30"/>
    <p:sldLayoutId id="2147483728" r:id="rId31"/>
    <p:sldLayoutId id="2147483729" r:id="rId32"/>
    <p:sldLayoutId id="2147483730" r:id="rId33"/>
    <p:sldLayoutId id="2147483731" r:id="rId34"/>
    <p:sldLayoutId id="2147483732" r:id="rId35"/>
    <p:sldLayoutId id="2147483733" r:id="rId36"/>
    <p:sldLayoutId id="2147483734" r:id="rId37"/>
    <p:sldLayoutId id="2147483735" r:id="rId38"/>
    <p:sldLayoutId id="2147483736" r:id="rId39"/>
    <p:sldLayoutId id="2147483737" r:id="rId40"/>
    <p:sldLayoutId id="2147483738" r:id="rId41"/>
    <p:sldLayoutId id="2147483739" r:id="rId42"/>
    <p:sldLayoutId id="2147483740" r:id="rId43"/>
    <p:sldLayoutId id="2147483741" r:id="rId44"/>
    <p:sldLayoutId id="2147483742" r:id="rId45"/>
    <p:sldLayoutId id="2147483743" r:id="rId46"/>
    <p:sldLayoutId id="2147483744" r:id="rId47"/>
    <p:sldLayoutId id="2147483745" r:id="rId48"/>
    <p:sldLayoutId id="2147483746" r:id="rId49"/>
    <p:sldLayoutId id="2147483747" r:id="rId50"/>
    <p:sldLayoutId id="2147483748" r:id="rId51"/>
    <p:sldLayoutId id="2147483749" r:id="rId52"/>
    <p:sldLayoutId id="2147483750" r:id="rId53"/>
    <p:sldLayoutId id="2147483751" r:id="rId54"/>
    <p:sldLayoutId id="2147483752" r:id="rId55"/>
    <p:sldLayoutId id="2147483753" r:id="rId56"/>
    <p:sldLayoutId id="2147483754" r:id="rId57"/>
    <p:sldLayoutId id="2147483686" r:id="rId58"/>
    <p:sldLayoutId id="2147483687" r:id="rId59"/>
    <p:sldLayoutId id="2147483688" r:id="rId60"/>
    <p:sldLayoutId id="2147483689" r:id="rId61"/>
    <p:sldLayoutId id="2147483690" r:id="rId62"/>
    <p:sldLayoutId id="2147483691" r:id="rId63"/>
  </p:sldLayoutIdLst>
  <p:hf sldNum="0" hdr="0" ftr="0"/>
  <p:txStyles>
    <p:titleStyle>
      <a:lvl1pPr algn="l" rtl="0" eaLnBrk="1" fontAlgn="base" hangingPunct="1">
        <a:spcBef>
          <a:spcPct val="0"/>
        </a:spcBef>
        <a:spcAft>
          <a:spcPct val="0"/>
        </a:spcAft>
        <a:defRPr sz="3600" i="1">
          <a:solidFill>
            <a:schemeClr val="tx2"/>
          </a:solidFill>
          <a:latin typeface="+mj-lt"/>
          <a:ea typeface="ＭＳ Ｐゴシック" pitchFamily="-112" charset="-128"/>
          <a:cs typeface="ＭＳ Ｐゴシック" pitchFamily="-112" charset="-128"/>
        </a:defRPr>
      </a:lvl1pPr>
      <a:lvl2pPr algn="l" rtl="0" eaLnBrk="1" fontAlgn="base" hangingPunct="1">
        <a:spcBef>
          <a:spcPct val="0"/>
        </a:spcBef>
        <a:spcAft>
          <a:spcPct val="0"/>
        </a:spcAft>
        <a:defRPr sz="3600" i="1">
          <a:solidFill>
            <a:schemeClr val="tx2"/>
          </a:solidFill>
          <a:latin typeface="Times New Roman" pitchFamily="-112" charset="0"/>
          <a:ea typeface="ＭＳ Ｐゴシック" pitchFamily="-112" charset="-128"/>
          <a:cs typeface="ＭＳ Ｐゴシック" pitchFamily="-112" charset="-128"/>
        </a:defRPr>
      </a:lvl2pPr>
      <a:lvl3pPr algn="l" rtl="0" eaLnBrk="1" fontAlgn="base" hangingPunct="1">
        <a:spcBef>
          <a:spcPct val="0"/>
        </a:spcBef>
        <a:spcAft>
          <a:spcPct val="0"/>
        </a:spcAft>
        <a:defRPr sz="3600" i="1">
          <a:solidFill>
            <a:schemeClr val="tx2"/>
          </a:solidFill>
          <a:latin typeface="Times New Roman" pitchFamily="-112" charset="0"/>
          <a:ea typeface="ＭＳ Ｐゴシック" pitchFamily="-112" charset="-128"/>
          <a:cs typeface="ＭＳ Ｐゴシック" pitchFamily="-112" charset="-128"/>
        </a:defRPr>
      </a:lvl3pPr>
      <a:lvl4pPr algn="l" rtl="0" eaLnBrk="1" fontAlgn="base" hangingPunct="1">
        <a:spcBef>
          <a:spcPct val="0"/>
        </a:spcBef>
        <a:spcAft>
          <a:spcPct val="0"/>
        </a:spcAft>
        <a:defRPr sz="3600" i="1">
          <a:solidFill>
            <a:schemeClr val="tx2"/>
          </a:solidFill>
          <a:latin typeface="Times New Roman" pitchFamily="-112" charset="0"/>
          <a:ea typeface="ＭＳ Ｐゴシック" pitchFamily="-112" charset="-128"/>
          <a:cs typeface="ＭＳ Ｐゴシック" pitchFamily="-112" charset="-128"/>
        </a:defRPr>
      </a:lvl4pPr>
      <a:lvl5pPr algn="l" rtl="0" eaLnBrk="1" fontAlgn="base" hangingPunct="1">
        <a:spcBef>
          <a:spcPct val="0"/>
        </a:spcBef>
        <a:spcAft>
          <a:spcPct val="0"/>
        </a:spcAft>
        <a:defRPr sz="3600" i="1">
          <a:solidFill>
            <a:schemeClr val="tx2"/>
          </a:solidFill>
          <a:latin typeface="Times New Roman" pitchFamily="-112" charset="0"/>
          <a:ea typeface="ＭＳ Ｐゴシック" pitchFamily="-112" charset="-128"/>
          <a:cs typeface="ＭＳ Ｐゴシック" pitchFamily="-112" charset="-128"/>
        </a:defRPr>
      </a:lvl5pPr>
      <a:lvl6pPr marL="457200" algn="l" rtl="0" eaLnBrk="1" fontAlgn="base" hangingPunct="1">
        <a:spcBef>
          <a:spcPct val="0"/>
        </a:spcBef>
        <a:spcAft>
          <a:spcPct val="0"/>
        </a:spcAft>
        <a:defRPr sz="3600" i="1">
          <a:solidFill>
            <a:schemeClr val="tx2"/>
          </a:solidFill>
          <a:latin typeface="Times New Roman" pitchFamily="-112" charset="0"/>
        </a:defRPr>
      </a:lvl6pPr>
      <a:lvl7pPr marL="914400" algn="l" rtl="0" eaLnBrk="1" fontAlgn="base" hangingPunct="1">
        <a:spcBef>
          <a:spcPct val="0"/>
        </a:spcBef>
        <a:spcAft>
          <a:spcPct val="0"/>
        </a:spcAft>
        <a:defRPr sz="3600" i="1">
          <a:solidFill>
            <a:schemeClr val="tx2"/>
          </a:solidFill>
          <a:latin typeface="Times New Roman" pitchFamily="-112" charset="0"/>
        </a:defRPr>
      </a:lvl7pPr>
      <a:lvl8pPr marL="1371600" algn="l" rtl="0" eaLnBrk="1" fontAlgn="base" hangingPunct="1">
        <a:spcBef>
          <a:spcPct val="0"/>
        </a:spcBef>
        <a:spcAft>
          <a:spcPct val="0"/>
        </a:spcAft>
        <a:defRPr sz="3600" i="1">
          <a:solidFill>
            <a:schemeClr val="tx2"/>
          </a:solidFill>
          <a:latin typeface="Times New Roman" pitchFamily="-112" charset="0"/>
        </a:defRPr>
      </a:lvl8pPr>
      <a:lvl9pPr marL="1828800" algn="l" rtl="0" eaLnBrk="1" fontAlgn="base" hangingPunct="1">
        <a:spcBef>
          <a:spcPct val="0"/>
        </a:spcBef>
        <a:spcAft>
          <a:spcPct val="0"/>
        </a:spcAft>
        <a:defRPr sz="3600" i="1">
          <a:solidFill>
            <a:schemeClr val="tx2"/>
          </a:solidFill>
          <a:latin typeface="Times New Roman" pitchFamily="-112" charset="0"/>
        </a:defRPr>
      </a:lvl9pPr>
    </p:titleStyle>
    <p:bodyStyle>
      <a:lvl1pPr marL="342900" indent="-342900" algn="l" rtl="0" eaLnBrk="1" fontAlgn="base" hangingPunct="1">
        <a:spcBef>
          <a:spcPct val="20000"/>
        </a:spcBef>
        <a:spcAft>
          <a:spcPct val="0"/>
        </a:spcAft>
        <a:buClr>
          <a:schemeClr val="tx2"/>
        </a:buClr>
        <a:buSzPct val="100000"/>
        <a:buChar char="•"/>
        <a:defRPr sz="2800">
          <a:solidFill>
            <a:schemeClr val="tx1"/>
          </a:solidFill>
          <a:latin typeface="+mn-lt"/>
          <a:ea typeface="ＭＳ Ｐゴシック" pitchFamily="-112" charset="-128"/>
          <a:cs typeface="ＭＳ Ｐゴシック" pitchFamily="-112" charset="-128"/>
        </a:defRPr>
      </a:lvl1pPr>
      <a:lvl2pPr marL="742950" indent="-285750" algn="l" rtl="0" eaLnBrk="1" fontAlgn="base" hangingPunct="1">
        <a:spcBef>
          <a:spcPct val="20000"/>
        </a:spcBef>
        <a:spcAft>
          <a:spcPct val="0"/>
        </a:spcAft>
        <a:buClr>
          <a:schemeClr val="tx2"/>
        </a:buClr>
        <a:buSzPct val="100000"/>
        <a:buChar char="–"/>
        <a:defRPr sz="2400">
          <a:solidFill>
            <a:schemeClr val="tx1"/>
          </a:solidFill>
          <a:latin typeface="+mn-lt"/>
          <a:ea typeface="ＭＳ Ｐゴシック" pitchFamily="-112" charset="-128"/>
        </a:defRPr>
      </a:lvl2pPr>
      <a:lvl3pPr marL="1143000" indent="-228600" algn="l" rtl="0" eaLnBrk="1" fontAlgn="base" hangingPunct="1">
        <a:spcBef>
          <a:spcPct val="20000"/>
        </a:spcBef>
        <a:spcAft>
          <a:spcPct val="0"/>
        </a:spcAft>
        <a:buClr>
          <a:schemeClr val="tx2"/>
        </a:buClr>
        <a:buSzPct val="100000"/>
        <a:buChar char="•"/>
        <a:defRPr sz="2400">
          <a:solidFill>
            <a:schemeClr val="tx1"/>
          </a:solidFill>
          <a:latin typeface="+mn-lt"/>
          <a:ea typeface="ＭＳ Ｐゴシック" pitchFamily="-112" charset="-128"/>
        </a:defRPr>
      </a:lvl3pPr>
      <a:lvl4pPr marL="1600200" indent="-228600" algn="l" rtl="0" eaLnBrk="1" fontAlgn="base" hangingPunct="1">
        <a:spcBef>
          <a:spcPct val="20000"/>
        </a:spcBef>
        <a:spcAft>
          <a:spcPct val="0"/>
        </a:spcAft>
        <a:buClr>
          <a:schemeClr val="tx2"/>
        </a:buClr>
        <a:buSzPct val="100000"/>
        <a:buChar char="–"/>
        <a:defRPr sz="2000">
          <a:solidFill>
            <a:schemeClr val="tx1"/>
          </a:solidFill>
          <a:latin typeface="+mn-lt"/>
          <a:ea typeface="ＭＳ Ｐゴシック" pitchFamily="-112" charset="-128"/>
        </a:defRPr>
      </a:lvl4pPr>
      <a:lvl5pPr marL="2057400" indent="-228600" algn="l" rtl="0" eaLnBrk="1" fontAlgn="base" hangingPunct="1">
        <a:spcBef>
          <a:spcPct val="20000"/>
        </a:spcBef>
        <a:spcAft>
          <a:spcPct val="0"/>
        </a:spcAft>
        <a:buClr>
          <a:schemeClr val="tx2"/>
        </a:buClr>
        <a:buSzPct val="100000"/>
        <a:buChar char="•"/>
        <a:defRPr sz="2000">
          <a:solidFill>
            <a:schemeClr val="tx1"/>
          </a:solidFill>
          <a:latin typeface="+mn-lt"/>
          <a:ea typeface="ＭＳ Ｐゴシック" pitchFamily="-112" charset="-128"/>
        </a:defRPr>
      </a:lvl5pPr>
      <a:lvl6pPr marL="2514600" indent="-228600" algn="l" rtl="0" eaLnBrk="1" fontAlgn="base" hangingPunct="1">
        <a:spcBef>
          <a:spcPct val="20000"/>
        </a:spcBef>
        <a:spcAft>
          <a:spcPct val="0"/>
        </a:spcAft>
        <a:buClr>
          <a:schemeClr val="tx2"/>
        </a:buClr>
        <a:buSzPct val="100000"/>
        <a:buChar char="•"/>
        <a:defRPr sz="2000">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100000"/>
        <a:buChar char="•"/>
        <a:defRPr sz="2000">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100000"/>
        <a:buChar char="•"/>
        <a:defRPr sz="2000">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100000"/>
        <a:buChar char="•"/>
        <a:defRPr sz="2000">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aapm.org/pubs/CTProtocols/documents/CTTerminologyLexicon.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7568" y="1376773"/>
            <a:ext cx="7772400" cy="1470025"/>
          </a:xfrm>
        </p:spPr>
        <p:txBody>
          <a:bodyPr/>
          <a:lstStyle/>
          <a:p>
            <a:r>
              <a:rPr lang="en-US" dirty="0"/>
              <a:t>AAPM Computed Tomography Automatic Exposure Control Education Slides</a:t>
            </a:r>
          </a:p>
        </p:txBody>
      </p:sp>
      <p:sp>
        <p:nvSpPr>
          <p:cNvPr id="3" name="Subtitle 2"/>
          <p:cNvSpPr>
            <a:spLocks noGrp="1"/>
          </p:cNvSpPr>
          <p:nvPr>
            <p:ph type="subTitle" idx="1"/>
          </p:nvPr>
        </p:nvSpPr>
        <p:spPr>
          <a:xfrm>
            <a:off x="2667000" y="3032956"/>
            <a:ext cx="6858000" cy="1752600"/>
          </a:xfrm>
        </p:spPr>
        <p:txBody>
          <a:bodyPr>
            <a:normAutofit fontScale="70000" lnSpcReduction="20000"/>
          </a:bodyPr>
          <a:lstStyle/>
          <a:p>
            <a:r>
              <a:rPr lang="en-US" dirty="0"/>
              <a:t>Many of the terms used in these slides can be found in the CT Terminology Lexicon</a:t>
            </a:r>
          </a:p>
          <a:p>
            <a:r>
              <a:rPr lang="en-US" dirty="0">
                <a:hlinkClick r:id="rId2"/>
              </a:rPr>
              <a:t>http://www.aapm.org/pubs/CTProtocols/documents/CTTerminologyLexicon.pdf</a:t>
            </a:r>
            <a:endParaRPr lang="en-US" dirty="0"/>
          </a:p>
          <a:p>
            <a:endParaRPr lang="en-US" i="1" dirty="0"/>
          </a:p>
          <a:p>
            <a:r>
              <a:rPr lang="en-US" i="1"/>
              <a:t>Last updated 01/15/2021</a:t>
            </a:r>
            <a:endParaRPr lang="en-US"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Disclaimer</a:t>
            </a:r>
          </a:p>
        </p:txBody>
      </p:sp>
      <p:sp>
        <p:nvSpPr>
          <p:cNvPr id="3" name="Content Placeholder 2"/>
          <p:cNvSpPr>
            <a:spLocks noGrp="1"/>
          </p:cNvSpPr>
          <p:nvPr>
            <p:ph idx="1"/>
          </p:nvPr>
        </p:nvSpPr>
        <p:spPr/>
        <p:txBody>
          <a:bodyPr>
            <a:normAutofit/>
          </a:bodyPr>
          <a:lstStyle/>
          <a:p>
            <a:r>
              <a:rPr lang="en-US" dirty="0"/>
              <a:t>Screen captures are </a:t>
            </a:r>
            <a:r>
              <a:rPr lang="en-US" dirty="0">
                <a:solidFill>
                  <a:schemeClr val="tx2"/>
                </a:solidFill>
              </a:rPr>
              <a:t>examples</a:t>
            </a:r>
            <a:r>
              <a:rPr lang="en-US" dirty="0"/>
              <a:t> of a common (or latest) software version only and all software versions are not represented</a:t>
            </a:r>
          </a:p>
          <a:p>
            <a:r>
              <a:rPr lang="en-US" dirty="0"/>
              <a:t>The information contained herein is current as of the date shown on the title slide</a:t>
            </a:r>
          </a:p>
          <a:p>
            <a:r>
              <a:rPr lang="en-US" dirty="0"/>
              <a:t>Modification of the content of these slides </a:t>
            </a:r>
            <a:r>
              <a:rPr lang="en-US" dirty="0">
                <a:solidFill>
                  <a:schemeClr val="tx2"/>
                </a:solidFill>
              </a:rPr>
              <a:t>is NOT allowed</a:t>
            </a:r>
            <a:r>
              <a:rPr lang="en-US" dirty="0"/>
              <a:t>. </a:t>
            </a:r>
          </a:p>
          <a:p>
            <a:pPr lvl="1"/>
            <a:r>
              <a:rPr lang="en-US" dirty="0"/>
              <a:t>The modified content, including indirect or unintentional changes in the accuracy or meaning of related content, becomes the sole responsibility of the person/organization creating and/or using the edited version. </a:t>
            </a:r>
          </a:p>
          <a:p>
            <a:pPr lvl="1"/>
            <a:r>
              <a:rPr lang="en-US" dirty="0"/>
              <a:t>Neither the AAPM nor the manufacturers participating in creating this slide set assume any responsibility for edited versions of these slides, or for content of oral presentations associated with the original or edited slides.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Motivation</a:t>
            </a:r>
          </a:p>
        </p:txBody>
      </p:sp>
      <p:sp>
        <p:nvSpPr>
          <p:cNvPr id="3" name="Content Placeholder 2"/>
          <p:cNvSpPr>
            <a:spLocks noGrp="1"/>
          </p:cNvSpPr>
          <p:nvPr>
            <p:ph idx="1"/>
          </p:nvPr>
        </p:nvSpPr>
        <p:spPr/>
        <p:txBody>
          <a:bodyPr>
            <a:normAutofit/>
          </a:bodyPr>
          <a:lstStyle/>
          <a:p>
            <a:r>
              <a:rPr lang="en-US" dirty="0"/>
              <a:t>These slides are provided to aid in understanding the factors that affect performance of Automatic Exposure Control, specifically image quality and radiation dose, in CT studies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Outline</a:t>
            </a:r>
          </a:p>
        </p:txBody>
      </p:sp>
      <p:sp>
        <p:nvSpPr>
          <p:cNvPr id="3" name="Content Placeholder 2"/>
          <p:cNvSpPr>
            <a:spLocks noGrp="1"/>
          </p:cNvSpPr>
          <p:nvPr>
            <p:ph idx="1"/>
          </p:nvPr>
        </p:nvSpPr>
        <p:spPr/>
        <p:txBody>
          <a:bodyPr/>
          <a:lstStyle/>
          <a:p>
            <a:r>
              <a:rPr lang="en-US" dirty="0"/>
              <a:t>Effect of CT localizer on AEC</a:t>
            </a:r>
          </a:p>
          <a:p>
            <a:r>
              <a:rPr lang="en-US" dirty="0"/>
              <a:t>Image quality reference parameter for AEC</a:t>
            </a:r>
          </a:p>
          <a:p>
            <a:r>
              <a:rPr lang="en-US" dirty="0"/>
              <a:t>Effect of patient size on AEC</a:t>
            </a:r>
          </a:p>
          <a:p>
            <a:r>
              <a:rPr lang="en-US" dirty="0"/>
              <a:t>Effect of scanned anatomy </a:t>
            </a:r>
          </a:p>
          <a:p>
            <a:r>
              <a:rPr lang="en-US" dirty="0"/>
              <a:t>Effect of first or expected reconstruction settings</a:t>
            </a:r>
          </a:p>
          <a:p>
            <a:r>
              <a:rPr lang="en-US" dirty="0"/>
              <a:t>Advanced AEC features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 of CT Localizer</a:t>
            </a:r>
          </a:p>
        </p:txBody>
      </p:sp>
      <p:sp>
        <p:nvSpPr>
          <p:cNvPr id="3" name="Content Placeholder 2"/>
          <p:cNvSpPr>
            <a:spLocks noGrp="1"/>
          </p:cNvSpPr>
          <p:nvPr>
            <p:ph idx="1"/>
          </p:nvPr>
        </p:nvSpPr>
        <p:spPr/>
        <p:txBody>
          <a:bodyPr/>
          <a:lstStyle/>
          <a:p>
            <a:r>
              <a:rPr lang="en-US" dirty="0"/>
              <a:t>The CT localizer(s) provide the initial data to inform the behavior of the AEC</a:t>
            </a:r>
          </a:p>
          <a:p>
            <a:r>
              <a:rPr lang="en-US" dirty="0"/>
              <a:t>The apparent size of the patient on the localizer(s) or the measured attenuation are used to set the initial dose level for the exam</a:t>
            </a:r>
          </a:p>
          <a:p>
            <a:r>
              <a:rPr lang="en-US" dirty="0"/>
              <a:t>The localizer(s) may also be used to adjust the longitudinal or angular tube current modulation</a:t>
            </a:r>
          </a:p>
          <a:p>
            <a:r>
              <a:rPr lang="en-US" dirty="0"/>
              <a:t>The use of multiple localizers and the order of their acquisition may affect the behavior of the system’s AEC</a:t>
            </a:r>
          </a:p>
        </p:txBody>
      </p:sp>
    </p:spTree>
    <p:extLst>
      <p:ext uri="{BB962C8B-B14F-4D97-AF65-F5344CB8AC3E}">
        <p14:creationId xmlns:p14="http://schemas.microsoft.com/office/powerpoint/2010/main" val="2280250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Image quality reference parameter for AEC</a:t>
            </a:r>
          </a:p>
        </p:txBody>
      </p:sp>
      <p:sp>
        <p:nvSpPr>
          <p:cNvPr id="3" name="Content Placeholder 2"/>
          <p:cNvSpPr>
            <a:spLocks noGrp="1"/>
          </p:cNvSpPr>
          <p:nvPr>
            <p:ph idx="1"/>
          </p:nvPr>
        </p:nvSpPr>
        <p:spPr>
          <a:xfrm>
            <a:off x="587388" y="1376772"/>
            <a:ext cx="10972800" cy="5220580"/>
          </a:xfrm>
        </p:spPr>
        <p:txBody>
          <a:bodyPr/>
          <a:lstStyle/>
          <a:p>
            <a:r>
              <a:rPr lang="en-US" dirty="0"/>
              <a:t>The image quality reference parameter for AEC is generally a measure of image quality in the reconstructed images</a:t>
            </a:r>
          </a:p>
          <a:p>
            <a:r>
              <a:rPr lang="en-US" dirty="0"/>
              <a:t>The image quality reference parameter for AEC has a unique relationship with both tube output and patient size</a:t>
            </a:r>
          </a:p>
          <a:p>
            <a:r>
              <a:rPr lang="en-US" dirty="0"/>
              <a:t>Specifically, the Image quality reference parameter is used together with the patient attenuation profile (as estimated by the CT localizer) to determine the tube output for a particular exam</a:t>
            </a:r>
          </a:p>
          <a:p>
            <a:r>
              <a:rPr lang="en-US" dirty="0"/>
              <a:t>The operation of the AEC may be independent of the reconstruction parameters, or related to them</a:t>
            </a:r>
          </a:p>
          <a:p>
            <a:endParaRPr lang="en-US" dirty="0"/>
          </a:p>
        </p:txBody>
      </p:sp>
    </p:spTree>
    <p:extLst>
      <p:ext uri="{BB962C8B-B14F-4D97-AF65-F5344CB8AC3E}">
        <p14:creationId xmlns:p14="http://schemas.microsoft.com/office/powerpoint/2010/main" val="868779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Advanced AEC Features Outline</a:t>
            </a:r>
          </a:p>
        </p:txBody>
      </p:sp>
      <p:sp>
        <p:nvSpPr>
          <p:cNvPr id="2" name="Content Placeholder 1"/>
          <p:cNvSpPr>
            <a:spLocks noGrp="1"/>
          </p:cNvSpPr>
          <p:nvPr>
            <p:ph idx="1"/>
          </p:nvPr>
        </p:nvSpPr>
        <p:spPr>
          <a:xfrm>
            <a:off x="612322" y="1628800"/>
            <a:ext cx="10972800" cy="4572508"/>
          </a:xfrm>
        </p:spPr>
        <p:txBody>
          <a:bodyPr/>
          <a:lstStyle/>
          <a:p>
            <a:r>
              <a:rPr lang="en-US" dirty="0"/>
              <a:t>AEC in cardiac exams </a:t>
            </a:r>
          </a:p>
          <a:p>
            <a:r>
              <a:rPr lang="en-US" dirty="0"/>
              <a:t>Unusual attenuation profiles</a:t>
            </a:r>
          </a:p>
          <a:p>
            <a:pPr lvl="1"/>
            <a:r>
              <a:rPr lang="en-US" dirty="0"/>
              <a:t>Head/Neck exams (strategy to handle abrupt change of attenuation profile)</a:t>
            </a:r>
          </a:p>
          <a:p>
            <a:pPr lvl="1"/>
            <a:r>
              <a:rPr lang="en-US" dirty="0"/>
              <a:t>Extremity exams </a:t>
            </a:r>
          </a:p>
          <a:p>
            <a:pPr lvl="1"/>
            <a:r>
              <a:rPr lang="en-US" dirty="0"/>
              <a:t>Neonates and very small children</a:t>
            </a:r>
          </a:p>
          <a:p>
            <a:pPr lvl="1"/>
            <a:r>
              <a:rPr lang="en-US" dirty="0"/>
              <a:t>Metal/Foreign objects within Scan FOV</a:t>
            </a:r>
          </a:p>
          <a:p>
            <a:pPr lvl="1"/>
            <a:r>
              <a:rPr lang="en-US" dirty="0"/>
              <a:t>Obese patients</a:t>
            </a:r>
          </a:p>
          <a:p>
            <a:r>
              <a:rPr lang="en-US" dirty="0"/>
              <a:t>Automatic tube voltage selection </a:t>
            </a:r>
          </a:p>
          <a:p>
            <a:r>
              <a:rPr lang="en-US" dirty="0"/>
              <a:t>Organ based tube current modulation </a:t>
            </a:r>
          </a:p>
        </p:txBody>
      </p:sp>
    </p:spTree>
    <p:extLst>
      <p:ext uri="{BB962C8B-B14F-4D97-AF65-F5344CB8AC3E}">
        <p14:creationId xmlns:p14="http://schemas.microsoft.com/office/powerpoint/2010/main" val="3401976760"/>
      </p:ext>
    </p:extLst>
  </p:cSld>
  <p:clrMapOvr>
    <a:masterClrMapping/>
  </p:clrMapOvr>
</p:sld>
</file>

<file path=ppt/theme/theme1.xml><?xml version="1.0" encoding="utf-8"?>
<a:theme xmlns:a="http://schemas.openxmlformats.org/drawingml/2006/main" name="AAPM Them">
  <a:themeElements>
    <a:clrScheme name="">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12700" cap="flat" cmpd="sng" algn="ctr">
          <a:solidFill>
            <a:schemeClr val="tx1"/>
          </a:solidFill>
          <a:prstDash val="solid"/>
          <a:round/>
          <a:headEnd type="none" w="sm" len="sm"/>
          <a:tailEnd type="stealth" w="med" len="lg"/>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12" charset="0"/>
          </a:defRPr>
        </a:defPPr>
      </a:lstStyle>
    </a:spDef>
    <a:lnDef>
      <a:spPr bwMode="auto">
        <a:xfrm>
          <a:off x="0" y="0"/>
          <a:ext cx="1" cy="1"/>
        </a:xfrm>
        <a:custGeom>
          <a:avLst/>
          <a:gdLst/>
          <a:ahLst/>
          <a:cxnLst/>
          <a:rect l="0" t="0" r="0" b="0"/>
          <a:pathLst/>
        </a:custGeom>
        <a:solidFill>
          <a:srgbClr val="FFFFFF"/>
        </a:solidFill>
        <a:ln w="12700" cap="flat" cmpd="sng" algn="ctr">
          <a:solidFill>
            <a:schemeClr val="tx1"/>
          </a:solidFill>
          <a:prstDash val="solid"/>
          <a:round/>
          <a:headEnd type="none" w="sm" len="sm"/>
          <a:tailEnd type="stealth" w="med" len="lg"/>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12" charset="0"/>
          </a:defRPr>
        </a:defPPr>
      </a:lstStyle>
    </a:lnDef>
  </a:objectDefaults>
  <a:extraClrSchemeLst>
    <a:extraClrScheme>
      <a:clrScheme name="~2161613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161613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2161613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161613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161613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161613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2161613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TotalTime>
  <Words>453</Words>
  <Application>Microsoft Office PowerPoint</Application>
  <PresentationFormat>Widescreen</PresentationFormat>
  <Paragraphs>41</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vt:lpstr>
      <vt:lpstr>Gill Sans MT</vt:lpstr>
      <vt:lpstr>Times New Roman</vt:lpstr>
      <vt:lpstr>AAPM Them</vt:lpstr>
      <vt:lpstr>AAPM Computed Tomography Automatic Exposure Control Education Slides</vt:lpstr>
      <vt:lpstr>Disclaimer</vt:lpstr>
      <vt:lpstr>Motivation</vt:lpstr>
      <vt:lpstr>Outline</vt:lpstr>
      <vt:lpstr>Effect of CT Localizer</vt:lpstr>
      <vt:lpstr>Image quality reference parameter for AEC</vt:lpstr>
      <vt:lpstr>Advanced AEC Features Outline</vt:lpstr>
    </vt:vector>
  </TitlesOfParts>
  <Company>Henry Ford Health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effects Dose?</dc:title>
  <dc:creator>Mark P. Supanich, PhD</dc:creator>
  <cp:lastModifiedBy>Mark Supanich</cp:lastModifiedBy>
  <cp:revision>919</cp:revision>
  <dcterms:created xsi:type="dcterms:W3CDTF">2012-04-19T15:04:07Z</dcterms:created>
  <dcterms:modified xsi:type="dcterms:W3CDTF">2021-01-15T20:14:56Z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