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4" r:id="rId1"/>
  </p:sldMasterIdLst>
  <p:notesMasterIdLst>
    <p:notesMasterId r:id="rId33"/>
  </p:notesMasterIdLst>
  <p:handoutMasterIdLst>
    <p:handoutMasterId r:id="rId34"/>
  </p:handoutMasterIdLst>
  <p:sldIdLst>
    <p:sldId id="485" r:id="rId2"/>
    <p:sldId id="495" r:id="rId3"/>
    <p:sldId id="468" r:id="rId4"/>
    <p:sldId id="469" r:id="rId5"/>
    <p:sldId id="462" r:id="rId6"/>
    <p:sldId id="486" r:id="rId7"/>
    <p:sldId id="487" r:id="rId8"/>
    <p:sldId id="472" r:id="rId9"/>
    <p:sldId id="470" r:id="rId10"/>
    <p:sldId id="463" r:id="rId11"/>
    <p:sldId id="464" r:id="rId12"/>
    <p:sldId id="494" r:id="rId13"/>
    <p:sldId id="492" r:id="rId14"/>
    <p:sldId id="490" r:id="rId15"/>
    <p:sldId id="452" r:id="rId16"/>
    <p:sldId id="473" r:id="rId17"/>
    <p:sldId id="479" r:id="rId18"/>
    <p:sldId id="457" r:id="rId19"/>
    <p:sldId id="459" r:id="rId20"/>
    <p:sldId id="460" r:id="rId21"/>
    <p:sldId id="477" r:id="rId22"/>
    <p:sldId id="474" r:id="rId23"/>
    <p:sldId id="475" r:id="rId24"/>
    <p:sldId id="478" r:id="rId25"/>
    <p:sldId id="476" r:id="rId26"/>
    <p:sldId id="481" r:id="rId27"/>
    <p:sldId id="493" r:id="rId28"/>
    <p:sldId id="482" r:id="rId29"/>
    <p:sldId id="480" r:id="rId30"/>
    <p:sldId id="483" r:id="rId31"/>
    <p:sldId id="484" r:id="rId32"/>
  </p:sldIdLst>
  <p:sldSz cx="9144000" cy="6858000" type="screen4x3"/>
  <p:notesSz cx="6991350" cy="9282113"/>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4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4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4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4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006F"/>
    <a:srgbClr val="292929"/>
    <a:srgbClr val="800000"/>
    <a:srgbClr val="4D4D4D"/>
    <a:srgbClr val="990033"/>
    <a:srgbClr val="FF5050"/>
    <a:srgbClr val="73F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6551" autoAdjust="0"/>
  </p:normalViewPr>
  <p:slideViewPr>
    <p:cSldViewPr>
      <p:cViewPr varScale="1">
        <p:scale>
          <a:sx n="169" d="100"/>
          <a:sy n="169" d="100"/>
        </p:scale>
        <p:origin x="-3680" y="-104"/>
      </p:cViewPr>
      <p:guideLst>
        <p:guide orient="horz" pos="3888"/>
        <p:guide pos="28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4696"/>
    </p:cViewPr>
  </p:sorterViewPr>
  <p:notesViewPr>
    <p:cSldViewPr showGuides="1">
      <p:cViewPr varScale="1">
        <p:scale>
          <a:sx n="76" d="100"/>
          <a:sy n="76" d="100"/>
        </p:scale>
        <p:origin x="-1794" y="-96"/>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48000" cy="457200"/>
          </a:xfrm>
          <a:prstGeom prst="rect">
            <a:avLst/>
          </a:prstGeom>
          <a:noFill/>
          <a:ln w="12700">
            <a:noFill/>
            <a:miter lim="800000"/>
            <a:headEnd type="none" w="sm" len="sm"/>
            <a:tailEnd type="none" w="med" len="lg"/>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12" charset="0"/>
                <a:ea typeface="+mn-ea"/>
                <a:cs typeface="+mn-cs"/>
              </a:defRPr>
            </a:lvl1pPr>
          </a:lstStyle>
          <a:p>
            <a:pPr>
              <a:defRPr/>
            </a:pPr>
            <a:endParaRPr lang="en-US"/>
          </a:p>
        </p:txBody>
      </p:sp>
      <p:sp>
        <p:nvSpPr>
          <p:cNvPr id="104451" name="Rectangle 3"/>
          <p:cNvSpPr>
            <a:spLocks noGrp="1" noChangeArrowheads="1"/>
          </p:cNvSpPr>
          <p:nvPr>
            <p:ph type="dt" sz="quarter" idx="1"/>
          </p:nvPr>
        </p:nvSpPr>
        <p:spPr bwMode="auto">
          <a:xfrm>
            <a:off x="3962400" y="0"/>
            <a:ext cx="3048000" cy="457200"/>
          </a:xfrm>
          <a:prstGeom prst="rect">
            <a:avLst/>
          </a:prstGeom>
          <a:noFill/>
          <a:ln w="12700">
            <a:noFill/>
            <a:miter lim="800000"/>
            <a:headEnd type="none" w="sm" len="sm"/>
            <a:tailEnd type="none" w="med" len="lg"/>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2" charset="0"/>
                <a:ea typeface="+mn-ea"/>
                <a:cs typeface="+mn-cs"/>
              </a:defRPr>
            </a:lvl1pPr>
          </a:lstStyle>
          <a:p>
            <a:pPr>
              <a:defRPr/>
            </a:pPr>
            <a:endParaRPr lang="en-US"/>
          </a:p>
        </p:txBody>
      </p:sp>
      <p:sp>
        <p:nvSpPr>
          <p:cNvPr id="104452" name="Rectangle 4"/>
          <p:cNvSpPr>
            <a:spLocks noGrp="1" noChangeArrowheads="1"/>
          </p:cNvSpPr>
          <p:nvPr>
            <p:ph type="ftr" sz="quarter" idx="2"/>
          </p:nvPr>
        </p:nvSpPr>
        <p:spPr bwMode="auto">
          <a:xfrm>
            <a:off x="0" y="8839200"/>
            <a:ext cx="3048000" cy="457200"/>
          </a:xfrm>
          <a:prstGeom prst="rect">
            <a:avLst/>
          </a:prstGeom>
          <a:noFill/>
          <a:ln w="12700">
            <a:noFill/>
            <a:miter lim="800000"/>
            <a:headEnd type="none" w="sm" len="sm"/>
            <a:tailEnd type="none" w="med" len="lg"/>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12" charset="0"/>
                <a:ea typeface="+mn-ea"/>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62400" y="8839200"/>
            <a:ext cx="3048000" cy="457200"/>
          </a:xfrm>
          <a:prstGeom prst="rect">
            <a:avLst/>
          </a:prstGeom>
          <a:noFill/>
          <a:ln w="12700">
            <a:noFill/>
            <a:miter lim="800000"/>
            <a:headEnd type="none" w="sm" len="sm"/>
            <a:tailEnd type="none" w="med" len="lg"/>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12" charset="0"/>
                <a:ea typeface="ＭＳ Ｐゴシック" pitchFamily="-112" charset="-128"/>
                <a:cs typeface="ＭＳ Ｐゴシック" pitchFamily="-112" charset="-128"/>
              </a:defRPr>
            </a:lvl1pPr>
          </a:lstStyle>
          <a:p>
            <a:pPr>
              <a:defRPr/>
            </a:pPr>
            <a:fld id="{F4559D8D-F59F-4FE5-A7B5-90DFD51BE86A}" type="slidenum">
              <a:rPr lang="en-US"/>
              <a:pPr>
                <a:defRPr/>
              </a:pPr>
              <a:t>‹#›</a:t>
            </a:fld>
            <a:endParaRPr lang="en-US" dirty="0"/>
          </a:p>
        </p:txBody>
      </p:sp>
    </p:spTree>
    <p:extLst>
      <p:ext uri="{BB962C8B-B14F-4D97-AF65-F5344CB8AC3E}">
        <p14:creationId xmlns:p14="http://schemas.microsoft.com/office/powerpoint/2010/main" val="159553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28950" cy="463550"/>
          </a:xfrm>
          <a:prstGeom prst="rect">
            <a:avLst/>
          </a:prstGeom>
          <a:noFill/>
          <a:ln w="12700">
            <a:noFill/>
            <a:miter lim="800000"/>
            <a:headEnd type="none" w="sm" len="sm"/>
            <a:tailEnd type="none" w="med" len="lg"/>
          </a:ln>
          <a:effectLst/>
        </p:spPr>
        <p:txBody>
          <a:bodyPr vert="horz" wrap="square" lIns="92985" tIns="46493" rIns="92985" bIns="46493" numCol="1" anchor="t" anchorCtr="0" compatLnSpc="1">
            <a:prstTxWarp prst="textNoShape">
              <a:avLst/>
            </a:prstTxWarp>
          </a:bodyPr>
          <a:lstStyle>
            <a:lvl1pPr algn="l" defTabSz="930275" eaLnBrk="0" hangingPunct="0">
              <a:defRPr sz="1200">
                <a:latin typeface="Times New Roman" pitchFamily="-112" charset="0"/>
                <a:ea typeface="+mn-ea"/>
                <a:cs typeface="+mn-cs"/>
              </a:defRPr>
            </a:lvl1pPr>
          </a:lstStyle>
          <a:p>
            <a:pPr>
              <a:defRPr/>
            </a:pPr>
            <a:endParaRPr lang="en-US"/>
          </a:p>
        </p:txBody>
      </p:sp>
      <p:sp>
        <p:nvSpPr>
          <p:cNvPr id="44035" name="Rectangle 3"/>
          <p:cNvSpPr>
            <a:spLocks noGrp="1" noChangeArrowheads="1"/>
          </p:cNvSpPr>
          <p:nvPr>
            <p:ph type="dt" idx="1"/>
          </p:nvPr>
        </p:nvSpPr>
        <p:spPr bwMode="auto">
          <a:xfrm>
            <a:off x="3962400" y="0"/>
            <a:ext cx="3028950" cy="463550"/>
          </a:xfrm>
          <a:prstGeom prst="rect">
            <a:avLst/>
          </a:prstGeom>
          <a:noFill/>
          <a:ln w="12700">
            <a:noFill/>
            <a:miter lim="800000"/>
            <a:headEnd type="none" w="sm" len="sm"/>
            <a:tailEnd type="none" w="med" len="lg"/>
          </a:ln>
          <a:effectLst/>
        </p:spPr>
        <p:txBody>
          <a:bodyPr vert="horz" wrap="square" lIns="92985" tIns="46493" rIns="92985" bIns="46493" numCol="1" anchor="t" anchorCtr="0" compatLnSpc="1">
            <a:prstTxWarp prst="textNoShape">
              <a:avLst/>
            </a:prstTxWarp>
          </a:bodyPr>
          <a:lstStyle>
            <a:lvl1pPr algn="r" defTabSz="930275" eaLnBrk="0" hangingPunct="0">
              <a:defRPr sz="1200">
                <a:latin typeface="Times New Roman" pitchFamily="-112" charset="0"/>
                <a:ea typeface="+mn-ea"/>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31863" y="4408488"/>
            <a:ext cx="5127625" cy="4176712"/>
          </a:xfrm>
          <a:prstGeom prst="rect">
            <a:avLst/>
          </a:prstGeom>
          <a:noFill/>
          <a:ln w="12700">
            <a:noFill/>
            <a:miter lim="800000"/>
            <a:headEnd type="none" w="sm" len="sm"/>
            <a:tailEnd type="none" w="med" len="lg"/>
          </a:ln>
          <a:effectLst/>
        </p:spPr>
        <p:txBody>
          <a:bodyPr vert="horz" wrap="square" lIns="92985" tIns="46493" rIns="92985" bIns="4649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4038" name="Rectangle 6"/>
          <p:cNvSpPr>
            <a:spLocks noGrp="1" noChangeArrowheads="1"/>
          </p:cNvSpPr>
          <p:nvPr>
            <p:ph type="ftr" sz="quarter" idx="4"/>
          </p:nvPr>
        </p:nvSpPr>
        <p:spPr bwMode="auto">
          <a:xfrm>
            <a:off x="0" y="8818563"/>
            <a:ext cx="3028950" cy="463550"/>
          </a:xfrm>
          <a:prstGeom prst="rect">
            <a:avLst/>
          </a:prstGeom>
          <a:noFill/>
          <a:ln w="12700">
            <a:noFill/>
            <a:miter lim="800000"/>
            <a:headEnd type="none" w="sm" len="sm"/>
            <a:tailEnd type="none" w="med" len="lg"/>
          </a:ln>
          <a:effectLst/>
        </p:spPr>
        <p:txBody>
          <a:bodyPr vert="horz" wrap="square" lIns="92985" tIns="46493" rIns="92985" bIns="46493" numCol="1" anchor="b" anchorCtr="0" compatLnSpc="1">
            <a:prstTxWarp prst="textNoShape">
              <a:avLst/>
            </a:prstTxWarp>
          </a:bodyPr>
          <a:lstStyle>
            <a:lvl1pPr algn="l" defTabSz="930275" eaLnBrk="0" hangingPunct="0">
              <a:defRPr sz="1200">
                <a:latin typeface="Times New Roman" pitchFamily="-112" charset="0"/>
                <a:ea typeface="+mn-ea"/>
                <a:cs typeface="+mn-cs"/>
              </a:defRPr>
            </a:lvl1pPr>
          </a:lstStyle>
          <a:p>
            <a:pPr>
              <a:defRPr/>
            </a:pPr>
            <a:endParaRPr lang="en-US"/>
          </a:p>
        </p:txBody>
      </p:sp>
      <p:sp>
        <p:nvSpPr>
          <p:cNvPr id="44039" name="Rectangle 7"/>
          <p:cNvSpPr>
            <a:spLocks noGrp="1" noChangeArrowheads="1"/>
          </p:cNvSpPr>
          <p:nvPr>
            <p:ph type="sldNum" sz="quarter" idx="5"/>
          </p:nvPr>
        </p:nvSpPr>
        <p:spPr bwMode="auto">
          <a:xfrm>
            <a:off x="3962400" y="8818563"/>
            <a:ext cx="3028950" cy="463550"/>
          </a:xfrm>
          <a:prstGeom prst="rect">
            <a:avLst/>
          </a:prstGeom>
          <a:noFill/>
          <a:ln w="12700">
            <a:noFill/>
            <a:miter lim="800000"/>
            <a:headEnd type="none" w="sm" len="sm"/>
            <a:tailEnd type="none" w="med" len="lg"/>
          </a:ln>
          <a:effectLst/>
        </p:spPr>
        <p:txBody>
          <a:bodyPr vert="horz" wrap="square" lIns="92985" tIns="46493" rIns="92985" bIns="46493" numCol="1" anchor="b" anchorCtr="0" compatLnSpc="1">
            <a:prstTxWarp prst="textNoShape">
              <a:avLst/>
            </a:prstTxWarp>
          </a:bodyPr>
          <a:lstStyle>
            <a:lvl1pPr algn="r" defTabSz="930275" eaLnBrk="0" hangingPunct="0">
              <a:defRPr sz="1200">
                <a:latin typeface="Times New Roman" pitchFamily="-112" charset="0"/>
                <a:ea typeface="ＭＳ Ｐゴシック" pitchFamily="-112" charset="-128"/>
                <a:cs typeface="ＭＳ Ｐゴシック" pitchFamily="-112" charset="-128"/>
              </a:defRPr>
            </a:lvl1pPr>
          </a:lstStyle>
          <a:p>
            <a:pPr>
              <a:defRPr/>
            </a:pPr>
            <a:fld id="{8330C419-EA66-40AE-A060-5376DE580357}" type="slidenum">
              <a:rPr lang="en-US"/>
              <a:pPr>
                <a:defRPr/>
              </a:pPr>
              <a:t>‹#›</a:t>
            </a:fld>
            <a:endParaRPr lang="en-US" dirty="0"/>
          </a:p>
        </p:txBody>
      </p:sp>
    </p:spTree>
    <p:extLst>
      <p:ext uri="{BB962C8B-B14F-4D97-AF65-F5344CB8AC3E}">
        <p14:creationId xmlns:p14="http://schemas.microsoft.com/office/powerpoint/2010/main" val="863439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aseline="30000" dirty="0" smtClean="0"/>
              <a:t>a</a:t>
            </a:r>
            <a:r>
              <a:rPr lang="en-US" sz="1200" dirty="0" smtClean="0"/>
              <a:t> As of January 2011, GE, Hitachi and Toshiba scanners use the 16-cm-diameter CTDI phantom as the basis for evaluating dose indices (</a:t>
            </a:r>
            <a:r>
              <a:rPr lang="en-US" sz="1200" dirty="0" err="1" smtClean="0"/>
              <a:t>CTDIvol</a:t>
            </a:r>
            <a:r>
              <a:rPr lang="en-US" sz="1200" dirty="0" smtClean="0"/>
              <a:t> and DLP) displayed and reported for pediatric body examinations.</a:t>
            </a:r>
          </a:p>
          <a:p>
            <a:pPr algn="l"/>
            <a:endParaRPr lang="en-US" sz="1200" dirty="0" smtClean="0"/>
          </a:p>
          <a:p>
            <a:pPr algn="l"/>
            <a:r>
              <a:rPr lang="en-US" sz="1200" baseline="30000" dirty="0" smtClean="0"/>
              <a:t>b </a:t>
            </a:r>
            <a:r>
              <a:rPr lang="en-US" sz="1200" dirty="0" smtClean="0"/>
              <a:t>As of January 2011, Siemens and Philips scanners use the 32-cm-diameter CTDI phantom as the basis for evaluating dose indices (</a:t>
            </a:r>
            <a:r>
              <a:rPr lang="en-US" sz="1200" dirty="0" err="1" smtClean="0"/>
              <a:t>CTDIvol</a:t>
            </a:r>
            <a:r>
              <a:rPr lang="en-US" sz="1200" dirty="0" smtClean="0"/>
              <a:t> and DLP) displayed and reported for pediatric body examinations.</a:t>
            </a:r>
          </a:p>
        </p:txBody>
      </p:sp>
      <p:sp>
        <p:nvSpPr>
          <p:cNvPr id="4" name="Slide Number Placeholder 3"/>
          <p:cNvSpPr>
            <a:spLocks noGrp="1"/>
          </p:cNvSpPr>
          <p:nvPr>
            <p:ph type="sldNum" sz="quarter" idx="10"/>
          </p:nvPr>
        </p:nvSpPr>
        <p:spPr/>
        <p:txBody>
          <a:bodyPr/>
          <a:lstStyle/>
          <a:p>
            <a:pPr>
              <a:defRPr/>
            </a:pPr>
            <a:fld id="{8330C419-EA66-40AE-A060-5376DE580357}" type="slidenum">
              <a:rPr lang="en-US" smtClean="0"/>
              <a:pPr>
                <a:defRPr/>
              </a:pPr>
              <a:t>4</a:t>
            </a:fld>
            <a:endParaRPr lang="en-US" dirty="0"/>
          </a:p>
        </p:txBody>
      </p:sp>
    </p:spTree>
    <p:extLst>
      <p:ext uri="{BB962C8B-B14F-4D97-AF65-F5344CB8AC3E}">
        <p14:creationId xmlns:p14="http://schemas.microsoft.com/office/powerpoint/2010/main" val="341932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74750" y="696913"/>
            <a:ext cx="4641850" cy="3481387"/>
          </a:xfrm>
          <a:ln/>
        </p:spPr>
      </p:sp>
      <p:sp>
        <p:nvSpPr>
          <p:cNvPr id="60419" name="Rectangle 3"/>
          <p:cNvSpPr>
            <a:spLocks noGrp="1" noChangeArrowheads="1"/>
          </p:cNvSpPr>
          <p:nvPr>
            <p:ph type="body" idx="1"/>
          </p:nvPr>
        </p:nvSpPr>
        <p:spPr>
          <a:xfrm>
            <a:off x="700088" y="4410075"/>
            <a:ext cx="5591175" cy="4175125"/>
          </a:xfrm>
          <a:noFill/>
          <a:ln w="9525"/>
        </p:spPr>
        <p:txBody>
          <a:bodyPr/>
          <a:lstStyle/>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74750" y="696913"/>
            <a:ext cx="4641850" cy="3481387"/>
          </a:xfrm>
          <a:ln/>
        </p:spPr>
      </p:sp>
      <p:sp>
        <p:nvSpPr>
          <p:cNvPr id="62467" name="Rectangle 3"/>
          <p:cNvSpPr>
            <a:spLocks noGrp="1" noChangeArrowheads="1"/>
          </p:cNvSpPr>
          <p:nvPr>
            <p:ph type="body" idx="1"/>
          </p:nvPr>
        </p:nvSpPr>
        <p:spPr>
          <a:xfrm>
            <a:off x="700088" y="4410075"/>
            <a:ext cx="5591175" cy="4175125"/>
          </a:xfrm>
          <a:noFill/>
          <a:ln w="9525"/>
        </p:spPr>
        <p:txBody>
          <a:bodyPr/>
          <a:lstStyle/>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74750" y="696913"/>
            <a:ext cx="4641850" cy="3481387"/>
          </a:xfrm>
          <a:ln/>
        </p:spPr>
      </p:sp>
      <p:sp>
        <p:nvSpPr>
          <p:cNvPr id="64515" name="Rectangle 3"/>
          <p:cNvSpPr>
            <a:spLocks noGrp="1" noChangeArrowheads="1"/>
          </p:cNvSpPr>
          <p:nvPr>
            <p:ph type="body" idx="1"/>
          </p:nvPr>
        </p:nvSpPr>
        <p:spPr>
          <a:xfrm>
            <a:off x="700088" y="4410075"/>
            <a:ext cx="5591175" cy="4175125"/>
          </a:xfrm>
          <a:noFill/>
          <a:ln w="9525"/>
        </p:spPr>
        <p:txBody>
          <a:bodyPr/>
          <a:lstStyle/>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w="9525"/>
        </p:spPr>
        <p:txBody>
          <a:bodyPr/>
          <a:lstStyle/>
          <a:p>
            <a:pPr eaLnBrk="1" hangingPunct="1"/>
            <a:endParaRPr lang="en-US" smtClean="0">
              <a:latin typeface="Times New Roman" pitchFamily="18" charset="0"/>
              <a:ea typeface="ＭＳ Ｐゴシック"/>
              <a:cs typeface="ＭＳ Ｐゴシック"/>
            </a:endParaRPr>
          </a:p>
        </p:txBody>
      </p:sp>
      <p:sp>
        <p:nvSpPr>
          <p:cNvPr id="49155" name="Slide Number Placeholder 3"/>
          <p:cNvSpPr>
            <a:spLocks noGrp="1"/>
          </p:cNvSpPr>
          <p:nvPr>
            <p:ph type="sldNum" sz="quarter" idx="5"/>
          </p:nvPr>
        </p:nvSpPr>
        <p:spPr>
          <a:noFill/>
        </p:spPr>
        <p:txBody>
          <a:bodyPr/>
          <a:lstStyle/>
          <a:p>
            <a:fld id="{C89FE270-36A8-405A-B493-438BB58DCB6B}" type="slidenum">
              <a:rPr lang="en-US" smtClean="0">
                <a:latin typeface="Times New Roman" pitchFamily="18" charset="0"/>
                <a:ea typeface="ＭＳ Ｐゴシック"/>
                <a:cs typeface="ＭＳ Ｐゴシック"/>
              </a:rPr>
              <a:pPr/>
              <a:t>15</a:t>
            </a:fld>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w="9525"/>
        </p:spPr>
        <p:txBody>
          <a:bodyPr/>
          <a:lstStyle/>
          <a:p>
            <a:pPr eaLnBrk="1" hangingPunct="1"/>
            <a:endParaRPr lang="en-US" smtClean="0">
              <a:latin typeface="Times New Roman" pitchFamily="18" charset="0"/>
              <a:ea typeface="ＭＳ Ｐゴシック"/>
              <a:cs typeface="ＭＳ Ｐゴシック"/>
            </a:endParaRPr>
          </a:p>
        </p:txBody>
      </p:sp>
      <p:sp>
        <p:nvSpPr>
          <p:cNvPr id="49155" name="Slide Number Placeholder 3"/>
          <p:cNvSpPr>
            <a:spLocks noGrp="1"/>
          </p:cNvSpPr>
          <p:nvPr>
            <p:ph type="sldNum" sz="quarter" idx="5"/>
          </p:nvPr>
        </p:nvSpPr>
        <p:spPr>
          <a:noFill/>
        </p:spPr>
        <p:txBody>
          <a:bodyPr/>
          <a:lstStyle/>
          <a:p>
            <a:fld id="{C89FE270-36A8-405A-B493-438BB58DCB6B}" type="slidenum">
              <a:rPr lang="en-US" smtClean="0">
                <a:latin typeface="Times New Roman" pitchFamily="18" charset="0"/>
                <a:ea typeface="ＭＳ Ｐゴシック"/>
                <a:cs typeface="ＭＳ Ｐゴシック"/>
              </a:rPr>
              <a:pPr/>
              <a:t>16</a:t>
            </a:fld>
            <a:endParaRPr lang="en-US" smtClean="0">
              <a:latin typeface="Times New Roman"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457200"/>
            <a:chOff x="0" y="0"/>
            <a:chExt cx="9144000" cy="457200"/>
          </a:xfrm>
        </p:grpSpPr>
        <p:sp>
          <p:nvSpPr>
            <p:cNvPr id="5" name="Rectangle 4"/>
            <p:cNvSpPr/>
            <p:nvPr userDrawn="1"/>
          </p:nvSpPr>
          <p:spPr bwMode="auto">
            <a:xfrm>
              <a:off x="0" y="0"/>
              <a:ext cx="9144000" cy="457200"/>
            </a:xfrm>
            <a:prstGeom prst="rect">
              <a:avLst/>
            </a:prstGeom>
            <a:solidFill>
              <a:srgbClr val="0092B5"/>
            </a:solidFill>
            <a:ln w="12700" cap="flat" cmpd="sng" algn="ctr">
              <a:noFill/>
              <a:prstDash val="solid"/>
              <a:round/>
              <a:headEnd type="none" w="sm" len="sm"/>
              <a:tailEnd type="stealth" w="med" len="lg"/>
            </a:ln>
            <a:effectLst/>
          </p:spPr>
          <p:txBody>
            <a:bodyPr/>
            <a:lstStyle/>
            <a:p>
              <a:pPr>
                <a:defRPr/>
              </a:pPr>
              <a:endParaRPr lang="en-US" dirty="0">
                <a:latin typeface="Times New Roman" pitchFamily="-112" charset="0"/>
                <a:ea typeface="+mn-ea"/>
              </a:endParaRPr>
            </a:p>
          </p:txBody>
        </p:sp>
        <p:pic>
          <p:nvPicPr>
            <p:cNvPr id="6" name="Picture 4"/>
            <p:cNvPicPr>
              <a:picLocks noChangeAspect="1"/>
            </p:cNvPicPr>
            <p:nvPr userDrawn="1"/>
          </p:nvPicPr>
          <p:blipFill>
            <a:blip r:embed="rId2" cstate="print"/>
            <a:srcRect l="42221" t="18188" r="42049" b="59425"/>
            <a:stretch>
              <a:fillRect/>
            </a:stretch>
          </p:blipFill>
          <p:spPr bwMode="auto">
            <a:xfrm>
              <a:off x="0" y="522"/>
              <a:ext cx="457200" cy="456678"/>
            </a:xfrm>
            <a:prstGeom prst="rect">
              <a:avLst/>
            </a:prstGeom>
            <a:noFill/>
            <a:ln w="9525">
              <a:solidFill>
                <a:schemeClr val="bg1"/>
              </a:solidFill>
              <a:miter lim="800000"/>
              <a:headEnd/>
              <a:tailEnd/>
            </a:ln>
          </p:spPr>
        </p:pic>
        <p:sp>
          <p:nvSpPr>
            <p:cNvPr id="7" name="Rectangle 6"/>
            <p:cNvSpPr/>
            <p:nvPr userDrawn="1"/>
          </p:nvSpPr>
          <p:spPr bwMode="auto">
            <a:xfrm>
              <a:off x="439738" y="12700"/>
              <a:ext cx="7646196" cy="369332"/>
            </a:xfrm>
            <a:prstGeom prst="rect">
              <a:avLst/>
            </a:prstGeom>
          </p:spPr>
          <p:txBody>
            <a:bodyPr wrap="none">
              <a:spAutoFit/>
            </a:bodyPr>
            <a:lstStyle/>
            <a:p>
              <a:pPr algn="l"/>
              <a:r>
                <a:rPr lang="en-US" sz="1800" b="1" i="1" dirty="0" smtClean="0">
                  <a:solidFill>
                    <a:schemeClr val="bg1"/>
                  </a:solidFill>
                  <a:cs typeface="Times New Roman" pitchFamily="18" charset="0"/>
                </a:rPr>
                <a:t>AAPM Working</a:t>
              </a:r>
              <a:r>
                <a:rPr lang="en-US" sz="1800" b="1" i="1" baseline="0" dirty="0" smtClean="0">
                  <a:solidFill>
                    <a:schemeClr val="bg1"/>
                  </a:solidFill>
                  <a:cs typeface="Times New Roman" pitchFamily="18" charset="0"/>
                </a:rPr>
                <a:t> Group on Standardization of CT Nomenclature and Protocols</a:t>
              </a:r>
              <a:endParaRPr lang="en-US" sz="1800" b="1" i="1" kern="1200" dirty="0">
                <a:solidFill>
                  <a:schemeClr val="bg1"/>
                </a:solidFill>
                <a:latin typeface="Times New Roman" pitchFamily="18" charset="0"/>
                <a:ea typeface="ＭＳ Ｐゴシック" charset="-128"/>
                <a:cs typeface="Times New Roman" pitchFamily="18" charset="0"/>
              </a:endParaRPr>
            </a:p>
          </p:txBody>
        </p:sp>
      </p:grpSp>
      <p:sp>
        <p:nvSpPr>
          <p:cNvPr id="4105" name="Rectangle 9"/>
          <p:cNvSpPr>
            <a:spLocks noGrp="1" noChangeArrowheads="1"/>
          </p:cNvSpPr>
          <p:nvPr>
            <p:ph type="ctrTitle"/>
          </p:nvPr>
        </p:nvSpPr>
        <p:spPr>
          <a:xfrm>
            <a:off x="685800" y="1219200"/>
            <a:ext cx="7772400" cy="1143000"/>
          </a:xfrm>
        </p:spPr>
        <p:txBody>
          <a:bodyPr/>
          <a:lstStyle>
            <a:lvl1pPr algn="ctr">
              <a:defRPr/>
            </a:lvl1pPr>
          </a:lstStyle>
          <a:p>
            <a:r>
              <a:rPr lang="en-US" smtClean="0"/>
              <a:t>Click to edit Master title style</a:t>
            </a:r>
            <a:endParaRPr lang="en-US" dirty="0"/>
          </a:p>
        </p:txBody>
      </p:sp>
      <p:sp>
        <p:nvSpPr>
          <p:cNvPr id="4106" name="Rectangle 10"/>
          <p:cNvSpPr>
            <a:spLocks noGrp="1" noChangeArrowheads="1"/>
          </p:cNvSpPr>
          <p:nvPr>
            <p:ph type="subTitle" idx="1"/>
          </p:nvPr>
        </p:nvSpPr>
        <p:spPr>
          <a:xfrm>
            <a:off x="1371600" y="3429000"/>
            <a:ext cx="6400800" cy="2133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16"/>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997152"/>
          </a:xfrm>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8175" y="1828800"/>
            <a:ext cx="3848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828800"/>
            <a:ext cx="3848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457200"/>
            <a:chOff x="0" y="0"/>
            <a:chExt cx="9144000" cy="457200"/>
          </a:xfrm>
        </p:grpSpPr>
        <p:sp>
          <p:nvSpPr>
            <p:cNvPr id="3" name="Rectangle 2"/>
            <p:cNvSpPr/>
            <p:nvPr userDrawn="1"/>
          </p:nvSpPr>
          <p:spPr bwMode="auto">
            <a:xfrm>
              <a:off x="0" y="0"/>
              <a:ext cx="9144000" cy="457200"/>
            </a:xfrm>
            <a:prstGeom prst="rect">
              <a:avLst/>
            </a:prstGeom>
            <a:solidFill>
              <a:srgbClr val="0092B5"/>
            </a:solidFill>
            <a:ln w="12700" cap="flat" cmpd="sng" algn="ctr">
              <a:noFill/>
              <a:prstDash val="solid"/>
              <a:round/>
              <a:headEnd type="none" w="sm" len="sm"/>
              <a:tailEnd type="stealth" w="med" len="lg"/>
            </a:ln>
            <a:effectLst/>
          </p:spPr>
          <p:txBody>
            <a:bodyPr/>
            <a:lstStyle/>
            <a:p>
              <a:pPr>
                <a:defRPr/>
              </a:pPr>
              <a:endParaRPr lang="en-US" dirty="0">
                <a:latin typeface="Times New Roman" pitchFamily="-112" charset="0"/>
                <a:ea typeface="+mn-ea"/>
              </a:endParaRPr>
            </a:p>
          </p:txBody>
        </p:sp>
        <p:pic>
          <p:nvPicPr>
            <p:cNvPr id="4" name="Picture 4"/>
            <p:cNvPicPr>
              <a:picLocks noChangeAspect="1"/>
            </p:cNvPicPr>
            <p:nvPr userDrawn="1"/>
          </p:nvPicPr>
          <p:blipFill>
            <a:blip r:embed="rId2" cstate="print"/>
            <a:srcRect l="42221" t="18188" r="42049" b="59425"/>
            <a:stretch>
              <a:fillRect/>
            </a:stretch>
          </p:blipFill>
          <p:spPr bwMode="auto">
            <a:xfrm>
              <a:off x="0" y="522"/>
              <a:ext cx="457200" cy="456678"/>
            </a:xfrm>
            <a:prstGeom prst="rect">
              <a:avLst/>
            </a:prstGeom>
            <a:noFill/>
            <a:ln w="9525">
              <a:solidFill>
                <a:schemeClr val="bg1"/>
              </a:solidFill>
              <a:miter lim="800000"/>
              <a:headEnd/>
              <a:tailEnd/>
            </a:ln>
          </p:spPr>
        </p:pic>
        <p:sp>
          <p:nvSpPr>
            <p:cNvPr id="5" name="Rectangle 4"/>
            <p:cNvSpPr/>
            <p:nvPr userDrawn="1"/>
          </p:nvSpPr>
          <p:spPr bwMode="auto">
            <a:xfrm>
              <a:off x="401638" y="12700"/>
              <a:ext cx="7695312" cy="369332"/>
            </a:xfrm>
            <a:prstGeom prst="rect">
              <a:avLst/>
            </a:prstGeom>
          </p:spPr>
          <p:txBody>
            <a:bodyPr wrap="none">
              <a:spAutoFit/>
            </a:bodyPr>
            <a:lstStyle/>
            <a:p>
              <a:pPr algn="l"/>
              <a:r>
                <a:rPr lang="en-US" sz="1800" b="1" i="1" baseline="0" dirty="0" smtClean="0">
                  <a:solidFill>
                    <a:schemeClr val="bg1"/>
                  </a:solidFill>
                  <a:latin typeface="Times New Roman"/>
                  <a:ea typeface="+mn-ea"/>
                  <a:cs typeface="Times New Roman"/>
                </a:rPr>
                <a:t> </a:t>
              </a:r>
              <a:r>
                <a:rPr lang="en-US" sz="1800" b="1" i="1" dirty="0" smtClean="0">
                  <a:solidFill>
                    <a:schemeClr val="bg1"/>
                  </a:solidFill>
                  <a:cs typeface="Times New Roman" pitchFamily="18" charset="0"/>
                </a:rPr>
                <a:t>AAPM Working</a:t>
              </a:r>
              <a:r>
                <a:rPr lang="en-US" sz="1800" b="1" i="1" baseline="0" dirty="0" smtClean="0">
                  <a:solidFill>
                    <a:schemeClr val="bg1"/>
                  </a:solidFill>
                  <a:cs typeface="Times New Roman" pitchFamily="18" charset="0"/>
                </a:rPr>
                <a:t> Group on Standardization of CT Nomenclature and Protocols</a:t>
              </a:r>
              <a:endParaRPr lang="en-US" sz="1800" b="1" i="1" kern="1200" dirty="0">
                <a:solidFill>
                  <a:schemeClr val="bg1"/>
                </a:solidFill>
                <a:latin typeface="Times New Roman" pitchFamily="18" charset="0"/>
                <a:ea typeface="ＭＳ Ｐゴシック" charset="-128"/>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5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07/19/2012</a:t>
            </a:r>
            <a:endParaRPr lang="en-US" dirty="0"/>
          </a:p>
        </p:txBody>
      </p:sp>
      <p:sp>
        <p:nvSpPr>
          <p:cNvPr id="5" name="Footer Placeholder 4"/>
          <p:cNvSpPr>
            <a:spLocks noGrp="1"/>
          </p:cNvSpPr>
          <p:nvPr>
            <p:ph type="ftr" sz="quarter" idx="11"/>
          </p:nvPr>
        </p:nvSpPr>
        <p:spPr>
          <a:xfrm>
            <a:off x="228600" y="6324600"/>
            <a:ext cx="2895600" cy="365125"/>
          </a:xfrm>
          <a:prstGeom prst="rect">
            <a:avLst/>
          </a:prstGeom>
        </p:spPr>
        <p:txBody>
          <a:bodyPr/>
          <a:lstStyle/>
          <a:p>
            <a:r>
              <a:rPr lang="en-US" smtClean="0"/>
              <a:t>Vendor</a:t>
            </a:r>
            <a:endParaRPr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AEF9155-2F6D-43C4-A65B-25582D9CA61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Picture Placeholder 8"/>
          <p:cNvSpPr>
            <a:spLocks noGrp="1"/>
          </p:cNvSpPr>
          <p:nvPr>
            <p:ph type="pic" sz="quarter" idx="13"/>
          </p:nvPr>
        </p:nvSpPr>
        <p:spPr>
          <a:xfrm>
            <a:off x="5410200" y="4038600"/>
            <a:ext cx="3276600" cy="1981200"/>
          </a:xfrm>
        </p:spPr>
        <p:txBody>
          <a:body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6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07/19/2012</a:t>
            </a:r>
            <a:endParaRPr lang="en-US" dirty="0"/>
          </a:p>
        </p:txBody>
      </p:sp>
      <p:sp>
        <p:nvSpPr>
          <p:cNvPr id="5" name="Footer Placeholder 4"/>
          <p:cNvSpPr>
            <a:spLocks noGrp="1"/>
          </p:cNvSpPr>
          <p:nvPr>
            <p:ph type="ftr" sz="quarter" idx="11"/>
          </p:nvPr>
        </p:nvSpPr>
        <p:spPr>
          <a:xfrm>
            <a:off x="228600" y="6324600"/>
            <a:ext cx="2895600" cy="365125"/>
          </a:xfrm>
          <a:prstGeom prst="rect">
            <a:avLst/>
          </a:prstGeom>
        </p:spPr>
        <p:txBody>
          <a:bodyPr/>
          <a:lstStyle/>
          <a:p>
            <a:r>
              <a:rPr lang="en-US" smtClean="0"/>
              <a:t>Vendor</a:t>
            </a:r>
            <a:endParaRPr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AEF9155-2F6D-43C4-A65B-25582D9CA61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Picture Placeholder 8"/>
          <p:cNvSpPr>
            <a:spLocks noGrp="1"/>
          </p:cNvSpPr>
          <p:nvPr>
            <p:ph type="pic" sz="quarter" idx="13"/>
          </p:nvPr>
        </p:nvSpPr>
        <p:spPr>
          <a:xfrm>
            <a:off x="5410200" y="4038600"/>
            <a:ext cx="3276600" cy="1981200"/>
          </a:xfrm>
        </p:spPr>
        <p:txBody>
          <a:body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57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07/19/2012</a:t>
            </a:r>
            <a:endParaRPr lang="en-US" dirty="0"/>
          </a:p>
        </p:txBody>
      </p:sp>
      <p:sp>
        <p:nvSpPr>
          <p:cNvPr id="5" name="Footer Placeholder 4"/>
          <p:cNvSpPr>
            <a:spLocks noGrp="1"/>
          </p:cNvSpPr>
          <p:nvPr>
            <p:ph type="ftr" sz="quarter" idx="11"/>
          </p:nvPr>
        </p:nvSpPr>
        <p:spPr>
          <a:xfrm>
            <a:off x="228600" y="6324600"/>
            <a:ext cx="2895600" cy="365125"/>
          </a:xfrm>
          <a:prstGeom prst="rect">
            <a:avLst/>
          </a:prstGeom>
        </p:spPr>
        <p:txBody>
          <a:bodyPr/>
          <a:lstStyle/>
          <a:p>
            <a:r>
              <a:rPr lang="en-US" smtClean="0"/>
              <a:t>Vendor</a:t>
            </a:r>
            <a:endParaRPr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AEF9155-2F6D-43C4-A65B-25582D9CA61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Picture Placeholder 8"/>
          <p:cNvSpPr>
            <a:spLocks noGrp="1"/>
          </p:cNvSpPr>
          <p:nvPr>
            <p:ph type="pic" sz="quarter" idx="13"/>
          </p:nvPr>
        </p:nvSpPr>
        <p:spPr>
          <a:xfrm>
            <a:off x="5410200" y="4038600"/>
            <a:ext cx="3276600" cy="1981200"/>
          </a:xfrm>
        </p:spPr>
        <p:txBody>
          <a:body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8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07/19/2012</a:t>
            </a:r>
            <a:endParaRPr lang="en-US" dirty="0"/>
          </a:p>
        </p:txBody>
      </p:sp>
      <p:sp>
        <p:nvSpPr>
          <p:cNvPr id="5" name="Footer Placeholder 4"/>
          <p:cNvSpPr>
            <a:spLocks noGrp="1"/>
          </p:cNvSpPr>
          <p:nvPr>
            <p:ph type="ftr" sz="quarter" idx="11"/>
          </p:nvPr>
        </p:nvSpPr>
        <p:spPr>
          <a:xfrm>
            <a:off x="228600" y="6324600"/>
            <a:ext cx="2895600" cy="365125"/>
          </a:xfrm>
          <a:prstGeom prst="rect">
            <a:avLst/>
          </a:prstGeom>
        </p:spPr>
        <p:txBody>
          <a:bodyPr/>
          <a:lstStyle/>
          <a:p>
            <a:r>
              <a:rPr lang="en-US" smtClean="0"/>
              <a:t>Vendor</a:t>
            </a:r>
            <a:endParaRPr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AEF9155-2F6D-43C4-A65B-25582D9CA61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Picture Placeholder 8"/>
          <p:cNvSpPr>
            <a:spLocks noGrp="1"/>
          </p:cNvSpPr>
          <p:nvPr>
            <p:ph type="pic" sz="quarter" idx="13"/>
          </p:nvPr>
        </p:nvSpPr>
        <p:spPr>
          <a:xfrm>
            <a:off x="5410200" y="4038600"/>
            <a:ext cx="3276600" cy="1981200"/>
          </a:xfrm>
        </p:spPr>
        <p:txBody>
          <a:body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9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07/19/2012</a:t>
            </a:r>
            <a:endParaRPr lang="en-US" dirty="0"/>
          </a:p>
        </p:txBody>
      </p:sp>
      <p:sp>
        <p:nvSpPr>
          <p:cNvPr id="5" name="Footer Placeholder 4"/>
          <p:cNvSpPr>
            <a:spLocks noGrp="1"/>
          </p:cNvSpPr>
          <p:nvPr>
            <p:ph type="ftr" sz="quarter" idx="11"/>
          </p:nvPr>
        </p:nvSpPr>
        <p:spPr>
          <a:xfrm>
            <a:off x="228600" y="6324600"/>
            <a:ext cx="2895600" cy="365125"/>
          </a:xfrm>
          <a:prstGeom prst="rect">
            <a:avLst/>
          </a:prstGeom>
        </p:spPr>
        <p:txBody>
          <a:bodyPr/>
          <a:lstStyle/>
          <a:p>
            <a:r>
              <a:rPr lang="en-US" smtClean="0"/>
              <a:t>Vendor</a:t>
            </a:r>
            <a:endParaRPr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AEF9155-2F6D-43C4-A65B-25582D9CA61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Picture Placeholder 8"/>
          <p:cNvSpPr>
            <a:spLocks noGrp="1"/>
          </p:cNvSpPr>
          <p:nvPr>
            <p:ph type="pic" sz="quarter" idx="13"/>
          </p:nvPr>
        </p:nvSpPr>
        <p:spPr>
          <a:xfrm>
            <a:off x="5410200" y="4038600"/>
            <a:ext cx="3276600" cy="1981200"/>
          </a:xfrm>
        </p:spPr>
        <p:txBody>
          <a:body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60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07/19/2012</a:t>
            </a:r>
            <a:endParaRPr lang="en-US" dirty="0"/>
          </a:p>
        </p:txBody>
      </p:sp>
      <p:sp>
        <p:nvSpPr>
          <p:cNvPr id="5" name="Footer Placeholder 4"/>
          <p:cNvSpPr>
            <a:spLocks noGrp="1"/>
          </p:cNvSpPr>
          <p:nvPr>
            <p:ph type="ftr" sz="quarter" idx="11"/>
          </p:nvPr>
        </p:nvSpPr>
        <p:spPr>
          <a:xfrm>
            <a:off x="228600" y="6324600"/>
            <a:ext cx="2895600" cy="365125"/>
          </a:xfrm>
          <a:prstGeom prst="rect">
            <a:avLst/>
          </a:prstGeom>
        </p:spPr>
        <p:txBody>
          <a:bodyPr/>
          <a:lstStyle/>
          <a:p>
            <a:r>
              <a:rPr lang="en-US" smtClean="0"/>
              <a:t>Vendor</a:t>
            </a:r>
            <a:endParaRPr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0AEF9155-2F6D-43C4-A65B-25582D9CA61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Picture Placeholder 8"/>
          <p:cNvSpPr>
            <a:spLocks noGrp="1"/>
          </p:cNvSpPr>
          <p:nvPr>
            <p:ph type="pic" sz="quarter" idx="13"/>
          </p:nvPr>
        </p:nvSpPr>
        <p:spPr>
          <a:xfrm>
            <a:off x="5410200" y="4038600"/>
            <a:ext cx="3276600" cy="1981200"/>
          </a:xfrm>
        </p:spPr>
        <p:txBody>
          <a:bodyPr/>
          <a:lstStyle/>
          <a:p>
            <a:r>
              <a:rPr lang="en-US" smtClean="0"/>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atin typeface="Gill Sans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3118284"/>
          </a:xfrm>
        </p:spPr>
        <p:txBody>
          <a:bodyPr/>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52400" y="6324600"/>
            <a:ext cx="2895600" cy="365125"/>
          </a:xfrm>
          <a:prstGeom prst="rect">
            <a:avLst/>
          </a:prstGeom>
        </p:spPr>
        <p:txBody>
          <a:bodyPr/>
          <a:lstStyle>
            <a:lvl1pPr>
              <a:defRPr/>
            </a:lvl1pPr>
          </a:lstStyle>
          <a:p>
            <a:r>
              <a:rPr lang="en-US" smtClean="0"/>
              <a:t>Vendor</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smtClean="0"/>
              <a:t>#</a:t>
            </a:r>
            <a:endParaRPr lang="en-US" dirty="0"/>
          </a:p>
        </p:txBody>
      </p:sp>
      <p:sp>
        <p:nvSpPr>
          <p:cNvPr id="11" name="Content Placeholder 2"/>
          <p:cNvSpPr>
            <a:spLocks noGrp="1"/>
          </p:cNvSpPr>
          <p:nvPr>
            <p:ph idx="14"/>
          </p:nvPr>
        </p:nvSpPr>
        <p:spPr>
          <a:xfrm>
            <a:off x="457200" y="4185084"/>
            <a:ext cx="8219256" cy="2139516"/>
          </a:xfrm>
        </p:spPr>
        <p:txBody>
          <a:bodyPr anchor="ctr" anchorCtr="0"/>
          <a:lstStyle>
            <a:lvl1pPr>
              <a:defRPr sz="3000">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theme" Target="../theme/theme1.xml"/><Relationship Id="rId65" Type="http://schemas.openxmlformats.org/officeDocument/2006/relationships/image" Target="../media/image1.png"/><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57200" y="585216"/>
            <a:ext cx="81534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dirty="0" smtClean="0"/>
              <a:t>Slide Title</a:t>
            </a:r>
          </a:p>
        </p:txBody>
      </p:sp>
      <p:sp>
        <p:nvSpPr>
          <p:cNvPr id="1027" name="Rectangle 10"/>
          <p:cNvSpPr>
            <a:spLocks noGrp="1" noChangeArrowheads="1"/>
          </p:cNvSpPr>
          <p:nvPr>
            <p:ph type="body" idx="1"/>
          </p:nvPr>
        </p:nvSpPr>
        <p:spPr bwMode="auto">
          <a:xfrm>
            <a:off x="457200" y="1376772"/>
            <a:ext cx="8153400" cy="52205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 name="Group 8"/>
          <p:cNvGrpSpPr>
            <a:grpSpLocks/>
          </p:cNvGrpSpPr>
          <p:nvPr/>
        </p:nvGrpSpPr>
        <p:grpSpPr bwMode="auto">
          <a:xfrm>
            <a:off x="0" y="0"/>
            <a:ext cx="9144000" cy="457200"/>
            <a:chOff x="0" y="0"/>
            <a:chExt cx="9144000" cy="457200"/>
          </a:xfrm>
        </p:grpSpPr>
        <p:sp>
          <p:nvSpPr>
            <p:cNvPr id="8" name="Rectangle 7"/>
            <p:cNvSpPr/>
            <p:nvPr userDrawn="1"/>
          </p:nvSpPr>
          <p:spPr bwMode="auto">
            <a:xfrm>
              <a:off x="0" y="0"/>
              <a:ext cx="9144000" cy="457200"/>
            </a:xfrm>
            <a:prstGeom prst="rect">
              <a:avLst/>
            </a:prstGeom>
            <a:solidFill>
              <a:srgbClr val="0092B5"/>
            </a:solidFill>
            <a:ln w="12700" cap="flat" cmpd="sng" algn="ctr">
              <a:noFill/>
              <a:prstDash val="solid"/>
              <a:round/>
              <a:headEnd type="none" w="sm" len="sm"/>
              <a:tailEnd type="stealth" w="med" len="lg"/>
            </a:ln>
            <a:effectLst/>
          </p:spPr>
          <p:txBody>
            <a:bodyPr/>
            <a:lstStyle/>
            <a:p>
              <a:pPr>
                <a:defRPr/>
              </a:pPr>
              <a:endParaRPr lang="en-US" dirty="0">
                <a:latin typeface="Times New Roman" pitchFamily="-112" charset="0"/>
                <a:ea typeface="+mn-ea"/>
              </a:endParaRPr>
            </a:p>
          </p:txBody>
        </p:sp>
        <p:pic>
          <p:nvPicPr>
            <p:cNvPr id="1031" name="Picture 4"/>
            <p:cNvPicPr>
              <a:picLocks noChangeAspect="1"/>
            </p:cNvPicPr>
            <p:nvPr userDrawn="1"/>
          </p:nvPicPr>
          <p:blipFill>
            <a:blip r:embed="rId65" cstate="print"/>
            <a:srcRect l="42221" t="18188" r="42049" b="59425"/>
            <a:stretch>
              <a:fillRect/>
            </a:stretch>
          </p:blipFill>
          <p:spPr bwMode="auto">
            <a:xfrm>
              <a:off x="0" y="522"/>
              <a:ext cx="457200" cy="456678"/>
            </a:xfrm>
            <a:prstGeom prst="rect">
              <a:avLst/>
            </a:prstGeom>
            <a:noFill/>
            <a:ln w="9525">
              <a:solidFill>
                <a:schemeClr val="bg1"/>
              </a:solidFill>
              <a:miter lim="800000"/>
              <a:headEnd/>
              <a:tailEnd/>
            </a:ln>
          </p:spPr>
        </p:pic>
        <p:sp>
          <p:nvSpPr>
            <p:cNvPr id="7" name="Rectangle 6"/>
            <p:cNvSpPr/>
            <p:nvPr userDrawn="1"/>
          </p:nvSpPr>
          <p:spPr bwMode="auto">
            <a:xfrm>
              <a:off x="439738" y="12700"/>
              <a:ext cx="7646196" cy="369332"/>
            </a:xfrm>
            <a:prstGeom prst="rect">
              <a:avLst/>
            </a:prstGeom>
          </p:spPr>
          <p:txBody>
            <a:bodyPr wrap="none">
              <a:spAutoFit/>
            </a:bodyPr>
            <a:lstStyle/>
            <a:p>
              <a:pPr algn="l"/>
              <a:r>
                <a:rPr lang="en-US" sz="1800" b="1" i="1" dirty="0" smtClean="0">
                  <a:solidFill>
                    <a:schemeClr val="bg1"/>
                  </a:solidFill>
                  <a:cs typeface="Times New Roman" pitchFamily="18" charset="0"/>
                </a:rPr>
                <a:t>AAPM Working</a:t>
              </a:r>
              <a:r>
                <a:rPr lang="en-US" sz="1800" b="1" i="1" baseline="0" dirty="0" smtClean="0">
                  <a:solidFill>
                    <a:schemeClr val="bg1"/>
                  </a:solidFill>
                  <a:cs typeface="Times New Roman" pitchFamily="18" charset="0"/>
                </a:rPr>
                <a:t> Group on Standardization of CT Nomenclature and Protocols</a:t>
              </a:r>
              <a:endParaRPr lang="en-US" sz="1800" b="1" i="1" kern="1200" dirty="0">
                <a:solidFill>
                  <a:schemeClr val="bg1"/>
                </a:solidFill>
                <a:latin typeface="Times New Roman" pitchFamily="18" charset="0"/>
                <a:ea typeface="ＭＳ Ｐゴシック" charset="-128"/>
                <a:cs typeface="Times New Roman" pitchFamily="18" charset="0"/>
              </a:endParaRPr>
            </a:p>
          </p:txBody>
        </p:sp>
      </p:grpSp>
      <p:cxnSp>
        <p:nvCxnSpPr>
          <p:cNvPr id="1029" name="Straight Connector 9"/>
          <p:cNvCxnSpPr>
            <a:cxnSpLocks noChangeShapeType="1"/>
          </p:cNvCxnSpPr>
          <p:nvPr/>
        </p:nvCxnSpPr>
        <p:spPr bwMode="auto">
          <a:xfrm>
            <a:off x="457451" y="1331715"/>
            <a:ext cx="8153149" cy="1588"/>
          </a:xfrm>
          <a:prstGeom prst="line">
            <a:avLst/>
          </a:prstGeom>
          <a:noFill/>
          <a:ln w="57150">
            <a:solidFill>
              <a:srgbClr val="0092B5"/>
            </a:solidFill>
            <a:round/>
            <a:headEnd type="none" w="sm" len="sm"/>
            <a:tailEnd type="none" w="med" len="lg"/>
          </a:ln>
        </p:spPr>
      </p:cxn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806" r:id="rId62"/>
    <p:sldLayoutId id="2147483807" r:id="rId63"/>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600" i="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3600" i="1">
          <a:solidFill>
            <a:schemeClr val="tx2"/>
          </a:solidFill>
          <a:latin typeface="Times New Roman"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600" i="1">
          <a:solidFill>
            <a:schemeClr val="tx2"/>
          </a:solidFill>
          <a:latin typeface="Times New Roman"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600" i="1">
          <a:solidFill>
            <a:schemeClr val="tx2"/>
          </a:solidFill>
          <a:latin typeface="Times New Roman"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600" i="1">
          <a:solidFill>
            <a:schemeClr val="tx2"/>
          </a:solidFill>
          <a:latin typeface="Times New Roman"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600" i="1">
          <a:solidFill>
            <a:schemeClr val="tx2"/>
          </a:solidFill>
          <a:latin typeface="Times New Roman" pitchFamily="-112" charset="0"/>
        </a:defRPr>
      </a:lvl6pPr>
      <a:lvl7pPr marL="914400" algn="l" rtl="0" eaLnBrk="1" fontAlgn="base" hangingPunct="1">
        <a:spcBef>
          <a:spcPct val="0"/>
        </a:spcBef>
        <a:spcAft>
          <a:spcPct val="0"/>
        </a:spcAft>
        <a:defRPr sz="3600" i="1">
          <a:solidFill>
            <a:schemeClr val="tx2"/>
          </a:solidFill>
          <a:latin typeface="Times New Roman" pitchFamily="-112" charset="0"/>
        </a:defRPr>
      </a:lvl7pPr>
      <a:lvl8pPr marL="1371600" algn="l" rtl="0" eaLnBrk="1" fontAlgn="base" hangingPunct="1">
        <a:spcBef>
          <a:spcPct val="0"/>
        </a:spcBef>
        <a:spcAft>
          <a:spcPct val="0"/>
        </a:spcAft>
        <a:defRPr sz="3600" i="1">
          <a:solidFill>
            <a:schemeClr val="tx2"/>
          </a:solidFill>
          <a:latin typeface="Times New Roman" pitchFamily="-112" charset="0"/>
        </a:defRPr>
      </a:lvl8pPr>
      <a:lvl9pPr marL="1828800" algn="l" rtl="0" eaLnBrk="1" fontAlgn="base" hangingPunct="1">
        <a:spcBef>
          <a:spcPct val="0"/>
        </a:spcBef>
        <a:spcAft>
          <a:spcPct val="0"/>
        </a:spcAft>
        <a:defRPr sz="3600" i="1">
          <a:solidFill>
            <a:schemeClr val="tx2"/>
          </a:solidFill>
          <a:latin typeface="Times New Roman" pitchFamily="-112" charset="0"/>
        </a:defRPr>
      </a:lvl9pPr>
    </p:titleStyle>
    <p:bodyStyle>
      <a:lvl1pPr marL="342900" indent="-342900" algn="l" rtl="0" eaLnBrk="1" fontAlgn="base" hangingPunct="1">
        <a:spcBef>
          <a:spcPct val="20000"/>
        </a:spcBef>
        <a:spcAft>
          <a:spcPct val="0"/>
        </a:spcAft>
        <a:buClr>
          <a:schemeClr val="tx2"/>
        </a:buClr>
        <a:buSzPct val="100000"/>
        <a:buChar char="•"/>
        <a:defRPr sz="2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chemeClr val="tx2"/>
        </a:buClr>
        <a:buSzPct val="100000"/>
        <a:buChar char="–"/>
        <a:defRPr sz="24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CT Dose Notifications and Alerts</a:t>
            </a:r>
            <a:endParaRPr lang="en-US" dirty="0"/>
          </a:p>
        </p:txBody>
      </p:sp>
      <p:sp>
        <p:nvSpPr>
          <p:cNvPr id="5" name="Subtitle 4"/>
          <p:cNvSpPr>
            <a:spLocks noGrp="1"/>
          </p:cNvSpPr>
          <p:nvPr>
            <p:ph type="subTitle" idx="1"/>
          </p:nvPr>
        </p:nvSpPr>
        <p:spPr/>
        <p:txBody>
          <a:bodyPr/>
          <a:lstStyle/>
          <a:p>
            <a:r>
              <a:rPr lang="en-US" dirty="0" smtClean="0"/>
              <a:t>What are they, how do they work, </a:t>
            </a:r>
            <a:br>
              <a:rPr lang="en-US" dirty="0" smtClean="0"/>
            </a:br>
            <a:r>
              <a:rPr lang="en-US" dirty="0" smtClean="0"/>
              <a:t>and important information for </a:t>
            </a:r>
            <a:br>
              <a:rPr lang="en-US" dirty="0" smtClean="0"/>
            </a:br>
            <a:r>
              <a:rPr lang="en-US" dirty="0" smtClean="0"/>
              <a:t>successful implementation </a:t>
            </a:r>
          </a:p>
          <a:p>
            <a:endParaRPr lang="en-US" dirty="0"/>
          </a:p>
          <a:p>
            <a:r>
              <a:rPr lang="en-US" dirty="0" smtClean="0"/>
              <a:t>April 16, 2014</a:t>
            </a:r>
            <a:endParaRPr lang="en-US" dirty="0"/>
          </a:p>
        </p:txBody>
      </p:sp>
    </p:spTree>
    <p:extLst>
      <p:ext uri="{BB962C8B-B14F-4D97-AF65-F5344CB8AC3E}">
        <p14:creationId xmlns:p14="http://schemas.microsoft.com/office/powerpoint/2010/main" val="174495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ea typeface="ＭＳ Ｐゴシック"/>
                <a:cs typeface="ＭＳ Ｐゴシック"/>
              </a:rPr>
              <a:t>Dose Alert</a:t>
            </a:r>
          </a:p>
        </p:txBody>
      </p:sp>
      <p:sp>
        <p:nvSpPr>
          <p:cNvPr id="61443" name="Rectangle 3"/>
          <p:cNvSpPr>
            <a:spLocks noGrp="1" noChangeArrowheads="1"/>
          </p:cNvSpPr>
          <p:nvPr>
            <p:ph idx="1"/>
          </p:nvPr>
        </p:nvSpPr>
        <p:spPr>
          <a:xfrm>
            <a:off x="228600" y="1600200"/>
            <a:ext cx="8458200" cy="4997152"/>
          </a:xfrm>
        </p:spPr>
        <p:txBody>
          <a:bodyPr/>
          <a:lstStyle/>
          <a:p>
            <a:r>
              <a:rPr lang="en-US" sz="2400" dirty="0" smtClean="0">
                <a:ea typeface="ＭＳ Ｐゴシック"/>
                <a:cs typeface="ＭＳ Ｐゴシック"/>
              </a:rPr>
              <a:t>When a programmed scan(s</a:t>
            </a:r>
            <a:r>
              <a:rPr lang="en-US" sz="2400" dirty="0">
                <a:ea typeface="ＭＳ Ｐゴシック"/>
                <a:cs typeface="ＭＳ Ｐゴシック"/>
              </a:rPr>
              <a:t>) is confirmed (e.g. </a:t>
            </a:r>
            <a:r>
              <a:rPr lang="en-US" sz="2400" dirty="0" smtClean="0">
                <a:ea typeface="ＭＳ Ｐゴシック"/>
                <a:cs typeface="ＭＳ Ｐゴシック"/>
              </a:rPr>
              <a:t>the go, load, or confirm button </a:t>
            </a:r>
            <a:r>
              <a:rPr lang="en-US" sz="2400" dirty="0">
                <a:ea typeface="ＭＳ Ｐゴシック"/>
                <a:cs typeface="ＭＳ Ｐゴシック"/>
              </a:rPr>
              <a:t>is pressed</a:t>
            </a:r>
            <a:r>
              <a:rPr lang="en-US" sz="2400" dirty="0" smtClean="0">
                <a:ea typeface="ＭＳ Ｐゴシック"/>
                <a:cs typeface="ＭＳ Ｐゴシック"/>
              </a:rPr>
              <a:t>) that will result in the cumulative CTDIvol at any scan location exceeding the configured alert value (CTDIvol and/or DLP), a dose alert message box pops up</a:t>
            </a:r>
          </a:p>
          <a:p>
            <a:endParaRPr lang="en-US" sz="2400" dirty="0">
              <a:ea typeface="ＭＳ Ｐゴシック"/>
              <a:cs typeface="ＭＳ Ｐゴシック"/>
            </a:endParaRPr>
          </a:p>
          <a:p>
            <a:endParaRPr lang="en-US" sz="2400" dirty="0" smtClean="0">
              <a:ea typeface="ＭＳ Ｐゴシック"/>
              <a:cs typeface="ＭＳ Ｐゴシック"/>
            </a:endParaRPr>
          </a:p>
          <a:p>
            <a:endParaRPr lang="en-US" sz="2400" dirty="0">
              <a:ea typeface="ＭＳ Ｐゴシック"/>
              <a:cs typeface="ＭＳ Ｐゴシック"/>
            </a:endParaRPr>
          </a:p>
          <a:p>
            <a:endParaRPr lang="en-US" sz="2400" dirty="0" smtClean="0">
              <a:ea typeface="ＭＳ Ｐゴシック"/>
              <a:cs typeface="ＭＳ Ｐゴシック"/>
            </a:endParaRPr>
          </a:p>
          <a:p>
            <a:endParaRPr lang="en-US" sz="2400" dirty="0">
              <a:ea typeface="ＭＳ Ｐゴシック"/>
              <a:cs typeface="ＭＳ Ｐゴシック"/>
            </a:endParaRPr>
          </a:p>
          <a:p>
            <a:endParaRPr lang="en-US" sz="2400" dirty="0" smtClean="0">
              <a:ea typeface="ＭＳ Ｐゴシック"/>
              <a:cs typeface="ＭＳ Ｐゴシック"/>
            </a:endParaRPr>
          </a:p>
          <a:p>
            <a:endParaRPr lang="en-US" sz="2400" dirty="0">
              <a:ea typeface="ＭＳ Ｐゴシック"/>
              <a:cs typeface="ＭＳ Ｐゴシック"/>
            </a:endParaRPr>
          </a:p>
          <a:p>
            <a:r>
              <a:rPr lang="en-US" sz="2400" dirty="0" smtClean="0">
                <a:ea typeface="ＭＳ Ｐゴシック"/>
                <a:cs typeface="ＭＳ Ｐゴシック"/>
              </a:rPr>
              <a:t>User name is mandatory</a:t>
            </a:r>
          </a:p>
          <a:p>
            <a:endParaRPr lang="en-US" sz="2400" dirty="0" smtClean="0">
              <a:ea typeface="ＭＳ Ｐゴシック"/>
              <a:cs typeface="ＭＳ Ｐゴシック"/>
            </a:endParaRPr>
          </a:p>
        </p:txBody>
      </p:sp>
      <p:pic>
        <p:nvPicPr>
          <p:cNvPr id="1026" name="Picture 2" descr="C:\Users\chm03\AppData\Local\Microsoft\Windows\Temporary Internet Files\Content.Outlook\QVDWU4CZ\SiemensDoseAlertBoxEdited.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58" y="3200400"/>
            <a:ext cx="6070842" cy="309748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524000" y="4635640"/>
            <a:ext cx="1409281" cy="356594"/>
          </a:xfrm>
          <a:prstGeom prst="roundRect">
            <a:avLst/>
          </a:prstGeom>
          <a:noFill/>
          <a:ln w="57150" cap="flat" cmpd="sng" algn="ctr">
            <a:solidFill>
              <a:schemeClr val="bg1"/>
            </a:solidFill>
            <a:prstDash val="solid"/>
            <a:round/>
            <a:headEnd type="none" w="sm" len="sm"/>
            <a:tailEnd type="stealth"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7" name="TextBox 3"/>
          <p:cNvSpPr txBox="1">
            <a:spLocks noChangeArrowheads="1"/>
          </p:cNvSpPr>
          <p:nvPr/>
        </p:nvSpPr>
        <p:spPr bwMode="auto">
          <a:xfrm>
            <a:off x="6477000" y="6550223"/>
            <a:ext cx="2895600" cy="307777"/>
          </a:xfrm>
          <a:prstGeom prst="rect">
            <a:avLst/>
          </a:prstGeom>
          <a:noFill/>
          <a:ln w="9525">
            <a:noFill/>
            <a:miter lim="800000"/>
            <a:headEnd/>
            <a:tailEnd/>
          </a:ln>
        </p:spPr>
        <p:txBody>
          <a:bodyPr wrap="square">
            <a:spAutoFit/>
          </a:bodyPr>
          <a:lstStyle/>
          <a:p>
            <a:r>
              <a:rPr lang="en-US" sz="1400" dirty="0" smtClean="0">
                <a:solidFill>
                  <a:schemeClr val="tx2"/>
                </a:solidFill>
                <a:latin typeface="Arial" panose="020B0604020202020204" pitchFamily="34" charset="0"/>
                <a:cs typeface="Arial" panose="020B0604020202020204" pitchFamily="34" charset="0"/>
              </a:rPr>
              <a:t>Example from Siemens scanner</a:t>
            </a:r>
            <a:endParaRPr lang="en-US" sz="14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ea typeface="ＭＳ Ｐゴシック"/>
                <a:cs typeface="ＭＳ Ｐゴシック"/>
              </a:rPr>
              <a:t>Dose Alert</a:t>
            </a:r>
          </a:p>
        </p:txBody>
      </p:sp>
      <p:sp>
        <p:nvSpPr>
          <p:cNvPr id="63491" name="Rectangle 3"/>
          <p:cNvSpPr>
            <a:spLocks noGrp="1" noChangeArrowheads="1"/>
          </p:cNvSpPr>
          <p:nvPr>
            <p:ph idx="1"/>
          </p:nvPr>
        </p:nvSpPr>
        <p:spPr/>
        <p:txBody>
          <a:bodyPr/>
          <a:lstStyle/>
          <a:p>
            <a:r>
              <a:rPr lang="en-US" dirty="0" smtClean="0">
                <a:ea typeface="ＭＳ Ｐゴシック"/>
                <a:cs typeface="ＭＳ Ｐゴシック"/>
              </a:rPr>
              <a:t>Password protection can be set</a:t>
            </a:r>
          </a:p>
        </p:txBody>
      </p:sp>
      <p:pic>
        <p:nvPicPr>
          <p:cNvPr id="2050" name="Picture 2" descr="C:\Users\chm03\AppData\Local\Microsoft\Windows\Temporary Internet Files\Content.Outlook\QVDWU4CZ\SiemensDoseAlertBoxEdited.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03921"/>
            <a:ext cx="7488238" cy="382067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219200" y="5257800"/>
            <a:ext cx="1447800" cy="457200"/>
          </a:xfrm>
          <a:prstGeom prst="roundRect">
            <a:avLst/>
          </a:prstGeom>
          <a:noFill/>
          <a:ln w="57150" cap="flat" cmpd="sng" algn="ctr">
            <a:solidFill>
              <a:schemeClr val="bg1"/>
            </a:solidFill>
            <a:prstDash val="solid"/>
            <a:round/>
            <a:headEnd type="none" w="sm" len="sm"/>
            <a:tailEnd type="stealth"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6" name="TextBox 3"/>
          <p:cNvSpPr txBox="1">
            <a:spLocks noChangeArrowheads="1"/>
          </p:cNvSpPr>
          <p:nvPr/>
        </p:nvSpPr>
        <p:spPr bwMode="auto">
          <a:xfrm>
            <a:off x="6477000" y="6550223"/>
            <a:ext cx="2895600" cy="307777"/>
          </a:xfrm>
          <a:prstGeom prst="rect">
            <a:avLst/>
          </a:prstGeom>
          <a:noFill/>
          <a:ln w="9525">
            <a:noFill/>
            <a:miter lim="800000"/>
            <a:headEnd/>
            <a:tailEnd/>
          </a:ln>
        </p:spPr>
        <p:txBody>
          <a:bodyPr wrap="square">
            <a:spAutoFit/>
          </a:bodyPr>
          <a:lstStyle/>
          <a:p>
            <a:r>
              <a:rPr lang="en-US" sz="1400" dirty="0" smtClean="0">
                <a:solidFill>
                  <a:schemeClr val="tx2"/>
                </a:solidFill>
                <a:latin typeface="Arial" panose="020B0604020202020204" pitchFamily="34" charset="0"/>
                <a:cs typeface="Arial" panose="020B0604020202020204" pitchFamily="34" charset="0"/>
              </a:rPr>
              <a:t>Example from Siemens scanner</a:t>
            </a:r>
            <a:endParaRPr lang="en-US" sz="14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Alert </a:t>
            </a:r>
            <a:r>
              <a:rPr lang="en-US" dirty="0"/>
              <a:t>P</a:t>
            </a:r>
            <a:r>
              <a:rPr lang="en-US" dirty="0" smtClean="0"/>
              <a:t>op-up Window Examples</a:t>
            </a:r>
            <a:endParaRPr lang="en-US" dirty="0"/>
          </a:p>
        </p:txBody>
      </p:sp>
      <p:sp>
        <p:nvSpPr>
          <p:cNvPr id="11" name="Content Placeholder 10"/>
          <p:cNvSpPr>
            <a:spLocks noGrp="1"/>
          </p:cNvSpPr>
          <p:nvPr>
            <p:ph idx="1"/>
          </p:nvPr>
        </p:nvSpPr>
        <p:spPr/>
        <p:txBody>
          <a:bodyPr/>
          <a:lstStyle/>
          <a:p>
            <a:r>
              <a:rPr lang="en-US" dirty="0" smtClean="0"/>
              <a:t>GE</a:t>
            </a:r>
          </a:p>
          <a:p>
            <a:endParaRPr lang="en-US"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405"/>
          <a:stretch/>
        </p:blipFill>
        <p:spPr>
          <a:xfrm>
            <a:off x="2017058" y="1752600"/>
            <a:ext cx="5739379" cy="4232275"/>
          </a:xfrm>
          <a:prstGeom prst="rect">
            <a:avLst/>
          </a:prstGeom>
        </p:spPr>
      </p:pic>
    </p:spTree>
    <p:extLst>
      <p:ext uri="{BB962C8B-B14F-4D97-AF65-F5344CB8AC3E}">
        <p14:creationId xmlns:p14="http://schemas.microsoft.com/office/powerpoint/2010/main" val="32560483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Alert Pop-up Window Examples</a:t>
            </a:r>
            <a:endParaRPr lang="en-US" dirty="0"/>
          </a:p>
        </p:txBody>
      </p:sp>
      <p:sp>
        <p:nvSpPr>
          <p:cNvPr id="11" name="Content Placeholder 10"/>
          <p:cNvSpPr>
            <a:spLocks noGrp="1"/>
          </p:cNvSpPr>
          <p:nvPr>
            <p:ph idx="1"/>
          </p:nvPr>
        </p:nvSpPr>
        <p:spPr/>
        <p:txBody>
          <a:bodyPr/>
          <a:lstStyle/>
          <a:p>
            <a:r>
              <a:rPr lang="en-US" dirty="0" smtClean="0"/>
              <a:t>Hitachi</a:t>
            </a:r>
          </a:p>
          <a:p>
            <a:endParaRPr lang="en-US" dirty="0"/>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1236" y="1752600"/>
            <a:ext cx="4873964" cy="463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6304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Alert Pop-up Window Examples</a:t>
            </a:r>
            <a:endParaRPr lang="en-US" dirty="0"/>
          </a:p>
        </p:txBody>
      </p:sp>
      <p:sp>
        <p:nvSpPr>
          <p:cNvPr id="11" name="Content Placeholder 10"/>
          <p:cNvSpPr>
            <a:spLocks noGrp="1"/>
          </p:cNvSpPr>
          <p:nvPr>
            <p:ph idx="1"/>
          </p:nvPr>
        </p:nvSpPr>
        <p:spPr/>
        <p:txBody>
          <a:bodyPr/>
          <a:lstStyle/>
          <a:p>
            <a:r>
              <a:rPr lang="en-US" dirty="0" smtClean="0"/>
              <a:t>Toshiba</a:t>
            </a:r>
          </a:p>
          <a:p>
            <a:endParaRPr lang="en-US" dirty="0"/>
          </a:p>
          <a:p>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425" y="2248030"/>
            <a:ext cx="46005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00600"/>
            <a:ext cx="3648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00" y="4772565"/>
            <a:ext cx="46101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6522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l"/>
            <a:r>
              <a:rPr lang="en-US" dirty="0" smtClean="0">
                <a:ea typeface="ＭＳ Ｐゴシック"/>
                <a:cs typeface="ＭＳ Ｐゴシック"/>
              </a:rPr>
              <a:t>Take Home Message</a:t>
            </a:r>
          </a:p>
        </p:txBody>
      </p:sp>
      <p:sp>
        <p:nvSpPr>
          <p:cNvPr id="3" name="Subtitle 2"/>
          <p:cNvSpPr>
            <a:spLocks noGrp="1"/>
          </p:cNvSpPr>
          <p:nvPr>
            <p:ph idx="1"/>
          </p:nvPr>
        </p:nvSpPr>
        <p:spPr/>
        <p:txBody>
          <a:bodyPr/>
          <a:lstStyle/>
          <a:p>
            <a:pPr marL="457200" indent="-457200" algn="l">
              <a:buFontTx/>
              <a:buChar char="•"/>
            </a:pPr>
            <a:r>
              <a:rPr lang="en-US" sz="2800" dirty="0">
                <a:ea typeface="ＭＳ Ｐゴシック"/>
                <a:cs typeface="ＭＳ Ｐゴシック"/>
              </a:rPr>
              <a:t>Automated evaluation of CTDIvol </a:t>
            </a:r>
            <a:r>
              <a:rPr lang="en-US" sz="2800" dirty="0" smtClean="0">
                <a:ea typeface="ＭＳ Ｐゴシック"/>
                <a:cs typeface="ＭＳ Ｐゴシック"/>
              </a:rPr>
              <a:t>and/or DLP before </a:t>
            </a:r>
            <a:r>
              <a:rPr lang="en-US" sz="2800" dirty="0">
                <a:ea typeface="ＭＳ Ｐゴシック"/>
                <a:cs typeface="ＭＳ Ｐゴシック"/>
              </a:rPr>
              <a:t>patient scanning using the </a:t>
            </a:r>
            <a:r>
              <a:rPr lang="en-US" sz="2800" dirty="0" smtClean="0">
                <a:ea typeface="ＭＳ Ｐゴシック"/>
                <a:cs typeface="ＭＳ Ｐゴシック"/>
              </a:rPr>
              <a:t>“Dose Check</a:t>
            </a:r>
            <a:r>
              <a:rPr lang="en-US" sz="2800" dirty="0">
                <a:ea typeface="ＭＳ Ｐゴシック"/>
                <a:cs typeface="ＭＳ Ｐゴシック"/>
              </a:rPr>
              <a:t>” feature can help protect patients from inadvertent use of excessively high </a:t>
            </a:r>
            <a:r>
              <a:rPr lang="en-US" sz="2800" dirty="0" smtClean="0">
                <a:ea typeface="ＭＳ Ｐゴシック"/>
                <a:cs typeface="ＭＳ Ｐゴシック"/>
              </a:rPr>
              <a:t>CTDIvol and/or DLP</a:t>
            </a:r>
            <a:endParaRPr lang="en-US" sz="2800" dirty="0">
              <a:ea typeface="ＭＳ Ｐゴシック"/>
              <a:cs typeface="ＭＳ Ｐゴシック"/>
            </a:endParaRPr>
          </a:p>
          <a:p>
            <a:pPr marL="1200150" lvl="1" indent="-457200">
              <a:buFont typeface="Arial" charset="0"/>
              <a:buChar char="•"/>
            </a:pPr>
            <a:r>
              <a:rPr lang="en-US" sz="2000" dirty="0" smtClean="0">
                <a:ea typeface="ＭＳ Ｐゴシック"/>
              </a:rPr>
              <a:t>Does not negatively </a:t>
            </a:r>
            <a:r>
              <a:rPr lang="en-US" sz="2000" dirty="0">
                <a:ea typeface="ＭＳ Ｐゴシック"/>
              </a:rPr>
              <a:t>impact clinical </a:t>
            </a:r>
            <a:r>
              <a:rPr lang="en-US" sz="2000" dirty="0" smtClean="0">
                <a:ea typeface="ＭＳ Ｐゴシック"/>
              </a:rPr>
              <a:t>workflow*</a:t>
            </a:r>
          </a:p>
          <a:p>
            <a:pPr marL="1200150" lvl="1" indent="-457200">
              <a:buFont typeface="Arial" charset="0"/>
              <a:buChar char="•"/>
            </a:pPr>
            <a:r>
              <a:rPr lang="en-US" sz="2000" dirty="0" smtClean="0">
                <a:ea typeface="ＭＳ Ｐゴシック"/>
              </a:rPr>
              <a:t>It was designed to prevent egregious errors</a:t>
            </a:r>
            <a:endParaRPr lang="en-US" sz="2000" dirty="0">
              <a:ea typeface="ＭＳ Ｐゴシック"/>
            </a:endParaRPr>
          </a:p>
          <a:p>
            <a:pPr marL="1200150" lvl="1" indent="-457200">
              <a:buFont typeface="Arial" charset="0"/>
              <a:buChar char="•"/>
            </a:pPr>
            <a:r>
              <a:rPr lang="en-US" sz="2000" dirty="0">
                <a:ea typeface="ＭＳ Ｐゴシック"/>
              </a:rPr>
              <a:t>It was </a:t>
            </a:r>
            <a:r>
              <a:rPr lang="en-US" sz="2000" dirty="0" smtClean="0">
                <a:ea typeface="ＭＳ Ｐゴシック"/>
              </a:rPr>
              <a:t>not designed to “optimize” dose</a:t>
            </a:r>
            <a:endParaRPr lang="en-US" sz="2000" dirty="0">
              <a:ea typeface="ＭＳ Ｐゴシック"/>
            </a:endParaRPr>
          </a:p>
          <a:p>
            <a:pPr marL="457200" indent="-457200" algn="l">
              <a:buFontTx/>
              <a:buChar char="•"/>
            </a:pPr>
            <a:r>
              <a:rPr lang="en-US" sz="2800" dirty="0" smtClean="0">
                <a:ea typeface="ＭＳ Ｐゴシック"/>
                <a:cs typeface="ＭＳ Ｐゴシック"/>
              </a:rPr>
              <a:t>Sites must regularly monitor event logs</a:t>
            </a:r>
          </a:p>
          <a:p>
            <a:pPr marL="1200150" lvl="1" indent="-457200">
              <a:buFont typeface="Arial" charset="0"/>
              <a:buChar char="•"/>
            </a:pPr>
            <a:r>
              <a:rPr lang="en-US" sz="2000" dirty="0" smtClean="0">
                <a:ea typeface="ＭＳ Ｐゴシック"/>
              </a:rPr>
              <a:t>Use information to evaluate appropriateness of notification values and protocol parameters </a:t>
            </a:r>
          </a:p>
          <a:p>
            <a:pPr marL="1200150" lvl="1" indent="-457200">
              <a:buFont typeface="Arial" charset="0"/>
              <a:buChar char="•"/>
            </a:pPr>
            <a:r>
              <a:rPr lang="en-US" sz="2000" dirty="0" smtClean="0">
                <a:ea typeface="ＭＳ Ｐゴシック"/>
              </a:rPr>
              <a:t>Log monitoring is labor intensive</a:t>
            </a:r>
          </a:p>
          <a:p>
            <a:pPr marL="1200150" lvl="1" indent="-457200">
              <a:buFont typeface="Arial" charset="0"/>
              <a:buChar char="•"/>
            </a:pPr>
            <a:r>
              <a:rPr lang="en-US" sz="2000" dirty="0">
                <a:ea typeface="ＭＳ Ｐゴシック"/>
              </a:rPr>
              <a:t>T</a:t>
            </a:r>
            <a:r>
              <a:rPr lang="en-US" sz="2000" dirty="0" smtClean="0">
                <a:ea typeface="ＭＳ Ｐゴシック"/>
              </a:rPr>
              <a:t>ools from manufacturers are requested to facilitate log review</a:t>
            </a:r>
          </a:p>
        </p:txBody>
      </p:sp>
      <p:sp>
        <p:nvSpPr>
          <p:cNvPr id="2" name="Rectangle 1"/>
          <p:cNvSpPr/>
          <p:nvPr/>
        </p:nvSpPr>
        <p:spPr>
          <a:xfrm>
            <a:off x="0" y="6474023"/>
            <a:ext cx="9144000" cy="307777"/>
          </a:xfrm>
          <a:prstGeom prst="rect">
            <a:avLst/>
          </a:prstGeom>
        </p:spPr>
        <p:txBody>
          <a:bodyPr wrap="square">
            <a:spAutoFit/>
          </a:bodyPr>
          <a:lstStyle/>
          <a:p>
            <a:r>
              <a:rPr lang="en-US" sz="1400" dirty="0" smtClean="0">
                <a:solidFill>
                  <a:schemeClr val="tx2"/>
                </a:solidFill>
                <a:latin typeface="Arial" panose="020B0604020202020204" pitchFamily="34" charset="0"/>
                <a:cs typeface="Arial" panose="020B0604020202020204" pitchFamily="34" charset="0"/>
              </a:rPr>
              <a:t>* Howard</a:t>
            </a:r>
            <a:r>
              <a:rPr lang="en-US" sz="1400" dirty="0">
                <a:solidFill>
                  <a:schemeClr val="tx2"/>
                </a:solidFill>
                <a:latin typeface="Arial" panose="020B0604020202020204" pitchFamily="34" charset="0"/>
                <a:cs typeface="Arial" panose="020B0604020202020204" pitchFamily="34" charset="0"/>
              </a:rPr>
              <a:t>, ME et al., Use of CT Dose Notification and Alert Values in Routine Clinical Practice</a:t>
            </a:r>
            <a:r>
              <a:rPr lang="en-US" sz="1400" dirty="0" smtClean="0">
                <a:solidFill>
                  <a:schemeClr val="tx2"/>
                </a:solidFill>
                <a:latin typeface="Arial" panose="020B0604020202020204" pitchFamily="34" charset="0"/>
                <a:cs typeface="Arial" panose="020B0604020202020204" pitchFamily="34" charset="0"/>
              </a:rPr>
              <a:t>, JACR, March 2014</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l"/>
            <a:r>
              <a:rPr lang="en-US" dirty="0" smtClean="0">
                <a:ea typeface="ＭＳ Ｐゴシック"/>
                <a:cs typeface="ＭＳ Ｐゴシック"/>
              </a:rPr>
              <a:t>Important Operational Points</a:t>
            </a:r>
          </a:p>
        </p:txBody>
      </p:sp>
      <p:sp>
        <p:nvSpPr>
          <p:cNvPr id="3" name="Subtitle 2"/>
          <p:cNvSpPr>
            <a:spLocks noGrp="1"/>
          </p:cNvSpPr>
          <p:nvPr>
            <p:ph idx="1"/>
          </p:nvPr>
        </p:nvSpPr>
        <p:spPr>
          <a:xfrm>
            <a:off x="457200" y="1600200"/>
            <a:ext cx="8458200" cy="4997152"/>
          </a:xfrm>
        </p:spPr>
        <p:txBody>
          <a:bodyPr/>
          <a:lstStyle/>
          <a:p>
            <a:pPr marL="457200" indent="-457200" algn="l">
              <a:buFontTx/>
              <a:buChar char="•"/>
            </a:pPr>
            <a:r>
              <a:rPr lang="en-US" dirty="0" smtClean="0">
                <a:ea typeface="ＭＳ Ｐゴシック"/>
                <a:cs typeface="ＭＳ Ｐゴシック"/>
              </a:rPr>
              <a:t>Standard operating procedures need to be established by a practice to ensure that dose check features are used effectively</a:t>
            </a:r>
          </a:p>
          <a:p>
            <a:pPr marL="457200" indent="-457200" algn="l">
              <a:buFontTx/>
              <a:buChar char="•"/>
            </a:pPr>
            <a:r>
              <a:rPr lang="en-US" dirty="0" smtClean="0">
                <a:ea typeface="ＭＳ Ｐゴシック"/>
                <a:cs typeface="ＭＳ Ｐゴシック"/>
              </a:rPr>
              <a:t>Must have clear directions as to who is responsible for</a:t>
            </a:r>
          </a:p>
          <a:p>
            <a:pPr marL="1200150" lvl="1" indent="-457200">
              <a:buFont typeface="Arial" charset="0"/>
              <a:buChar char="•"/>
            </a:pPr>
            <a:r>
              <a:rPr lang="en-US" dirty="0">
                <a:ea typeface="ＭＳ Ｐゴシック"/>
              </a:rPr>
              <a:t>C</a:t>
            </a:r>
            <a:r>
              <a:rPr lang="en-US" dirty="0" smtClean="0">
                <a:ea typeface="ＭＳ Ｐゴシック"/>
              </a:rPr>
              <a:t>hoosing and programming notification values</a:t>
            </a:r>
          </a:p>
          <a:p>
            <a:pPr marL="1200150" lvl="1" indent="-457200">
              <a:buFont typeface="Arial" charset="0"/>
              <a:buChar char="•"/>
            </a:pPr>
            <a:r>
              <a:rPr lang="en-US" dirty="0">
                <a:ea typeface="ＭＳ Ｐゴシック"/>
              </a:rPr>
              <a:t>L</a:t>
            </a:r>
            <a:r>
              <a:rPr lang="en-US" dirty="0" smtClean="0">
                <a:ea typeface="ＭＳ Ｐゴシック"/>
              </a:rPr>
              <a:t>og collection and evaluation</a:t>
            </a:r>
          </a:p>
          <a:p>
            <a:pPr marL="1200150" lvl="1" indent="-457200">
              <a:buFont typeface="Arial" charset="0"/>
              <a:buChar char="•"/>
            </a:pPr>
            <a:r>
              <a:rPr lang="en-US" dirty="0">
                <a:ea typeface="ＭＳ Ｐゴシック"/>
              </a:rPr>
              <a:t>Modifying notification </a:t>
            </a:r>
            <a:r>
              <a:rPr lang="en-US" dirty="0" smtClean="0">
                <a:ea typeface="ＭＳ Ｐゴシック"/>
              </a:rPr>
              <a:t>and alert values, as needed</a:t>
            </a:r>
          </a:p>
          <a:p>
            <a:pPr marL="1200150" lvl="1" indent="-457200">
              <a:buFont typeface="Arial" charset="0"/>
              <a:buChar char="•"/>
            </a:pPr>
            <a:r>
              <a:rPr lang="en-US" dirty="0" smtClean="0">
                <a:ea typeface="ＭＳ Ｐゴシック"/>
              </a:rPr>
              <a:t>Ensuring passwords are known only by chosen personnel</a:t>
            </a:r>
          </a:p>
          <a:p>
            <a:pPr marL="1200150" lvl="1" indent="-457200">
              <a:buFont typeface="Arial" charset="0"/>
              <a:buChar char="•"/>
            </a:pPr>
            <a:r>
              <a:rPr lang="en-US" dirty="0" smtClean="0">
                <a:ea typeface="ＭＳ Ｐゴシック"/>
              </a:rPr>
              <a:t>Giving approval to proceed with an exam after an alert</a:t>
            </a:r>
          </a:p>
        </p:txBody>
      </p:sp>
    </p:spTree>
    <p:extLst>
      <p:ext uri="{BB962C8B-B14F-4D97-AF65-F5344CB8AC3E}">
        <p14:creationId xmlns:p14="http://schemas.microsoft.com/office/powerpoint/2010/main" val="2643945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cs typeface="ＭＳ Ｐゴシック"/>
              </a:rPr>
              <a:t>Important Operational Points</a:t>
            </a:r>
            <a:endParaRPr lang="en-US" dirty="0"/>
          </a:p>
        </p:txBody>
      </p:sp>
      <p:sp>
        <p:nvSpPr>
          <p:cNvPr id="3" name="Content Placeholder 2"/>
          <p:cNvSpPr>
            <a:spLocks noGrp="1"/>
          </p:cNvSpPr>
          <p:nvPr>
            <p:ph idx="1"/>
          </p:nvPr>
        </p:nvSpPr>
        <p:spPr>
          <a:xfrm>
            <a:off x="-152400" y="1524000"/>
            <a:ext cx="9220200" cy="4997152"/>
          </a:xfrm>
        </p:spPr>
        <p:txBody>
          <a:bodyPr/>
          <a:lstStyle/>
          <a:p>
            <a:pPr marL="800100" indent="-457200">
              <a:buFont typeface="Arial" charset="0"/>
              <a:buChar char="•"/>
            </a:pPr>
            <a:r>
              <a:rPr lang="en-US" dirty="0" smtClean="0">
                <a:ea typeface="ＭＳ Ｐゴシック"/>
              </a:rPr>
              <a:t>Practices must establish</a:t>
            </a:r>
          </a:p>
          <a:p>
            <a:pPr marL="1200150" lvl="1" indent="-457200">
              <a:buFont typeface="Arial" charset="0"/>
              <a:buChar char="•"/>
            </a:pPr>
            <a:r>
              <a:rPr lang="en-US" dirty="0" smtClean="0">
                <a:ea typeface="ＭＳ Ｐゴシック"/>
              </a:rPr>
              <a:t>Frequency </a:t>
            </a:r>
            <a:r>
              <a:rPr lang="en-US" dirty="0">
                <a:ea typeface="ＭＳ Ｐゴシック"/>
              </a:rPr>
              <a:t>of log collection and </a:t>
            </a:r>
            <a:r>
              <a:rPr lang="en-US" dirty="0" smtClean="0">
                <a:ea typeface="ＭＳ Ｐゴシック"/>
              </a:rPr>
              <a:t>evaluation</a:t>
            </a:r>
          </a:p>
          <a:p>
            <a:pPr marL="1200150" lvl="1" indent="-457200">
              <a:buFont typeface="Arial" charset="0"/>
              <a:buChar char="•"/>
            </a:pPr>
            <a:r>
              <a:rPr lang="en-US" dirty="0" smtClean="0">
                <a:ea typeface="ＭＳ Ｐゴシック"/>
              </a:rPr>
              <a:t>Procedures for reviewing log data with practice leadership</a:t>
            </a:r>
            <a:endParaRPr lang="en-US" dirty="0">
              <a:ea typeface="ＭＳ Ｐゴシック"/>
            </a:endParaRPr>
          </a:p>
          <a:p>
            <a:pPr marL="1200150" lvl="1" indent="-457200">
              <a:buFont typeface="Arial" charset="0"/>
              <a:buChar char="•"/>
            </a:pPr>
            <a:r>
              <a:rPr lang="en-US" dirty="0" smtClean="0">
                <a:ea typeface="ＭＳ Ｐゴシック"/>
              </a:rPr>
              <a:t>Clear </a:t>
            </a:r>
            <a:r>
              <a:rPr lang="en-US" dirty="0">
                <a:ea typeface="ＭＳ Ｐゴシック"/>
              </a:rPr>
              <a:t>instructions for how technologists are to respond to </a:t>
            </a:r>
            <a:r>
              <a:rPr lang="en-US" dirty="0" smtClean="0">
                <a:ea typeface="ＭＳ Ｐゴシック"/>
              </a:rPr>
              <a:t>notification events</a:t>
            </a:r>
          </a:p>
          <a:p>
            <a:pPr marL="1200150" lvl="1" indent="-457200">
              <a:buFont typeface="Arial" charset="0"/>
              <a:buChar char="•"/>
            </a:pPr>
            <a:r>
              <a:rPr lang="en-US" dirty="0">
                <a:ea typeface="ＭＳ Ｐゴシック"/>
              </a:rPr>
              <a:t>Clear instructions for how technologists are to respond to </a:t>
            </a:r>
            <a:r>
              <a:rPr lang="en-US" dirty="0" smtClean="0">
                <a:ea typeface="ＭＳ Ｐゴシック"/>
              </a:rPr>
              <a:t>alert events</a:t>
            </a:r>
          </a:p>
          <a:p>
            <a:pPr marL="1200150" lvl="1" indent="-457200">
              <a:buFont typeface="Arial" charset="0"/>
              <a:buChar char="•"/>
            </a:pPr>
            <a:r>
              <a:rPr lang="en-US" dirty="0">
                <a:ea typeface="ＭＳ Ｐゴシック"/>
              </a:rPr>
              <a:t>Clear instructions for how technologists are to </a:t>
            </a:r>
            <a:r>
              <a:rPr lang="en-US" dirty="0" smtClean="0">
                <a:ea typeface="ＭＳ Ｐゴシック"/>
              </a:rPr>
              <a:t>deal with an alert event during an interventional procedure</a:t>
            </a:r>
          </a:p>
          <a:p>
            <a:pPr marL="1200150" lvl="1" indent="-457200">
              <a:buFont typeface="Arial" charset="0"/>
              <a:buChar char="•"/>
            </a:pPr>
            <a:r>
              <a:rPr lang="en-US" dirty="0" smtClean="0">
                <a:ea typeface="ＭＳ Ｐゴシック"/>
              </a:rPr>
              <a:t>Guidelines for minimizing the impact of dose notifications and alerts on workflow (e.g. limiting the programmed number of bolus tracking scans to a reasonable number)</a:t>
            </a:r>
            <a:endParaRPr lang="en-US" dirty="0">
              <a:ea typeface="ＭＳ Ｐゴシック"/>
            </a:endParaRPr>
          </a:p>
          <a:p>
            <a:pPr marL="1200150" lvl="1" indent="-457200">
              <a:buFont typeface="Arial" charset="0"/>
              <a:buChar char="•"/>
            </a:pPr>
            <a:endParaRPr lang="en-US" dirty="0">
              <a:ea typeface="ＭＳ Ｐゴシック"/>
            </a:endParaRPr>
          </a:p>
          <a:p>
            <a:pPr lvl="1" indent="0">
              <a:buNone/>
            </a:pPr>
            <a:endParaRPr lang="en-US" dirty="0" smtClean="0">
              <a:ea typeface="ＭＳ Ｐゴシック"/>
            </a:endParaRPr>
          </a:p>
        </p:txBody>
      </p:sp>
    </p:spTree>
    <p:extLst>
      <p:ext uri="{BB962C8B-B14F-4D97-AF65-F5344CB8AC3E}">
        <p14:creationId xmlns:p14="http://schemas.microsoft.com/office/powerpoint/2010/main" val="147631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a:r>
              <a:rPr lang="en-US" dirty="0" smtClean="0">
                <a:ea typeface="ＭＳ Ｐゴシック"/>
                <a:cs typeface="ＭＳ Ｐゴシック"/>
              </a:rPr>
              <a:t>Example: Dose Notification Procedure</a:t>
            </a:r>
          </a:p>
        </p:txBody>
      </p:sp>
      <p:sp>
        <p:nvSpPr>
          <p:cNvPr id="3" name="Subtitle 2"/>
          <p:cNvSpPr>
            <a:spLocks noGrp="1"/>
          </p:cNvSpPr>
          <p:nvPr>
            <p:ph idx="1"/>
          </p:nvPr>
        </p:nvSpPr>
        <p:spPr/>
        <p:txBody>
          <a:bodyPr/>
          <a:lstStyle/>
          <a:p>
            <a:pPr marL="457200" indent="-457200" algn="l">
              <a:buFont typeface="+mj-lt"/>
              <a:buAutoNum type="arabicPeriod"/>
              <a:defRPr/>
            </a:pPr>
            <a:r>
              <a:rPr lang="en-US" sz="2800" dirty="0" smtClean="0"/>
              <a:t>If </a:t>
            </a:r>
            <a:r>
              <a:rPr lang="en-US" sz="2800" dirty="0"/>
              <a:t>a dose notification box appears, the prescribed dose for that specific scan exceeds a </a:t>
            </a:r>
            <a:r>
              <a:rPr lang="en-US" sz="2800" dirty="0" smtClean="0"/>
              <a:t>programmed dose </a:t>
            </a:r>
            <a:r>
              <a:rPr lang="en-US" sz="2800" dirty="0"/>
              <a:t>notification </a:t>
            </a:r>
            <a:r>
              <a:rPr lang="en-US" sz="2800" dirty="0" smtClean="0"/>
              <a:t>value</a:t>
            </a:r>
            <a:endParaRPr lang="en-US" sz="2800" dirty="0"/>
          </a:p>
          <a:p>
            <a:pPr marL="457200" indent="-457200" algn="l">
              <a:buFont typeface="+mj-lt"/>
              <a:buAutoNum type="arabicPeriod"/>
              <a:defRPr/>
            </a:pPr>
            <a:r>
              <a:rPr lang="en-US" sz="2800" dirty="0" smtClean="0"/>
              <a:t>Compare </a:t>
            </a:r>
            <a:r>
              <a:rPr lang="en-US" sz="2800" dirty="0"/>
              <a:t>scanning parameters (</a:t>
            </a:r>
            <a:r>
              <a:rPr lang="en-US" sz="2800" dirty="0" err="1"/>
              <a:t>mAs</a:t>
            </a:r>
            <a:r>
              <a:rPr lang="en-US" sz="2800" dirty="0"/>
              <a:t>, kV, detector configuration, etc.) against the </a:t>
            </a:r>
            <a:r>
              <a:rPr lang="en-US" sz="2800" dirty="0" smtClean="0"/>
              <a:t>prescribed protocol </a:t>
            </a:r>
            <a:r>
              <a:rPr lang="en-US" sz="2800" dirty="0"/>
              <a:t>to ensure nothing has been inappropriately </a:t>
            </a:r>
            <a:r>
              <a:rPr lang="en-US" sz="2800" dirty="0" smtClean="0"/>
              <a:t>entered</a:t>
            </a:r>
            <a:endParaRPr lang="en-US" sz="2800" dirty="0"/>
          </a:p>
          <a:p>
            <a:pPr marL="457200" indent="-457200" algn="l">
              <a:buFont typeface="+mj-lt"/>
              <a:buAutoNum type="arabicPeriod"/>
              <a:defRPr/>
            </a:pPr>
            <a:r>
              <a:rPr lang="en-US" sz="2800" dirty="0" smtClean="0"/>
              <a:t> If </a:t>
            </a:r>
            <a:r>
              <a:rPr lang="en-US" sz="2800" dirty="0"/>
              <a:t>scanning parameters are </a:t>
            </a:r>
            <a:r>
              <a:rPr lang="en-US" sz="2800" dirty="0" smtClean="0"/>
              <a:t>correct:</a:t>
            </a:r>
          </a:p>
          <a:p>
            <a:pPr marL="1200150" lvl="1" indent="-457200">
              <a:defRPr/>
            </a:pPr>
            <a:r>
              <a:rPr lang="en-US" sz="2000" dirty="0" smtClean="0"/>
              <a:t>If </a:t>
            </a:r>
            <a:r>
              <a:rPr lang="en-US" sz="2000" dirty="0"/>
              <a:t>patient size (measured at level of the liver) is greater than </a:t>
            </a:r>
            <a:r>
              <a:rPr lang="en-US" sz="2000" dirty="0" smtClean="0"/>
              <a:t>45 </a:t>
            </a:r>
            <a:r>
              <a:rPr lang="en-US" sz="2000" dirty="0"/>
              <a:t>cm, then in the space provided for a diagnostic reason enter “patient size is ___ cm” and </a:t>
            </a:r>
            <a:r>
              <a:rPr lang="en-US" sz="2000" dirty="0" smtClean="0"/>
              <a:t>proceed with scan</a:t>
            </a:r>
          </a:p>
          <a:p>
            <a:pPr marL="1200150" lvl="1" indent="-457200">
              <a:defRPr/>
            </a:pPr>
            <a:r>
              <a:rPr lang="en-US" sz="2000" dirty="0" smtClean="0"/>
              <a:t>If </a:t>
            </a:r>
            <a:r>
              <a:rPr lang="en-US" sz="2000" dirty="0"/>
              <a:t>patient size is smaller than </a:t>
            </a:r>
            <a:r>
              <a:rPr lang="en-US" sz="2000" dirty="0" smtClean="0"/>
              <a:t>45 </a:t>
            </a:r>
            <a:r>
              <a:rPr lang="en-US" sz="2000" dirty="0"/>
              <a:t>cm, </a:t>
            </a:r>
            <a:r>
              <a:rPr lang="en-US" sz="2000" dirty="0" smtClean="0"/>
              <a:t>call </a:t>
            </a:r>
            <a:r>
              <a:rPr lang="en-US" sz="2000" dirty="0"/>
              <a:t>the lead technologist for </a:t>
            </a:r>
            <a:r>
              <a:rPr lang="en-US" sz="2000" dirty="0" smtClean="0"/>
              <a:t>guidance before proceeding</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ea typeface="ＭＳ Ｐゴシック"/>
                <a:cs typeface="ＭＳ Ｐゴシック"/>
              </a:rPr>
              <a:t>Example: </a:t>
            </a:r>
            <a:r>
              <a:rPr lang="en-US" dirty="0" smtClean="0">
                <a:ea typeface="ＭＳ Ｐゴシック"/>
                <a:cs typeface="ＭＳ Ｐゴシック"/>
              </a:rPr>
              <a:t>Dose Alert Procedure</a:t>
            </a:r>
          </a:p>
        </p:txBody>
      </p:sp>
      <p:sp>
        <p:nvSpPr>
          <p:cNvPr id="3" name="Subtitle 2"/>
          <p:cNvSpPr>
            <a:spLocks noGrp="1"/>
          </p:cNvSpPr>
          <p:nvPr>
            <p:ph idx="1"/>
          </p:nvPr>
        </p:nvSpPr>
        <p:spPr>
          <a:xfrm>
            <a:off x="381000" y="1600200"/>
            <a:ext cx="8610600" cy="4997152"/>
          </a:xfrm>
        </p:spPr>
        <p:txBody>
          <a:bodyPr/>
          <a:lstStyle/>
          <a:p>
            <a:pPr marL="457200" indent="-457200">
              <a:buFont typeface="+mj-lt"/>
              <a:buAutoNum type="arabicPeriod"/>
              <a:defRPr/>
            </a:pPr>
            <a:r>
              <a:rPr lang="en-US" sz="2400" dirty="0" smtClean="0"/>
              <a:t>If </a:t>
            </a:r>
            <a:r>
              <a:rPr lang="en-US" sz="2400" dirty="0"/>
              <a:t>a dose alert box appears, the prescribed accumulated dose for the entire exam exceeds the programmed </a:t>
            </a:r>
            <a:r>
              <a:rPr lang="en-US" sz="2400" dirty="0" smtClean="0"/>
              <a:t>dose </a:t>
            </a:r>
            <a:r>
              <a:rPr lang="en-US" sz="2400" dirty="0"/>
              <a:t>alert </a:t>
            </a:r>
            <a:r>
              <a:rPr lang="en-US" sz="2400" dirty="0" smtClean="0"/>
              <a:t>value</a:t>
            </a:r>
            <a:endParaRPr lang="en-US" sz="2400" dirty="0"/>
          </a:p>
          <a:p>
            <a:pPr marL="457200" indent="-457200" algn="l">
              <a:buFont typeface="+mj-lt"/>
              <a:buAutoNum type="arabicPeriod"/>
              <a:defRPr/>
            </a:pPr>
            <a:r>
              <a:rPr lang="en-US" sz="2400" dirty="0" smtClean="0"/>
              <a:t>Compare </a:t>
            </a:r>
            <a:r>
              <a:rPr lang="en-US" sz="2400" dirty="0"/>
              <a:t>scanning parameters (</a:t>
            </a:r>
            <a:r>
              <a:rPr lang="en-US" sz="2400" dirty="0" err="1"/>
              <a:t>mAs</a:t>
            </a:r>
            <a:r>
              <a:rPr lang="en-US" sz="2400" dirty="0"/>
              <a:t>, kV, detector configuration, etc.) against the </a:t>
            </a:r>
            <a:r>
              <a:rPr lang="en-US" sz="2400" dirty="0" smtClean="0"/>
              <a:t>prescribed protocol </a:t>
            </a:r>
            <a:r>
              <a:rPr lang="en-US" sz="2400" dirty="0"/>
              <a:t>to ensure nothing has been inappropriately </a:t>
            </a:r>
            <a:r>
              <a:rPr lang="en-US" sz="2400" dirty="0" smtClean="0"/>
              <a:t>entered</a:t>
            </a:r>
            <a:endParaRPr lang="en-US" sz="2400" dirty="0"/>
          </a:p>
          <a:p>
            <a:pPr marL="457200" indent="-457200" algn="l">
              <a:buFont typeface="+mj-lt"/>
              <a:buAutoNum type="arabicPeriod"/>
              <a:defRPr/>
            </a:pPr>
            <a:r>
              <a:rPr lang="en-US" sz="2400" dirty="0" smtClean="0"/>
              <a:t>If </a:t>
            </a:r>
            <a:r>
              <a:rPr lang="en-US" sz="2400" dirty="0"/>
              <a:t>the scanning parameters all appear </a:t>
            </a:r>
            <a:r>
              <a:rPr lang="en-US" sz="2400" dirty="0" smtClean="0"/>
              <a:t>correct, and exam or procedure </a:t>
            </a:r>
            <a:r>
              <a:rPr lang="en-US" sz="2400" u="sng" dirty="0" smtClean="0"/>
              <a:t>must be performed without delay</a:t>
            </a:r>
            <a:r>
              <a:rPr lang="en-US" sz="2400" dirty="0" smtClean="0"/>
              <a:t>, proceed</a:t>
            </a:r>
            <a:r>
              <a:rPr lang="en-US" sz="2400" dirty="0"/>
              <a:t> </a:t>
            </a:r>
            <a:r>
              <a:rPr lang="en-US" sz="2400" dirty="0" smtClean="0"/>
              <a:t>with scan.  Otherwise, </a:t>
            </a:r>
          </a:p>
          <a:p>
            <a:pPr marL="1085850" lvl="1" indent="-342900">
              <a:defRPr/>
            </a:pPr>
            <a:r>
              <a:rPr lang="en-US" sz="2000" dirty="0" smtClean="0"/>
              <a:t>Call on-site</a:t>
            </a:r>
            <a:r>
              <a:rPr lang="en-US" sz="2000" dirty="0"/>
              <a:t> physicist</a:t>
            </a:r>
            <a:r>
              <a:rPr lang="en-US" sz="2000" dirty="0" smtClean="0"/>
              <a:t>*, supervising </a:t>
            </a:r>
            <a:r>
              <a:rPr lang="en-US" sz="2000" dirty="0"/>
              <a:t>radiologist and/or a lead technologist </a:t>
            </a:r>
            <a:r>
              <a:rPr lang="en-US" sz="2000" dirty="0" smtClean="0"/>
              <a:t>immediately </a:t>
            </a:r>
            <a:r>
              <a:rPr lang="en-US" sz="2000" dirty="0"/>
              <a:t>for </a:t>
            </a:r>
            <a:r>
              <a:rPr lang="en-US" sz="2000" dirty="0" smtClean="0"/>
              <a:t>guidance</a:t>
            </a:r>
          </a:p>
          <a:p>
            <a:pPr marL="1085850" lvl="1" indent="-342900">
              <a:defRPr/>
            </a:pPr>
            <a:r>
              <a:rPr lang="en-US" sz="2000" dirty="0" smtClean="0"/>
              <a:t>He/she/they </a:t>
            </a:r>
            <a:r>
              <a:rPr lang="en-US" sz="2000" dirty="0"/>
              <a:t>will review </a:t>
            </a:r>
            <a:r>
              <a:rPr lang="en-US" sz="2000" dirty="0" smtClean="0"/>
              <a:t>scanning </a:t>
            </a:r>
            <a:r>
              <a:rPr lang="en-US" sz="2000" dirty="0"/>
              <a:t>parameters and patient </a:t>
            </a:r>
            <a:r>
              <a:rPr lang="en-US" sz="2000" dirty="0" smtClean="0"/>
              <a:t>information, </a:t>
            </a:r>
            <a:r>
              <a:rPr lang="en-US" sz="2000" dirty="0"/>
              <a:t>and will approve proceeding with the exam if </a:t>
            </a:r>
            <a:r>
              <a:rPr lang="en-US" sz="2000" dirty="0" smtClean="0"/>
              <a:t>parameters are appropriate for the specific patient, indication, and diagnostic question</a:t>
            </a:r>
            <a:endParaRPr lang="en-US" sz="2000" dirty="0"/>
          </a:p>
        </p:txBody>
      </p:sp>
      <p:sp>
        <p:nvSpPr>
          <p:cNvPr id="2" name="Rectangle 1"/>
          <p:cNvSpPr/>
          <p:nvPr/>
        </p:nvSpPr>
        <p:spPr>
          <a:xfrm>
            <a:off x="6798783" y="6559786"/>
            <a:ext cx="2363147" cy="338554"/>
          </a:xfrm>
          <a:prstGeom prst="rect">
            <a:avLst/>
          </a:prstGeom>
        </p:spPr>
        <p:txBody>
          <a:bodyPr wrap="none">
            <a:spAutoFit/>
          </a:bodyPr>
          <a:lstStyle/>
          <a:p>
            <a:pPr>
              <a:defRPr/>
            </a:pPr>
            <a:r>
              <a:rPr lang="en-US" sz="1600" dirty="0">
                <a:latin typeface="Arial" panose="020B0604020202020204" pitchFamily="34" charset="0"/>
                <a:cs typeface="Arial" panose="020B0604020202020204" pitchFamily="34" charset="0"/>
              </a:rPr>
              <a:t>*If applicable to practice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a:t>
            </a:r>
            <a:endParaRPr lang="en-US" dirty="0"/>
          </a:p>
        </p:txBody>
      </p:sp>
      <p:sp>
        <p:nvSpPr>
          <p:cNvPr id="3" name="Content Placeholder 2"/>
          <p:cNvSpPr>
            <a:spLocks noGrp="1"/>
          </p:cNvSpPr>
          <p:nvPr>
            <p:ph idx="1"/>
          </p:nvPr>
        </p:nvSpPr>
        <p:spPr>
          <a:xfrm>
            <a:off x="457200" y="1376772"/>
            <a:ext cx="8229600" cy="5481228"/>
          </a:xfrm>
        </p:spPr>
        <p:txBody>
          <a:bodyPr>
            <a:normAutofit fontScale="92500" lnSpcReduction="10000"/>
          </a:bodyPr>
          <a:lstStyle/>
          <a:p>
            <a:r>
              <a:rPr lang="en-US" dirty="0" smtClean="0"/>
              <a:t>The information contained herein is current as of the date shown on the title slide</a:t>
            </a:r>
          </a:p>
          <a:p>
            <a:pPr lvl="1"/>
            <a:r>
              <a:rPr lang="en-US" dirty="0" smtClean="0"/>
              <a:t>Not all systems may behave the same, or as shown in these examples. Users must understand the specific behavior of their specific CT system. </a:t>
            </a:r>
          </a:p>
          <a:p>
            <a:pPr lvl="1"/>
            <a:r>
              <a:rPr lang="en-US" dirty="0" smtClean="0"/>
              <a:t>Questions should be directed to the respective manufacturer. </a:t>
            </a:r>
          </a:p>
          <a:p>
            <a:r>
              <a:rPr lang="en-US" dirty="0" smtClean="0"/>
              <a:t>Modification of the content of these slides </a:t>
            </a:r>
            <a:r>
              <a:rPr lang="en-US" dirty="0" smtClean="0">
                <a:solidFill>
                  <a:schemeClr val="tx2"/>
                </a:solidFill>
              </a:rPr>
              <a:t>is allowed</a:t>
            </a:r>
            <a:r>
              <a:rPr lang="en-US" dirty="0" smtClean="0"/>
              <a:t>. </a:t>
            </a:r>
          </a:p>
          <a:p>
            <a:pPr lvl="1"/>
            <a:r>
              <a:rPr lang="en-US" dirty="0" smtClean="0"/>
              <a:t>The modified content, including indirect or unintentional changes in the accuracy or meaning of related content, becomes the sole responsibility of the person/organization creating and/or using the edited version. </a:t>
            </a:r>
          </a:p>
          <a:p>
            <a:pPr lvl="1"/>
            <a:r>
              <a:rPr lang="en-US" dirty="0" smtClean="0"/>
              <a:t>Neither the AAPM nor the manufacturers participating in creating this slide set assume any responsibility for edited versions of these slides, or for content of oral presentations associated with the original or edited slides.</a:t>
            </a:r>
          </a:p>
        </p:txBody>
      </p:sp>
    </p:spTree>
    <p:extLst>
      <p:ext uri="{BB962C8B-B14F-4D97-AF65-F5344CB8AC3E}">
        <p14:creationId xmlns:p14="http://schemas.microsoft.com/office/powerpoint/2010/main" val="24917877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ea typeface="ＭＳ Ｐゴシック"/>
                <a:cs typeface="ＭＳ Ｐゴシック"/>
              </a:rPr>
              <a:t>Practical Advice – Operator Education</a:t>
            </a:r>
          </a:p>
        </p:txBody>
      </p:sp>
      <p:sp>
        <p:nvSpPr>
          <p:cNvPr id="56323" name="Rectangle 3"/>
          <p:cNvSpPr>
            <a:spLocks noGrp="1" noChangeArrowheads="1"/>
          </p:cNvSpPr>
          <p:nvPr>
            <p:ph idx="1"/>
          </p:nvPr>
        </p:nvSpPr>
        <p:spPr/>
        <p:txBody>
          <a:bodyPr/>
          <a:lstStyle/>
          <a:p>
            <a:r>
              <a:rPr lang="en-US" dirty="0" smtClean="0">
                <a:ea typeface="ＭＳ Ｐゴシック"/>
                <a:cs typeface="ＭＳ Ｐゴシック"/>
              </a:rPr>
              <a:t>Operator education is ESSENTIAL</a:t>
            </a:r>
          </a:p>
          <a:p>
            <a:pPr lvl="1"/>
            <a:r>
              <a:rPr lang="en-US" dirty="0" smtClean="0">
                <a:ea typeface="ＭＳ Ｐゴシック"/>
              </a:rPr>
              <a:t>Be absolutely clear that these values are NOT limits. </a:t>
            </a:r>
            <a:endParaRPr lang="en-US" dirty="0">
              <a:ea typeface="ＭＳ Ｐゴシック"/>
            </a:endParaRPr>
          </a:p>
          <a:p>
            <a:pPr lvl="1"/>
            <a:r>
              <a:rPr lang="en-US" dirty="0" smtClean="0">
                <a:ea typeface="ＭＳ Ｐゴシック"/>
                <a:cs typeface="ＭＳ Ｐゴシック"/>
              </a:rPr>
              <a:t>If patient is large, </a:t>
            </a:r>
            <a:r>
              <a:rPr lang="en-US" dirty="0" smtClean="0">
                <a:ea typeface="ＭＳ Ｐゴシック"/>
              </a:rPr>
              <a:t>the higher CTDIvol and DLP may be necessary to achieve adequate image quality, and the operator can proceed with confidence</a:t>
            </a:r>
          </a:p>
          <a:p>
            <a:pPr lvl="1"/>
            <a:r>
              <a:rPr lang="en-US" dirty="0" smtClean="0">
                <a:ea typeface="ＭＳ Ｐゴシック"/>
              </a:rPr>
              <a:t>Notification </a:t>
            </a:r>
            <a:r>
              <a:rPr lang="en-US" dirty="0">
                <a:ea typeface="ＭＳ Ｐゴシック"/>
              </a:rPr>
              <a:t>events simply draw attention to a potentially </a:t>
            </a:r>
            <a:r>
              <a:rPr lang="en-US" dirty="0" smtClean="0">
                <a:ea typeface="ＭＳ Ｐゴシック"/>
              </a:rPr>
              <a:t>“high</a:t>
            </a:r>
            <a:r>
              <a:rPr lang="en-US" dirty="0">
                <a:ea typeface="ＭＳ Ｐゴシック"/>
              </a:rPr>
              <a:t>” </a:t>
            </a:r>
            <a:r>
              <a:rPr lang="en-US" dirty="0" smtClean="0">
                <a:ea typeface="ＭＳ Ｐゴシック"/>
              </a:rPr>
              <a:t>exposure so that users can confirm that settings are appropriate</a:t>
            </a:r>
          </a:p>
          <a:p>
            <a:pPr lvl="1"/>
            <a:endParaRPr lang="en-US" dirty="0" smtClean="0">
              <a:ea typeface="ＭＳ Ｐゴシック"/>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Practical Advice – Operator Education</a:t>
            </a:r>
            <a:endParaRPr lang="en-US" dirty="0"/>
          </a:p>
        </p:txBody>
      </p:sp>
      <p:sp>
        <p:nvSpPr>
          <p:cNvPr id="3" name="Content Placeholder 2"/>
          <p:cNvSpPr>
            <a:spLocks noGrp="1"/>
          </p:cNvSpPr>
          <p:nvPr>
            <p:ph idx="1"/>
          </p:nvPr>
        </p:nvSpPr>
        <p:spPr/>
        <p:txBody>
          <a:bodyPr/>
          <a:lstStyle/>
          <a:p>
            <a:r>
              <a:rPr lang="en-US" dirty="0" smtClean="0">
                <a:ea typeface="ＭＳ Ｐゴシック"/>
                <a:cs typeface="ＭＳ Ｐゴシック"/>
              </a:rPr>
              <a:t>If password is set, it must be known by at least one readily available person at all times</a:t>
            </a:r>
          </a:p>
          <a:p>
            <a:pPr lvl="1"/>
            <a:r>
              <a:rPr lang="en-US" dirty="0" smtClean="0">
                <a:ea typeface="ＭＳ Ｐゴシック"/>
                <a:cs typeface="ＭＳ Ｐゴシック"/>
              </a:rPr>
              <a:t>Do not turn on the feature until all operators are educated on how to respond, especially how to override an Alert during an interventional procedure</a:t>
            </a:r>
          </a:p>
          <a:p>
            <a:pPr lvl="1"/>
            <a:r>
              <a:rPr lang="en-US" i="1" dirty="0" smtClean="0">
                <a:solidFill>
                  <a:schemeClr val="tx2"/>
                </a:solidFill>
                <a:ea typeface="ＭＳ Ｐゴシック"/>
              </a:rPr>
              <a:t>A medically critical scan must always be able to proceed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Dose Alert and Interventional Procedures</a:t>
            </a:r>
            <a:endParaRPr lang="en-US" dirty="0"/>
          </a:p>
        </p:txBody>
      </p:sp>
      <p:sp>
        <p:nvSpPr>
          <p:cNvPr id="5" name="Content Placeholder 4"/>
          <p:cNvSpPr>
            <a:spLocks noGrp="1"/>
          </p:cNvSpPr>
          <p:nvPr>
            <p:ph idx="1"/>
          </p:nvPr>
        </p:nvSpPr>
        <p:spPr>
          <a:xfrm>
            <a:off x="457200" y="1600200"/>
            <a:ext cx="8534400" cy="4997152"/>
          </a:xfrm>
        </p:spPr>
        <p:txBody>
          <a:bodyPr/>
          <a:lstStyle/>
          <a:p>
            <a:r>
              <a:rPr lang="en-US" dirty="0" smtClean="0"/>
              <a:t>Interventional CT procedures </a:t>
            </a:r>
            <a:r>
              <a:rPr lang="en-US" dirty="0"/>
              <a:t>often require repeated CT </a:t>
            </a:r>
            <a:r>
              <a:rPr lang="en-US" dirty="0" smtClean="0"/>
              <a:t>scans and may result in dose metrics that are substantially larger than those from diagnostic studies</a:t>
            </a:r>
          </a:p>
          <a:p>
            <a:r>
              <a:rPr lang="en-US" dirty="0" smtClean="0"/>
              <a:t>The </a:t>
            </a:r>
            <a:r>
              <a:rPr lang="en-US" dirty="0"/>
              <a:t>reported cumulative CTDIvol </a:t>
            </a:r>
            <a:r>
              <a:rPr lang="en-US" dirty="0" smtClean="0"/>
              <a:t>and/or DLP from </a:t>
            </a:r>
            <a:r>
              <a:rPr lang="en-US" dirty="0"/>
              <a:t>these studies may exceed the default or </a:t>
            </a:r>
            <a:r>
              <a:rPr lang="en-US" dirty="0" smtClean="0"/>
              <a:t>user-specified </a:t>
            </a:r>
            <a:r>
              <a:rPr lang="en-US" dirty="0"/>
              <a:t>dose alert </a:t>
            </a:r>
            <a:r>
              <a:rPr lang="en-US" dirty="0" smtClean="0"/>
              <a:t>level</a:t>
            </a:r>
            <a:endParaRPr lang="en-US" dirty="0"/>
          </a:p>
        </p:txBody>
      </p:sp>
    </p:spTree>
    <p:extLst>
      <p:ext uri="{BB962C8B-B14F-4D97-AF65-F5344CB8AC3E}">
        <p14:creationId xmlns:p14="http://schemas.microsoft.com/office/powerpoint/2010/main" val="16770504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Dose Alert and Interventional Procedures</a:t>
            </a:r>
            <a:endParaRPr lang="en-US" dirty="0"/>
          </a:p>
        </p:txBody>
      </p:sp>
      <p:sp>
        <p:nvSpPr>
          <p:cNvPr id="5" name="Content Placeholder 4"/>
          <p:cNvSpPr>
            <a:spLocks noGrp="1"/>
          </p:cNvSpPr>
          <p:nvPr>
            <p:ph idx="1"/>
          </p:nvPr>
        </p:nvSpPr>
        <p:spPr>
          <a:xfrm>
            <a:off x="228600" y="1600200"/>
            <a:ext cx="8839200" cy="4997152"/>
          </a:xfrm>
        </p:spPr>
        <p:txBody>
          <a:bodyPr/>
          <a:lstStyle/>
          <a:p>
            <a:r>
              <a:rPr lang="en-US" dirty="0" smtClean="0"/>
              <a:t>When the cumulative CTDIvol for a study exceeds the dose alert level, </a:t>
            </a:r>
            <a:r>
              <a:rPr lang="en-US" dirty="0" smtClean="0">
                <a:solidFill>
                  <a:schemeClr val="tx2"/>
                </a:solidFill>
              </a:rPr>
              <a:t>the scan can not be performed until the alert is addressed</a:t>
            </a:r>
          </a:p>
          <a:p>
            <a:pPr lvl="1"/>
            <a:r>
              <a:rPr lang="en-US" dirty="0" smtClean="0"/>
              <a:t>Operator must enter his/her name</a:t>
            </a:r>
          </a:p>
          <a:p>
            <a:pPr lvl="1"/>
            <a:r>
              <a:rPr lang="en-US" dirty="0" smtClean="0"/>
              <a:t>Practices should determine whether a reason for proceeding should be entered. Using common terminology (e.g. obese patient, needed to repeat scan due to patient movement) will make log evaluations much more useful</a:t>
            </a:r>
          </a:p>
          <a:p>
            <a:pPr lvl="1"/>
            <a:r>
              <a:rPr lang="en-US" dirty="0" smtClean="0"/>
              <a:t>Practices should determine if use of the password feature is desired, and if secondary approval is required (by whom)</a:t>
            </a:r>
          </a:p>
          <a:p>
            <a:pPr lvl="1"/>
            <a:r>
              <a:rPr lang="en-US" dirty="0" smtClean="0"/>
              <a:t>If password is required, practice must have a fail-safe method of ensuring operator can obtain password when needed</a:t>
            </a:r>
          </a:p>
        </p:txBody>
      </p:sp>
    </p:spTree>
    <p:extLst>
      <p:ext uri="{BB962C8B-B14F-4D97-AF65-F5344CB8AC3E}">
        <p14:creationId xmlns:p14="http://schemas.microsoft.com/office/powerpoint/2010/main" val="16770504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lstStyle/>
          <a:p>
            <a:r>
              <a:rPr lang="en-US" dirty="0"/>
              <a:t>Dose Alert and Interventional Procedures</a:t>
            </a:r>
          </a:p>
        </p:txBody>
      </p:sp>
      <p:sp>
        <p:nvSpPr>
          <p:cNvPr id="3" name="Content Placeholder 2"/>
          <p:cNvSpPr>
            <a:spLocks noGrp="1"/>
          </p:cNvSpPr>
          <p:nvPr>
            <p:ph idx="1"/>
          </p:nvPr>
        </p:nvSpPr>
        <p:spPr/>
        <p:txBody>
          <a:bodyPr/>
          <a:lstStyle/>
          <a:p>
            <a:r>
              <a:rPr lang="en-US" dirty="0" smtClean="0"/>
              <a:t>The time spent addressing the alert may </a:t>
            </a:r>
            <a:r>
              <a:rPr lang="en-US" dirty="0"/>
              <a:t>have serious consequences if </a:t>
            </a:r>
            <a:r>
              <a:rPr lang="en-US" dirty="0" smtClean="0"/>
              <a:t>alert occurs </a:t>
            </a:r>
            <a:r>
              <a:rPr lang="en-US" dirty="0"/>
              <a:t>during a </a:t>
            </a:r>
            <a:r>
              <a:rPr lang="en-US" dirty="0" smtClean="0"/>
              <a:t>critical portion </a:t>
            </a:r>
            <a:r>
              <a:rPr lang="en-US" dirty="0"/>
              <a:t>of an interventional procedure</a:t>
            </a:r>
          </a:p>
          <a:p>
            <a:r>
              <a:rPr lang="en-US" dirty="0"/>
              <a:t>Each </a:t>
            </a:r>
            <a:r>
              <a:rPr lang="en-US" dirty="0" smtClean="0"/>
              <a:t>scan confirmed after </a:t>
            </a:r>
            <a:r>
              <a:rPr lang="en-US" dirty="0"/>
              <a:t>the initial alert </a:t>
            </a:r>
            <a:r>
              <a:rPr lang="en-US" dirty="0" smtClean="0"/>
              <a:t>may also </a:t>
            </a:r>
            <a:r>
              <a:rPr lang="en-US" dirty="0"/>
              <a:t>need to be </a:t>
            </a:r>
            <a:r>
              <a:rPr lang="en-US" dirty="0" smtClean="0"/>
              <a:t>addressed, potentially causing multiple delays and impeding workflow </a:t>
            </a:r>
          </a:p>
          <a:p>
            <a:r>
              <a:rPr lang="en-US" dirty="0" smtClean="0"/>
              <a:t>Interruption </a:t>
            </a:r>
            <a:r>
              <a:rPr lang="en-US" dirty="0"/>
              <a:t>of the procedure by the dose alert has the potential to negatively affect the procedure safety or </a:t>
            </a:r>
            <a:r>
              <a:rPr lang="en-US" dirty="0" smtClean="0"/>
              <a:t>success, especially in complex procedures</a:t>
            </a:r>
            <a:endParaRPr lang="en-US" dirty="0"/>
          </a:p>
        </p:txBody>
      </p:sp>
    </p:spTree>
    <p:extLst>
      <p:ext uri="{BB962C8B-B14F-4D97-AF65-F5344CB8AC3E}">
        <p14:creationId xmlns:p14="http://schemas.microsoft.com/office/powerpoint/2010/main" val="91224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Alert and Interventional Procedures</a:t>
            </a:r>
            <a:endParaRPr lang="en-US" dirty="0"/>
          </a:p>
        </p:txBody>
      </p:sp>
      <p:sp>
        <p:nvSpPr>
          <p:cNvPr id="3" name="Content Placeholder 2"/>
          <p:cNvSpPr>
            <a:spLocks noGrp="1"/>
          </p:cNvSpPr>
          <p:nvPr>
            <p:ph idx="1"/>
          </p:nvPr>
        </p:nvSpPr>
        <p:spPr/>
        <p:txBody>
          <a:bodyPr/>
          <a:lstStyle/>
          <a:p>
            <a:r>
              <a:rPr lang="en-US" dirty="0" smtClean="0"/>
              <a:t>If Dose Alert is enabled on a CT scanner that is used for interventional procedures, there are a number of steps an institution may take to ensure that the clinical workflow is not impeded</a:t>
            </a:r>
          </a:p>
          <a:p>
            <a:pPr lvl="1"/>
            <a:r>
              <a:rPr lang="en-US" dirty="0" smtClean="0"/>
              <a:t>Ensure that the password to override the dose alert is available to all CT operators</a:t>
            </a:r>
          </a:p>
          <a:p>
            <a:pPr lvl="1"/>
            <a:r>
              <a:rPr lang="en-US" dirty="0" smtClean="0"/>
              <a:t>Increase the Dose Alert level (e.g. to 2000 </a:t>
            </a:r>
            <a:r>
              <a:rPr lang="en-US" dirty="0" err="1" smtClean="0"/>
              <a:t>mGy</a:t>
            </a:r>
            <a:r>
              <a:rPr lang="en-US" dirty="0" smtClean="0"/>
              <a:t>) </a:t>
            </a:r>
          </a:p>
          <a:p>
            <a:pPr lvl="2"/>
            <a:r>
              <a:rPr lang="en-US" dirty="0" smtClean="0"/>
              <a:t>2000 </a:t>
            </a:r>
            <a:r>
              <a:rPr lang="en-US" dirty="0" err="1" smtClean="0"/>
              <a:t>mGy</a:t>
            </a:r>
            <a:r>
              <a:rPr lang="en-US" dirty="0" smtClean="0"/>
              <a:t> is the maximum value allowed, and this may not be high enough in extremely complex cases</a:t>
            </a:r>
          </a:p>
          <a:p>
            <a:pPr lvl="1"/>
            <a:r>
              <a:rPr lang="en-US" dirty="0" smtClean="0"/>
              <a:t>Turn off Dose Alert during interventional procedures</a:t>
            </a:r>
          </a:p>
          <a:p>
            <a:pPr lvl="1"/>
            <a:r>
              <a:rPr lang="en-US" dirty="0" smtClean="0"/>
              <a:t>Turn off the Dose Alert feature completely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Turn Off Dose Alerts</a:t>
            </a:r>
            <a:endParaRPr lang="en-US" dirty="0"/>
          </a:p>
        </p:txBody>
      </p:sp>
      <p:sp>
        <p:nvSpPr>
          <p:cNvPr id="3" name="Content Placeholder 2"/>
          <p:cNvSpPr>
            <a:spLocks noGrp="1"/>
          </p:cNvSpPr>
          <p:nvPr>
            <p:ph idx="1"/>
          </p:nvPr>
        </p:nvSpPr>
        <p:spPr>
          <a:xfrm>
            <a:off x="152400" y="1447800"/>
            <a:ext cx="8915400" cy="5225752"/>
          </a:xfrm>
        </p:spPr>
        <p:txBody>
          <a:bodyPr/>
          <a:lstStyle/>
          <a:p>
            <a:r>
              <a:rPr lang="en-US" dirty="0" smtClean="0"/>
              <a:t>Find the place where the dose alert value can be configured. This is likely in a system configuration or dose management section of the user interface.</a:t>
            </a:r>
          </a:p>
          <a:p>
            <a:r>
              <a:rPr lang="en-US" dirty="0" smtClean="0"/>
              <a:t>Dose Alerts can be disabled by </a:t>
            </a:r>
          </a:p>
          <a:p>
            <a:pPr lvl="1"/>
            <a:r>
              <a:rPr lang="en-US" dirty="0" smtClean="0"/>
              <a:t>Selecting </a:t>
            </a:r>
            <a:r>
              <a:rPr lang="en-US" dirty="0"/>
              <a:t>the option to “Turn Dose Alert Off”</a:t>
            </a:r>
          </a:p>
          <a:p>
            <a:pPr lvl="1"/>
            <a:r>
              <a:rPr lang="en-US" dirty="0" smtClean="0"/>
              <a:t>Deleting </a:t>
            </a:r>
            <a:r>
              <a:rPr lang="en-US" dirty="0"/>
              <a:t>the numerical value (e.g. 1000 mGy) </a:t>
            </a:r>
            <a:r>
              <a:rPr lang="en-US" dirty="0" smtClean="0"/>
              <a:t>and leaving </a:t>
            </a:r>
            <a:r>
              <a:rPr lang="en-US" dirty="0"/>
              <a:t>the box </a:t>
            </a:r>
            <a:r>
              <a:rPr lang="en-US" dirty="0" smtClean="0"/>
              <a:t>empty (the </a:t>
            </a:r>
            <a:r>
              <a:rPr lang="en-US" dirty="0"/>
              <a:t>Dose Check standard does not require a system to display an alert if the alert value has not been </a:t>
            </a:r>
            <a:r>
              <a:rPr lang="en-US" dirty="0" smtClean="0"/>
              <a:t>set)</a:t>
            </a:r>
          </a:p>
          <a:p>
            <a:pPr lvl="1"/>
            <a:r>
              <a:rPr lang="en-US" dirty="0" smtClean="0"/>
              <a:t>Replacing the numerical value (e.g. 1000 mGy) with 0 mGy (system response to a 0 value may be manufacturer dependent)</a:t>
            </a:r>
          </a:p>
          <a:p>
            <a:pPr lvl="1"/>
            <a:r>
              <a:rPr lang="en-US" dirty="0" smtClean="0">
                <a:solidFill>
                  <a:schemeClr val="tx2"/>
                </a:solidFill>
              </a:rPr>
              <a:t>Manufacturers should specify the behavior of their systems</a:t>
            </a:r>
          </a:p>
          <a:p>
            <a:pPr lvl="1"/>
            <a:r>
              <a:rPr lang="en-US" dirty="0" smtClean="0">
                <a:solidFill>
                  <a:schemeClr val="tx2"/>
                </a:solidFill>
              </a:rPr>
              <a:t>Users should also test and confirm this behavior</a:t>
            </a:r>
          </a:p>
        </p:txBody>
      </p:sp>
    </p:spTree>
    <p:extLst>
      <p:ext uri="{BB962C8B-B14F-4D97-AF65-F5344CB8AC3E}">
        <p14:creationId xmlns:p14="http://schemas.microsoft.com/office/powerpoint/2010/main" val="3592916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of Dose Check Values</a:t>
            </a:r>
            <a:endParaRPr lang="en-US" dirty="0"/>
          </a:p>
        </p:txBody>
      </p:sp>
      <p:sp>
        <p:nvSpPr>
          <p:cNvPr id="3" name="Content Placeholder 2"/>
          <p:cNvSpPr>
            <a:spLocks noGrp="1"/>
          </p:cNvSpPr>
          <p:nvPr>
            <p:ph idx="1"/>
          </p:nvPr>
        </p:nvSpPr>
        <p:spPr/>
        <p:txBody>
          <a:bodyPr/>
          <a:lstStyle/>
          <a:p>
            <a:r>
              <a:rPr lang="en-US" dirty="0" smtClean="0"/>
              <a:t>GE</a:t>
            </a:r>
            <a:endParaRPr lang="en-US" dirty="0"/>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3" y="2348881"/>
            <a:ext cx="4665521" cy="38011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472" y="2348880"/>
            <a:ext cx="4260028" cy="3795823"/>
          </a:xfrm>
          <a:prstGeom prst="rect">
            <a:avLst/>
          </a:prstGeom>
        </p:spPr>
      </p:pic>
    </p:spTree>
    <p:extLst>
      <p:ext uri="{BB962C8B-B14F-4D97-AF65-F5344CB8AC3E}">
        <p14:creationId xmlns:p14="http://schemas.microsoft.com/office/powerpoint/2010/main" val="2083547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r>
              <a:rPr lang="en-US" dirty="0" smtClean="0"/>
              <a:t>If a practice chooses to turn off </a:t>
            </a:r>
            <a:r>
              <a:rPr lang="en-US" dirty="0"/>
              <a:t>Dose Alert </a:t>
            </a:r>
            <a:r>
              <a:rPr lang="en-US" dirty="0" smtClean="0"/>
              <a:t>only during interventional procedures, it is imperative a method to confirm the On or Off state is established and followed by all operators</a:t>
            </a:r>
          </a:p>
          <a:p>
            <a:pPr lvl="1"/>
            <a:r>
              <a:rPr lang="en-US" dirty="0" smtClean="0">
                <a:solidFill>
                  <a:schemeClr val="tx2"/>
                </a:solidFill>
              </a:rPr>
              <a:t>Must remember to turn Dose Alert OFF before starting procedure</a:t>
            </a:r>
          </a:p>
          <a:p>
            <a:pPr lvl="1"/>
            <a:r>
              <a:rPr lang="en-US" dirty="0" smtClean="0">
                <a:solidFill>
                  <a:schemeClr val="tx2"/>
                </a:solidFill>
              </a:rPr>
              <a:t>Must remember to turn Dose Alert ON after procedure is completed</a:t>
            </a:r>
            <a:endParaRPr lang="en-US" dirty="0">
              <a:solidFill>
                <a:schemeClr val="tx2"/>
              </a:solidFill>
            </a:endParaRPr>
          </a:p>
        </p:txBody>
      </p:sp>
    </p:spTree>
    <p:extLst>
      <p:ext uri="{BB962C8B-B14F-4D97-AF65-F5344CB8AC3E}">
        <p14:creationId xmlns:p14="http://schemas.microsoft.com/office/powerpoint/2010/main" val="131400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CTDIvol</a:t>
            </a:r>
            <a:r>
              <a:rPr lang="en-US" dirty="0" smtClean="0"/>
              <a:t> vs. Skin Dose</a:t>
            </a:r>
            <a:endParaRPr lang="en-US" dirty="0"/>
          </a:p>
        </p:txBody>
      </p:sp>
      <p:sp>
        <p:nvSpPr>
          <p:cNvPr id="3" name="Content Placeholder 2"/>
          <p:cNvSpPr>
            <a:spLocks noGrp="1"/>
          </p:cNvSpPr>
          <p:nvPr>
            <p:ph idx="1"/>
          </p:nvPr>
        </p:nvSpPr>
        <p:spPr>
          <a:xfrm>
            <a:off x="0" y="1600200"/>
            <a:ext cx="9144000" cy="4997152"/>
          </a:xfrm>
        </p:spPr>
        <p:txBody>
          <a:bodyPr/>
          <a:lstStyle/>
          <a:p>
            <a:r>
              <a:rPr lang="en-US" dirty="0" err="1">
                <a:solidFill>
                  <a:schemeClr val="tx2"/>
                </a:solidFill>
              </a:rPr>
              <a:t>CTDIvol</a:t>
            </a:r>
            <a:r>
              <a:rPr lang="en-US" dirty="0">
                <a:solidFill>
                  <a:schemeClr val="tx2"/>
                </a:solidFill>
              </a:rPr>
              <a:t> is not the same thing as skin </a:t>
            </a:r>
            <a:r>
              <a:rPr lang="en-US" dirty="0" smtClean="0">
                <a:solidFill>
                  <a:schemeClr val="tx2"/>
                </a:solidFill>
              </a:rPr>
              <a:t>dose</a:t>
            </a:r>
          </a:p>
          <a:p>
            <a:pPr lvl="1"/>
            <a:r>
              <a:rPr lang="en-US" dirty="0" smtClean="0"/>
              <a:t>The relationship between </a:t>
            </a:r>
            <a:r>
              <a:rPr lang="en-US" dirty="0" err="1" smtClean="0"/>
              <a:t>CTDIvol</a:t>
            </a:r>
            <a:r>
              <a:rPr lang="en-US" dirty="0" smtClean="0"/>
              <a:t> and skin dose </a:t>
            </a:r>
            <a:br>
              <a:rPr lang="en-US" dirty="0" smtClean="0"/>
            </a:br>
            <a:r>
              <a:rPr lang="en-US" dirty="0" smtClean="0"/>
              <a:t>depends on patient size and scan mode </a:t>
            </a:r>
          </a:p>
          <a:p>
            <a:r>
              <a:rPr lang="en-US" dirty="0" smtClean="0"/>
              <a:t>Axial or helical scans (i.e. the </a:t>
            </a:r>
            <a:r>
              <a:rPr lang="en-US" dirty="0" smtClean="0">
                <a:solidFill>
                  <a:schemeClr val="tx2"/>
                </a:solidFill>
              </a:rPr>
              <a:t>table moves</a:t>
            </a:r>
            <a:r>
              <a:rPr lang="en-US" dirty="0" smtClean="0"/>
              <a:t>)</a:t>
            </a:r>
          </a:p>
          <a:p>
            <a:pPr lvl="1"/>
            <a:r>
              <a:rPr lang="en-US" dirty="0" smtClean="0"/>
              <a:t>Head scans: Skin </a:t>
            </a:r>
            <a:r>
              <a:rPr lang="en-US" dirty="0"/>
              <a:t>d</a:t>
            </a:r>
            <a:r>
              <a:rPr lang="en-US" dirty="0" smtClean="0"/>
              <a:t>ose* is </a:t>
            </a:r>
            <a:r>
              <a:rPr lang="en-US" i="1" dirty="0" smtClean="0"/>
              <a:t>approximately</a:t>
            </a:r>
            <a:r>
              <a:rPr lang="en-US" dirty="0" smtClean="0"/>
              <a:t> equal to CTDIvol</a:t>
            </a:r>
          </a:p>
          <a:p>
            <a:pPr lvl="1"/>
            <a:r>
              <a:rPr lang="en-US" dirty="0" smtClean="0"/>
              <a:t>Body scans: Skin dose* is </a:t>
            </a:r>
            <a:r>
              <a:rPr lang="en-US" i="1" dirty="0" smtClean="0"/>
              <a:t>approximately</a:t>
            </a:r>
            <a:r>
              <a:rPr lang="en-US" dirty="0" smtClean="0"/>
              <a:t> 20% greater than CTDIvol</a:t>
            </a:r>
          </a:p>
          <a:p>
            <a:r>
              <a:rPr lang="en-US" dirty="0" smtClean="0"/>
              <a:t>Biopsy, fluoroscopy or perfusion scans </a:t>
            </a:r>
            <a:br>
              <a:rPr lang="en-US" dirty="0" smtClean="0"/>
            </a:br>
            <a:r>
              <a:rPr lang="en-US" dirty="0" smtClean="0"/>
              <a:t>(</a:t>
            </a:r>
            <a:r>
              <a:rPr lang="en-US" dirty="0"/>
              <a:t>i.e. the </a:t>
            </a:r>
            <a:r>
              <a:rPr lang="en-US" dirty="0">
                <a:solidFill>
                  <a:schemeClr val="tx2"/>
                </a:solidFill>
              </a:rPr>
              <a:t>table </a:t>
            </a:r>
            <a:r>
              <a:rPr lang="en-US" dirty="0" smtClean="0">
                <a:solidFill>
                  <a:schemeClr val="tx2"/>
                </a:solidFill>
              </a:rPr>
              <a:t>does not move </a:t>
            </a:r>
            <a:r>
              <a:rPr lang="en-US" dirty="0" smtClean="0"/>
              <a:t>during scanning)</a:t>
            </a:r>
            <a:endParaRPr lang="en-US" dirty="0"/>
          </a:p>
          <a:p>
            <a:pPr lvl="1"/>
            <a:r>
              <a:rPr lang="en-US" dirty="0"/>
              <a:t>Head scans: Skin d</a:t>
            </a:r>
            <a:r>
              <a:rPr lang="en-US" dirty="0" smtClean="0"/>
              <a:t>ose* </a:t>
            </a:r>
            <a:r>
              <a:rPr lang="en-US" dirty="0"/>
              <a:t>is </a:t>
            </a:r>
            <a:r>
              <a:rPr lang="en-US" i="1" dirty="0"/>
              <a:t>approximately</a:t>
            </a:r>
            <a:r>
              <a:rPr lang="en-US" dirty="0"/>
              <a:t> 5</a:t>
            </a:r>
            <a:r>
              <a:rPr lang="en-US" dirty="0" smtClean="0"/>
              <a:t>0% of CTDIvol</a:t>
            </a:r>
            <a:endParaRPr lang="en-US" dirty="0"/>
          </a:p>
          <a:p>
            <a:pPr lvl="1"/>
            <a:r>
              <a:rPr lang="en-US" dirty="0"/>
              <a:t>Body scans: Skin </a:t>
            </a:r>
            <a:r>
              <a:rPr lang="en-US" dirty="0" smtClean="0"/>
              <a:t>dose* </a:t>
            </a:r>
            <a:r>
              <a:rPr lang="en-US" dirty="0"/>
              <a:t>is </a:t>
            </a:r>
            <a:r>
              <a:rPr lang="en-US" i="1" dirty="0"/>
              <a:t>approximately</a:t>
            </a:r>
            <a:r>
              <a:rPr lang="en-US" dirty="0"/>
              <a:t> </a:t>
            </a:r>
            <a:r>
              <a:rPr lang="en-US" dirty="0" smtClean="0"/>
              <a:t>60% of CTDIvol</a:t>
            </a:r>
            <a:endParaRPr lang="en-US" dirty="0"/>
          </a:p>
          <a:p>
            <a:endParaRPr lang="en-US" dirty="0" smtClean="0"/>
          </a:p>
          <a:p>
            <a:pPr lvl="1"/>
            <a:endParaRPr lang="en-US" dirty="0"/>
          </a:p>
        </p:txBody>
      </p:sp>
      <p:sp>
        <p:nvSpPr>
          <p:cNvPr id="4" name="TextBox 3"/>
          <p:cNvSpPr txBox="1"/>
          <p:nvPr/>
        </p:nvSpPr>
        <p:spPr>
          <a:xfrm>
            <a:off x="304801" y="6553200"/>
            <a:ext cx="8763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F</a:t>
            </a:r>
            <a:r>
              <a:rPr lang="en-US" sz="1200" dirty="0" smtClean="0">
                <a:latin typeface="Arial" panose="020B0604020202020204" pitchFamily="34" charset="0"/>
                <a:cs typeface="Arial" panose="020B0604020202020204" pitchFamily="34" charset="0"/>
              </a:rPr>
              <a:t>rom </a:t>
            </a:r>
            <a:r>
              <a:rPr lang="en-US" sz="1200" dirty="0" err="1" smtClean="0">
                <a:latin typeface="Arial" panose="020B0604020202020204" pitchFamily="34" charset="0"/>
                <a:cs typeface="Arial" panose="020B0604020202020204" pitchFamily="34" charset="0"/>
              </a:rPr>
              <a:t>Bauhs</a:t>
            </a:r>
            <a:r>
              <a:rPr lang="en-US" sz="1200" dirty="0" smtClean="0">
                <a:latin typeface="Arial" panose="020B0604020202020204" pitchFamily="34" charset="0"/>
                <a:cs typeface="Arial" panose="020B0604020202020204" pitchFamily="34" charset="0"/>
              </a:rPr>
              <a:t> et al., </a:t>
            </a:r>
            <a:r>
              <a:rPr lang="en-US" sz="1200" dirty="0">
                <a:latin typeface="Arial" panose="020B0604020202020204" pitchFamily="34" charset="0"/>
                <a:cs typeface="Arial" panose="020B0604020202020204" pitchFamily="34" charset="0"/>
              </a:rPr>
              <a:t>CT </a:t>
            </a:r>
            <a:r>
              <a:rPr lang="en-US" sz="1200" dirty="0" err="1">
                <a:latin typeface="Arial" panose="020B0604020202020204" pitchFamily="34" charset="0"/>
                <a:cs typeface="Arial" panose="020B0604020202020204" pitchFamily="34" charset="0"/>
              </a:rPr>
              <a:t>Dosimetry</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Comparison of Measurement Techniques and Devices, </a:t>
            </a:r>
            <a:r>
              <a:rPr lang="en-US" sz="1200" dirty="0" err="1" smtClean="0">
                <a:latin typeface="Arial" panose="020B0604020202020204" pitchFamily="34" charset="0"/>
                <a:cs typeface="Arial" panose="020B0604020202020204" pitchFamily="34" charset="0"/>
              </a:rPr>
              <a:t>RadioGraphics</a:t>
            </a:r>
            <a:r>
              <a:rPr lang="en-US" sz="1200" dirty="0" smtClean="0">
                <a:latin typeface="Arial" panose="020B0604020202020204" pitchFamily="34" charset="0"/>
                <a:cs typeface="Arial" panose="020B0604020202020204" pitchFamily="34" charset="0"/>
              </a:rPr>
              <a:t>, 2008; 28:245-253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22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Dose Notification Values</a:t>
            </a:r>
            <a:endParaRPr lang="en-US" dirty="0"/>
          </a:p>
        </p:txBody>
      </p:sp>
      <p:sp>
        <p:nvSpPr>
          <p:cNvPr id="5" name="Content Placeholder 4"/>
          <p:cNvSpPr>
            <a:spLocks noGrp="1"/>
          </p:cNvSpPr>
          <p:nvPr>
            <p:ph idx="1"/>
          </p:nvPr>
        </p:nvSpPr>
        <p:spPr>
          <a:xfrm>
            <a:off x="304800" y="1600200"/>
            <a:ext cx="8610600" cy="4997152"/>
          </a:xfrm>
        </p:spPr>
        <p:txBody>
          <a:bodyPr/>
          <a:lstStyle/>
          <a:p>
            <a:r>
              <a:rPr lang="en-US" dirty="0"/>
              <a:t>U</a:t>
            </a:r>
            <a:r>
              <a:rPr lang="en-US" dirty="0" smtClean="0"/>
              <a:t>sed </a:t>
            </a:r>
            <a:r>
              <a:rPr lang="en-US" dirty="0"/>
              <a:t>to trigger a message when </a:t>
            </a:r>
            <a:r>
              <a:rPr lang="en-US" b="1" dirty="0">
                <a:solidFill>
                  <a:schemeClr val="tx2"/>
                </a:solidFill>
              </a:rPr>
              <a:t>a single </a:t>
            </a:r>
            <a:r>
              <a:rPr lang="en-US" b="1" dirty="0" smtClean="0">
                <a:solidFill>
                  <a:schemeClr val="tx2"/>
                </a:solidFill>
              </a:rPr>
              <a:t>planned and confirmed scan</a:t>
            </a:r>
            <a:r>
              <a:rPr lang="en-US" b="1" dirty="0" smtClean="0"/>
              <a:t> </a:t>
            </a:r>
            <a:r>
              <a:rPr lang="en-US" dirty="0"/>
              <a:t>is likely to exceed </a:t>
            </a:r>
            <a:r>
              <a:rPr lang="en-US" dirty="0" smtClean="0"/>
              <a:t>a pre-programmed value (CTDIvol and/or DLP). </a:t>
            </a:r>
          </a:p>
          <a:p>
            <a:pPr lvl="1"/>
            <a:r>
              <a:rPr lang="en-US" dirty="0" smtClean="0"/>
              <a:t>Programmed value is set for each scan sequence in an exam</a:t>
            </a:r>
          </a:p>
          <a:p>
            <a:pPr lvl="1"/>
            <a:r>
              <a:rPr lang="en-US" dirty="0" smtClean="0"/>
              <a:t>Values can be adjusted according to user preference</a:t>
            </a:r>
          </a:p>
          <a:p>
            <a:pPr lvl="1"/>
            <a:r>
              <a:rPr lang="en-US" dirty="0" smtClean="0"/>
              <a:t>Recommendations by the AAPM</a:t>
            </a:r>
            <a:r>
              <a:rPr lang="en-US" baseline="30000" dirty="0" smtClean="0"/>
              <a:t> </a:t>
            </a:r>
            <a:r>
              <a:rPr lang="en-US" dirty="0" smtClean="0"/>
              <a:t>provide initial default values (for CTDIvol only)</a:t>
            </a:r>
            <a:r>
              <a:rPr lang="en-US" baseline="30000" dirty="0" smtClean="0"/>
              <a:t>1</a:t>
            </a:r>
          </a:p>
          <a:p>
            <a:pPr lvl="1"/>
            <a:r>
              <a:rPr lang="en-US" dirty="0" smtClean="0"/>
              <a:t>Values were set by AAPM so that notifications would be infrequent to ensure that operators pay attention to them</a:t>
            </a:r>
          </a:p>
          <a:p>
            <a:pPr lvl="2"/>
            <a:r>
              <a:rPr lang="en-US" dirty="0" smtClean="0"/>
              <a:t>If they pop up all the time, they will be ignored</a:t>
            </a:r>
          </a:p>
          <a:p>
            <a:pPr lvl="1"/>
            <a:r>
              <a:rPr lang="en-US" dirty="0" smtClean="0"/>
              <a:t>Target frequency was approximately 5%</a:t>
            </a:r>
          </a:p>
          <a:p>
            <a:pPr lvl="1"/>
            <a:endParaRPr lang="en-US" dirty="0"/>
          </a:p>
        </p:txBody>
      </p:sp>
      <p:sp>
        <p:nvSpPr>
          <p:cNvPr id="2" name="Rectangle 1"/>
          <p:cNvSpPr/>
          <p:nvPr/>
        </p:nvSpPr>
        <p:spPr>
          <a:xfrm>
            <a:off x="228600" y="6488668"/>
            <a:ext cx="8686800" cy="338554"/>
          </a:xfrm>
          <a:prstGeom prst="rect">
            <a:avLst/>
          </a:prstGeom>
        </p:spPr>
        <p:txBody>
          <a:bodyPr wrap="square">
            <a:spAutoFit/>
          </a:bodyPr>
          <a:lstStyle/>
          <a:p>
            <a:r>
              <a:rPr lang="en-US" sz="1600" b="1" baseline="30000" dirty="0">
                <a:latin typeface="Arial" panose="020B0604020202020204" pitchFamily="34" charset="0"/>
                <a:cs typeface="Arial" panose="020B0604020202020204" pitchFamily="34" charset="0"/>
              </a:rPr>
              <a:t>1</a:t>
            </a:r>
            <a:r>
              <a:rPr lang="en-US" sz="1600" b="1" dirty="0">
                <a:latin typeface="Arial" panose="020B0604020202020204" pitchFamily="34" charset="0"/>
                <a:cs typeface="Arial" panose="020B0604020202020204" pitchFamily="34" charset="0"/>
              </a:rPr>
              <a:t>http://www.aapm.org/pubs/CTProtocols/documents/NotificationLevelsStatement.pdf</a:t>
            </a:r>
          </a:p>
        </p:txBody>
      </p:sp>
    </p:spTree>
    <p:extLst>
      <p:ext uri="{BB962C8B-B14F-4D97-AF65-F5344CB8AC3E}">
        <p14:creationId xmlns:p14="http://schemas.microsoft.com/office/powerpoint/2010/main" val="3885313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16"/>
            <a:ext cx="8458200" cy="685800"/>
          </a:xfrm>
        </p:spPr>
        <p:txBody>
          <a:bodyPr/>
          <a:lstStyle/>
          <a:p>
            <a:r>
              <a:rPr lang="en-US" dirty="0" err="1" smtClean="0"/>
              <a:t>CTDIvol</a:t>
            </a:r>
            <a:r>
              <a:rPr lang="en-US" dirty="0" smtClean="0"/>
              <a:t> </a:t>
            </a:r>
            <a:r>
              <a:rPr lang="en-US" dirty="0"/>
              <a:t>V</a:t>
            </a:r>
            <a:r>
              <a:rPr lang="en-US" dirty="0" smtClean="0"/>
              <a:t>alues where Risk of Skin Injury Starts </a:t>
            </a:r>
            <a:endParaRPr lang="en-US" dirty="0"/>
          </a:p>
        </p:txBody>
      </p:sp>
      <p:sp>
        <p:nvSpPr>
          <p:cNvPr id="3" name="Content Placeholder 2"/>
          <p:cNvSpPr>
            <a:spLocks noGrp="1"/>
          </p:cNvSpPr>
          <p:nvPr>
            <p:ph idx="1"/>
          </p:nvPr>
        </p:nvSpPr>
        <p:spPr/>
        <p:txBody>
          <a:bodyPr/>
          <a:lstStyle/>
          <a:p>
            <a:r>
              <a:rPr lang="en-US" dirty="0" smtClean="0"/>
              <a:t>At skin doses of </a:t>
            </a:r>
            <a:r>
              <a:rPr lang="en-US" i="1" dirty="0">
                <a:solidFill>
                  <a:schemeClr val="tx2"/>
                </a:solidFill>
              </a:rPr>
              <a:t>approximately</a:t>
            </a:r>
            <a:r>
              <a:rPr lang="en-US" dirty="0"/>
              <a:t> 2000 </a:t>
            </a:r>
            <a:r>
              <a:rPr lang="en-US" dirty="0" err="1" smtClean="0"/>
              <a:t>mGy</a:t>
            </a:r>
            <a:r>
              <a:rPr lang="en-US" dirty="0" smtClean="0"/>
              <a:t>, transient </a:t>
            </a:r>
            <a:r>
              <a:rPr lang="en-US" dirty="0"/>
              <a:t>skin erythema </a:t>
            </a:r>
            <a:r>
              <a:rPr lang="en-US" dirty="0" smtClean="0"/>
              <a:t>may begin to occur. </a:t>
            </a:r>
            <a:br>
              <a:rPr lang="en-US" dirty="0" smtClean="0"/>
            </a:br>
            <a:r>
              <a:rPr lang="en-US" dirty="0" smtClean="0"/>
              <a:t>This corresponds to …</a:t>
            </a:r>
          </a:p>
          <a:p>
            <a:r>
              <a:rPr lang="en-US" dirty="0"/>
              <a:t>Axial or helical scans (i.e. the </a:t>
            </a:r>
            <a:r>
              <a:rPr lang="en-US" dirty="0">
                <a:solidFill>
                  <a:schemeClr val="tx2"/>
                </a:solidFill>
              </a:rPr>
              <a:t>table moves</a:t>
            </a:r>
            <a:r>
              <a:rPr lang="en-US" dirty="0"/>
              <a:t>)</a:t>
            </a:r>
          </a:p>
          <a:p>
            <a:pPr lvl="1"/>
            <a:r>
              <a:rPr lang="en-US" dirty="0"/>
              <a:t>Head scans: </a:t>
            </a:r>
            <a:r>
              <a:rPr lang="en-US" dirty="0" smtClean="0"/>
              <a:t>CTDIvol* a</a:t>
            </a:r>
            <a:r>
              <a:rPr lang="en-US" i="1" dirty="0" smtClean="0"/>
              <a:t>pproximately</a:t>
            </a:r>
            <a:r>
              <a:rPr lang="en-US" dirty="0" smtClean="0"/>
              <a:t> </a:t>
            </a:r>
            <a:r>
              <a:rPr lang="en-US" dirty="0"/>
              <a:t>equal </a:t>
            </a:r>
            <a:r>
              <a:rPr lang="en-US" dirty="0" smtClean="0"/>
              <a:t>to 2000 mGy</a:t>
            </a:r>
            <a:endParaRPr lang="en-US" dirty="0"/>
          </a:p>
          <a:p>
            <a:pPr lvl="1"/>
            <a:r>
              <a:rPr lang="en-US" dirty="0"/>
              <a:t>Body scans: </a:t>
            </a:r>
            <a:r>
              <a:rPr lang="en-US" dirty="0" smtClean="0"/>
              <a:t>CTDIvol* </a:t>
            </a:r>
            <a:r>
              <a:rPr lang="en-US" dirty="0"/>
              <a:t>a</a:t>
            </a:r>
            <a:r>
              <a:rPr lang="en-US" i="1" dirty="0"/>
              <a:t>pproximately</a:t>
            </a:r>
            <a:r>
              <a:rPr lang="en-US" dirty="0"/>
              <a:t> equal to </a:t>
            </a:r>
            <a:r>
              <a:rPr lang="en-US" dirty="0" smtClean="0"/>
              <a:t>1670 mGy</a:t>
            </a:r>
            <a:endParaRPr lang="en-US" dirty="0"/>
          </a:p>
          <a:p>
            <a:r>
              <a:rPr lang="en-US" dirty="0" smtClean="0"/>
              <a:t>Biopsy</a:t>
            </a:r>
            <a:r>
              <a:rPr lang="en-US" dirty="0"/>
              <a:t>, fluoroscopy or perfusion scans </a:t>
            </a:r>
            <a:br>
              <a:rPr lang="en-US" dirty="0"/>
            </a:br>
            <a:r>
              <a:rPr lang="en-US" dirty="0"/>
              <a:t>(i.e. the </a:t>
            </a:r>
            <a:r>
              <a:rPr lang="en-US" dirty="0">
                <a:solidFill>
                  <a:schemeClr val="tx2"/>
                </a:solidFill>
              </a:rPr>
              <a:t>table dose not move </a:t>
            </a:r>
            <a:r>
              <a:rPr lang="en-US" dirty="0"/>
              <a:t>during scanning)</a:t>
            </a:r>
          </a:p>
          <a:p>
            <a:pPr lvl="1"/>
            <a:r>
              <a:rPr lang="en-US" dirty="0"/>
              <a:t>Head scans: </a:t>
            </a:r>
            <a:r>
              <a:rPr lang="en-US" dirty="0" smtClean="0"/>
              <a:t>CTDIvol* </a:t>
            </a:r>
            <a:r>
              <a:rPr lang="en-US" dirty="0"/>
              <a:t>a</a:t>
            </a:r>
            <a:r>
              <a:rPr lang="en-US" i="1" dirty="0"/>
              <a:t>pproximately</a:t>
            </a:r>
            <a:r>
              <a:rPr lang="en-US" dirty="0"/>
              <a:t> equal to </a:t>
            </a:r>
            <a:r>
              <a:rPr lang="en-US" dirty="0" smtClean="0"/>
              <a:t>4000 </a:t>
            </a:r>
            <a:r>
              <a:rPr lang="en-US" dirty="0"/>
              <a:t>mGy</a:t>
            </a:r>
          </a:p>
          <a:p>
            <a:pPr lvl="1"/>
            <a:r>
              <a:rPr lang="en-US" dirty="0" smtClean="0"/>
              <a:t>Body </a:t>
            </a:r>
            <a:r>
              <a:rPr lang="en-US" dirty="0"/>
              <a:t>scans: </a:t>
            </a:r>
            <a:r>
              <a:rPr lang="en-US" dirty="0" smtClean="0"/>
              <a:t>CTDIvol* </a:t>
            </a:r>
            <a:r>
              <a:rPr lang="en-US" dirty="0"/>
              <a:t>a</a:t>
            </a:r>
            <a:r>
              <a:rPr lang="en-US" i="1" dirty="0"/>
              <a:t>pproximately</a:t>
            </a:r>
            <a:r>
              <a:rPr lang="en-US" dirty="0"/>
              <a:t> equal to </a:t>
            </a:r>
            <a:r>
              <a:rPr lang="en-US" dirty="0" smtClean="0"/>
              <a:t>3330 mGy</a:t>
            </a:r>
            <a:endParaRPr lang="en-US" dirty="0"/>
          </a:p>
          <a:p>
            <a:endParaRPr lang="en-US" dirty="0"/>
          </a:p>
          <a:p>
            <a:endParaRPr lang="en-US" dirty="0"/>
          </a:p>
        </p:txBody>
      </p:sp>
      <p:sp>
        <p:nvSpPr>
          <p:cNvPr id="4" name="TextBox 3"/>
          <p:cNvSpPr txBox="1"/>
          <p:nvPr/>
        </p:nvSpPr>
        <p:spPr>
          <a:xfrm>
            <a:off x="304801" y="6553200"/>
            <a:ext cx="8763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F</a:t>
            </a:r>
            <a:r>
              <a:rPr lang="en-US" sz="1200" dirty="0" smtClean="0">
                <a:latin typeface="Arial" panose="020B0604020202020204" pitchFamily="34" charset="0"/>
                <a:cs typeface="Arial" panose="020B0604020202020204" pitchFamily="34" charset="0"/>
              </a:rPr>
              <a:t>rom </a:t>
            </a:r>
            <a:r>
              <a:rPr lang="en-US" sz="1200" dirty="0" err="1" smtClean="0">
                <a:latin typeface="Arial" panose="020B0604020202020204" pitchFamily="34" charset="0"/>
                <a:cs typeface="Arial" panose="020B0604020202020204" pitchFamily="34" charset="0"/>
              </a:rPr>
              <a:t>Bauhs</a:t>
            </a:r>
            <a:r>
              <a:rPr lang="en-US" sz="1200" dirty="0" smtClean="0">
                <a:latin typeface="Arial" panose="020B0604020202020204" pitchFamily="34" charset="0"/>
                <a:cs typeface="Arial" panose="020B0604020202020204" pitchFamily="34" charset="0"/>
              </a:rPr>
              <a:t> et al., </a:t>
            </a:r>
            <a:r>
              <a:rPr lang="en-US" sz="1200" dirty="0">
                <a:latin typeface="Arial" panose="020B0604020202020204" pitchFamily="34" charset="0"/>
                <a:cs typeface="Arial" panose="020B0604020202020204" pitchFamily="34" charset="0"/>
              </a:rPr>
              <a:t>CT </a:t>
            </a:r>
            <a:r>
              <a:rPr lang="en-US" sz="1200" dirty="0" err="1">
                <a:latin typeface="Arial" panose="020B0604020202020204" pitchFamily="34" charset="0"/>
                <a:cs typeface="Arial" panose="020B0604020202020204" pitchFamily="34" charset="0"/>
              </a:rPr>
              <a:t>Dosimetry</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Comparison of Measurement Techniques and Devices, </a:t>
            </a:r>
            <a:r>
              <a:rPr lang="en-US" sz="1200" dirty="0" err="1" smtClean="0">
                <a:latin typeface="Arial" panose="020B0604020202020204" pitchFamily="34" charset="0"/>
                <a:cs typeface="Arial" panose="020B0604020202020204" pitchFamily="34" charset="0"/>
              </a:rPr>
              <a:t>RadioGraphics</a:t>
            </a:r>
            <a:r>
              <a:rPr lang="en-US" sz="1200" dirty="0" smtClean="0">
                <a:latin typeface="Arial" panose="020B0604020202020204" pitchFamily="34" charset="0"/>
                <a:cs typeface="Arial" panose="020B0604020202020204" pitchFamily="34" charset="0"/>
              </a:rPr>
              <a:t>, 2008; 28:245-253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06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Context is Important</a:t>
            </a:r>
            <a:endParaRPr lang="en-US" dirty="0"/>
          </a:p>
        </p:txBody>
      </p:sp>
      <p:sp>
        <p:nvSpPr>
          <p:cNvPr id="3" name="Content Placeholder 2"/>
          <p:cNvSpPr>
            <a:spLocks noGrp="1"/>
          </p:cNvSpPr>
          <p:nvPr>
            <p:ph idx="1"/>
          </p:nvPr>
        </p:nvSpPr>
        <p:spPr>
          <a:xfrm>
            <a:off x="76200" y="1447800"/>
            <a:ext cx="9094959" cy="4997152"/>
          </a:xfrm>
        </p:spPr>
        <p:txBody>
          <a:bodyPr/>
          <a:lstStyle/>
          <a:p>
            <a:r>
              <a:rPr lang="en-US" dirty="0" smtClean="0"/>
              <a:t>In only a very few situations is a cumulative </a:t>
            </a:r>
            <a:r>
              <a:rPr lang="en-US" dirty="0" err="1" smtClean="0"/>
              <a:t>CTDIvol</a:t>
            </a:r>
            <a:r>
              <a:rPr lang="en-US" dirty="0" smtClean="0"/>
              <a:t> &gt; 2000 </a:t>
            </a:r>
            <a:r>
              <a:rPr lang="en-US" dirty="0" err="1" smtClean="0"/>
              <a:t>mGy</a:t>
            </a:r>
            <a:r>
              <a:rPr lang="en-US" dirty="0" smtClean="0"/>
              <a:t> observed. </a:t>
            </a:r>
          </a:p>
          <a:p>
            <a:r>
              <a:rPr lang="en-US" dirty="0" smtClean="0"/>
              <a:t>Examples of important medical procedures where these high </a:t>
            </a:r>
            <a:r>
              <a:rPr lang="en-US" dirty="0" err="1" smtClean="0"/>
              <a:t>CTDIvol</a:t>
            </a:r>
            <a:r>
              <a:rPr lang="en-US" dirty="0" smtClean="0"/>
              <a:t> values are observed include:</a:t>
            </a:r>
          </a:p>
          <a:p>
            <a:pPr lvl="1"/>
            <a:r>
              <a:rPr lang="en-US" dirty="0" err="1" smtClean="0"/>
              <a:t>Cryoablation</a:t>
            </a:r>
            <a:r>
              <a:rPr lang="en-US" dirty="0" smtClean="0"/>
              <a:t> and RF ablation procedures</a:t>
            </a:r>
          </a:p>
          <a:p>
            <a:pPr lvl="1"/>
            <a:r>
              <a:rPr lang="en-US" dirty="0" err="1" smtClean="0"/>
              <a:t>Cementoplasty</a:t>
            </a:r>
            <a:r>
              <a:rPr lang="en-US" dirty="0" smtClean="0"/>
              <a:t> or multi-level blood patches for CSF leaks</a:t>
            </a:r>
          </a:p>
          <a:p>
            <a:r>
              <a:rPr lang="en-US" dirty="0" smtClean="0"/>
              <a:t>These procedures are often performed for oncological or other serious medical conditions, and offer important medical benefits that outweigh the low risk of transient skin erythema or hair loss</a:t>
            </a:r>
          </a:p>
          <a:p>
            <a:r>
              <a:rPr lang="en-US" dirty="0" smtClean="0">
                <a:solidFill>
                  <a:schemeClr val="tx2"/>
                </a:solidFill>
              </a:rPr>
              <a:t>Dose Alerts should not stop a needed procedure</a:t>
            </a:r>
          </a:p>
          <a:p>
            <a:pPr lvl="1"/>
            <a:endParaRPr lang="en-US" dirty="0"/>
          </a:p>
        </p:txBody>
      </p:sp>
    </p:spTree>
    <p:extLst>
      <p:ext uri="{BB962C8B-B14F-4D97-AF65-F5344CB8AC3E}">
        <p14:creationId xmlns:p14="http://schemas.microsoft.com/office/powerpoint/2010/main" val="86948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457200" y="6477000"/>
            <a:ext cx="8001000" cy="307777"/>
          </a:xfrm>
          <a:prstGeom prst="rect">
            <a:avLst/>
          </a:prstGeom>
          <a:noFill/>
          <a:ln w="9525">
            <a:noFill/>
            <a:miter lim="800000"/>
            <a:headEnd/>
            <a:tailEnd/>
          </a:ln>
        </p:spPr>
        <p:txBody>
          <a:bodyPr wrap="square">
            <a:spAutoFit/>
          </a:bodyPr>
          <a:lstStyle/>
          <a:p>
            <a:r>
              <a:rPr lang="en-US" sz="1400" dirty="0" smtClean="0">
                <a:latin typeface="Arial" panose="020B0604020202020204" pitchFamily="34" charset="0"/>
                <a:cs typeface="Arial" panose="020B0604020202020204" pitchFamily="34" charset="0"/>
              </a:rPr>
              <a:t>Source: http</a:t>
            </a:r>
            <a:r>
              <a:rPr lang="en-US" sz="1400" dirty="0">
                <a:latin typeface="Arial" panose="020B0604020202020204" pitchFamily="34" charset="0"/>
                <a:cs typeface="Arial" panose="020B0604020202020204" pitchFamily="34" charset="0"/>
              </a:rPr>
              <a:t>://www.aapm.org/pubs/CTProtocols/documents/NotificationLevelsStatement.pdf</a:t>
            </a:r>
          </a:p>
        </p:txBody>
      </p:sp>
      <p:graphicFrame>
        <p:nvGraphicFramePr>
          <p:cNvPr id="2" name="Table 1"/>
          <p:cNvGraphicFramePr>
            <a:graphicFrameLocks noGrp="1"/>
          </p:cNvGraphicFramePr>
          <p:nvPr>
            <p:extLst>
              <p:ext uri="{D42A27DB-BD31-4B8C-83A1-F6EECF244321}">
                <p14:modId xmlns:p14="http://schemas.microsoft.com/office/powerpoint/2010/main" val="1661716521"/>
              </p:ext>
            </p:extLst>
          </p:nvPr>
        </p:nvGraphicFramePr>
        <p:xfrm>
          <a:off x="449283" y="806196"/>
          <a:ext cx="8382000" cy="5366004"/>
        </p:xfrm>
        <a:graphic>
          <a:graphicData uri="http://schemas.openxmlformats.org/drawingml/2006/table">
            <a:tbl>
              <a:tblPr firstRow="1" firstCol="1" lastRow="1" lastCol="1" bandRow="1" bandCol="1">
                <a:tableStyleId>{EB344D84-9AFB-497E-A393-DC336BA19D2E}</a:tableStyleId>
              </a:tblPr>
              <a:tblGrid>
                <a:gridCol w="6605682"/>
                <a:gridCol w="1776318"/>
              </a:tblGrid>
              <a:tr h="797408">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CT Scan Region</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(associated with one scan series or scan phase)</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a:solidFill>
                            <a:schemeClr val="bg1"/>
                          </a:solidFill>
                          <a:effectLst/>
                          <a:latin typeface="Arial" panose="020B0604020202020204" pitchFamily="34" charset="0"/>
                          <a:cs typeface="Arial" panose="020B0604020202020204" pitchFamily="34" charset="0"/>
                        </a:rPr>
                        <a:t>CTDIvol</a:t>
                      </a:r>
                    </a:p>
                    <a:p>
                      <a:pPr marL="0" marR="0" algn="ctr">
                        <a:lnSpc>
                          <a:spcPct val="115000"/>
                        </a:lnSpc>
                        <a:spcBef>
                          <a:spcPts val="0"/>
                        </a:spcBef>
                        <a:spcAft>
                          <a:spcPts val="0"/>
                        </a:spcAft>
                      </a:pPr>
                      <a:r>
                        <a:rPr lang="en-US" sz="1800">
                          <a:solidFill>
                            <a:schemeClr val="bg1"/>
                          </a:solidFill>
                          <a:effectLst/>
                          <a:latin typeface="Arial" panose="020B0604020202020204" pitchFamily="34" charset="0"/>
                          <a:cs typeface="Arial" panose="020B0604020202020204" pitchFamily="34" charset="0"/>
                        </a:rPr>
                        <a:t>Notification Value (mGy)</a:t>
                      </a:r>
                      <a:endParaRPr lang="en-US" sz="180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r>
              <a:tr h="254381">
                <a:tc>
                  <a:txBody>
                    <a:bodyPr/>
                    <a:lstStyle/>
                    <a:p>
                      <a:pPr marL="0" marR="0">
                        <a:lnSpc>
                          <a:spcPct val="115000"/>
                        </a:lnSpc>
                        <a:spcBef>
                          <a:spcPts val="0"/>
                        </a:spcBef>
                        <a:spcAft>
                          <a:spcPts val="0"/>
                        </a:spcAft>
                      </a:pPr>
                      <a:r>
                        <a:rPr lang="en-US" sz="1800">
                          <a:solidFill>
                            <a:schemeClr val="bg1"/>
                          </a:solidFill>
                          <a:effectLst/>
                          <a:latin typeface="Arial" panose="020B0604020202020204" pitchFamily="34" charset="0"/>
                          <a:cs typeface="Arial" panose="020B0604020202020204" pitchFamily="34" charset="0"/>
                        </a:rPr>
                        <a:t>Adult Head</a:t>
                      </a:r>
                      <a:endParaRPr lang="en-US" sz="180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bg2">
                        <a:lumMod val="20000"/>
                        <a:lumOff val="80000"/>
                      </a:schemeClr>
                    </a:solidFill>
                  </a:tcPr>
                </a:tc>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80</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bg2">
                        <a:lumMod val="20000"/>
                        <a:lumOff val="80000"/>
                      </a:schemeClr>
                    </a:solidFill>
                  </a:tcPr>
                </a:tc>
              </a:tr>
              <a:tr h="254381">
                <a:tc>
                  <a:txBody>
                    <a:bodyPr/>
                    <a:lstStyle/>
                    <a:p>
                      <a:pPr marL="0" marR="0">
                        <a:lnSpc>
                          <a:spcPct val="115000"/>
                        </a:lnSpc>
                        <a:spcBef>
                          <a:spcPts val="0"/>
                        </a:spcBef>
                        <a:spcAft>
                          <a:spcPts val="0"/>
                        </a:spcAft>
                      </a:pPr>
                      <a:r>
                        <a:rPr lang="en-US" sz="1800">
                          <a:solidFill>
                            <a:schemeClr val="bg1"/>
                          </a:solidFill>
                          <a:effectLst/>
                          <a:latin typeface="Arial" panose="020B0604020202020204" pitchFamily="34" charset="0"/>
                          <a:cs typeface="Arial" panose="020B0604020202020204" pitchFamily="34" charset="0"/>
                        </a:rPr>
                        <a:t>Adult Torso</a:t>
                      </a:r>
                      <a:endParaRPr lang="en-US" sz="180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50</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tx1"/>
                    </a:solidFill>
                  </a:tcPr>
                </a:tc>
              </a:tr>
              <a:tr h="797408">
                <a:tc>
                  <a:txBody>
                    <a:bodyPr/>
                    <a:lstStyle/>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Pediatric Head</a:t>
                      </a:r>
                    </a:p>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	&lt;2 years old</a:t>
                      </a:r>
                    </a:p>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	2 – 5 years old</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bg2">
                        <a:lumMod val="20000"/>
                        <a:lumOff val="80000"/>
                      </a:schemeClr>
                    </a:solidFill>
                  </a:tcPr>
                </a:tc>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50</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60</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bg2">
                        <a:lumMod val="20000"/>
                        <a:lumOff val="80000"/>
                      </a:schemeClr>
                    </a:solidFill>
                  </a:tcPr>
                </a:tc>
              </a:tr>
              <a:tr h="797408">
                <a:tc>
                  <a:txBody>
                    <a:bodyPr/>
                    <a:lstStyle/>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Pediatric Torso</a:t>
                      </a:r>
                    </a:p>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	&lt;10 years old (16-cm </a:t>
                      </a:r>
                      <a:r>
                        <a:rPr lang="en-US" sz="1800" dirty="0" smtClean="0">
                          <a:solidFill>
                            <a:schemeClr val="bg1"/>
                          </a:solidFill>
                          <a:effectLst/>
                          <a:latin typeface="Arial" panose="020B0604020202020204" pitchFamily="34" charset="0"/>
                          <a:cs typeface="Arial" panose="020B0604020202020204" pitchFamily="34" charset="0"/>
                        </a:rPr>
                        <a:t>phantom;</a:t>
                      </a:r>
                      <a:r>
                        <a:rPr lang="en-US" sz="1800" baseline="0" dirty="0" smtClean="0">
                          <a:solidFill>
                            <a:schemeClr val="bg1"/>
                          </a:solidFill>
                          <a:effectLst/>
                          <a:latin typeface="Arial" panose="020B0604020202020204" pitchFamily="34" charset="0"/>
                          <a:cs typeface="Arial" panose="020B0604020202020204" pitchFamily="34" charset="0"/>
                        </a:rPr>
                        <a:t> GE, Hitachi, Toshiba)</a:t>
                      </a:r>
                      <a:endParaRPr lang="en-US" sz="1800" dirty="0">
                        <a:solidFill>
                          <a:schemeClr val="bg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	&lt;10 years old (32-cm </a:t>
                      </a:r>
                      <a:r>
                        <a:rPr lang="en-US" sz="1800" dirty="0" smtClean="0">
                          <a:solidFill>
                            <a:schemeClr val="bg1"/>
                          </a:solidFill>
                          <a:effectLst/>
                          <a:latin typeface="Arial" panose="020B0604020202020204" pitchFamily="34" charset="0"/>
                          <a:cs typeface="Arial" panose="020B0604020202020204" pitchFamily="34" charset="0"/>
                        </a:rPr>
                        <a:t>phantom;</a:t>
                      </a:r>
                      <a:r>
                        <a:rPr lang="en-US" sz="1800" baseline="0" dirty="0" smtClean="0">
                          <a:solidFill>
                            <a:schemeClr val="bg1"/>
                          </a:solidFill>
                          <a:effectLst/>
                          <a:latin typeface="Arial" panose="020B0604020202020204" pitchFamily="34" charset="0"/>
                          <a:cs typeface="Arial" panose="020B0604020202020204" pitchFamily="34" charset="0"/>
                        </a:rPr>
                        <a:t> Siemens, Philips)</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25</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10</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tx1"/>
                    </a:solidFill>
                  </a:tcPr>
                </a:tc>
              </a:tr>
              <a:tr h="949452">
                <a:tc>
                  <a:txBody>
                    <a:bodyPr/>
                    <a:lstStyle/>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Brain Perfusion </a:t>
                      </a:r>
                      <a:br>
                        <a:rPr lang="en-US" sz="1800" dirty="0">
                          <a:solidFill>
                            <a:schemeClr val="bg1"/>
                          </a:solidFill>
                          <a:effectLst/>
                          <a:latin typeface="Arial" panose="020B0604020202020204" pitchFamily="34" charset="0"/>
                          <a:cs typeface="Arial" panose="020B0604020202020204" pitchFamily="34" charset="0"/>
                        </a:rPr>
                      </a:br>
                      <a:r>
                        <a:rPr lang="en-US" sz="1800" dirty="0">
                          <a:solidFill>
                            <a:schemeClr val="bg1"/>
                          </a:solidFill>
                          <a:effectLst/>
                          <a:latin typeface="Arial" panose="020B0604020202020204" pitchFamily="34" charset="0"/>
                          <a:cs typeface="Arial" panose="020B0604020202020204" pitchFamily="34" charset="0"/>
                        </a:rPr>
                        <a:t>(exam series that repeatedly scans </a:t>
                      </a:r>
                      <a:r>
                        <a:rPr lang="en-US" sz="1800" dirty="0" smtClean="0">
                          <a:solidFill>
                            <a:schemeClr val="bg1"/>
                          </a:solidFill>
                          <a:effectLst/>
                          <a:latin typeface="Arial" panose="020B0604020202020204" pitchFamily="34" charset="0"/>
                          <a:cs typeface="Arial" panose="020B0604020202020204" pitchFamily="34" charset="0"/>
                        </a:rPr>
                        <a:t>same </a:t>
                      </a:r>
                      <a:r>
                        <a:rPr lang="en-US" sz="1800" dirty="0">
                          <a:solidFill>
                            <a:schemeClr val="bg1"/>
                          </a:solidFill>
                          <a:effectLst/>
                          <a:latin typeface="Arial" panose="020B0604020202020204" pitchFamily="34" charset="0"/>
                          <a:cs typeface="Arial" panose="020B0604020202020204" pitchFamily="34" charset="0"/>
                        </a:rPr>
                        <a:t>anatomic level to measure </a:t>
                      </a:r>
                      <a:r>
                        <a:rPr lang="en-US" sz="1800" dirty="0" smtClean="0">
                          <a:solidFill>
                            <a:schemeClr val="bg1"/>
                          </a:solidFill>
                          <a:effectLst/>
                          <a:latin typeface="Arial" panose="020B0604020202020204" pitchFamily="34" charset="0"/>
                          <a:cs typeface="Arial" panose="020B0604020202020204" pitchFamily="34" charset="0"/>
                        </a:rPr>
                        <a:t>flow </a:t>
                      </a:r>
                      <a:r>
                        <a:rPr lang="en-US" sz="1800" dirty="0">
                          <a:solidFill>
                            <a:schemeClr val="bg1"/>
                          </a:solidFill>
                          <a:effectLst/>
                          <a:latin typeface="Arial" panose="020B0604020202020204" pitchFamily="34" charset="0"/>
                          <a:cs typeface="Arial" panose="020B0604020202020204" pitchFamily="34" charset="0"/>
                        </a:rPr>
                        <a:t>of contrast media through the anatomy)</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lnB w="50800" cmpd="dbl">
                      <a:noFill/>
                    </a:lnB>
                    <a:solidFill>
                      <a:schemeClr val="bg2">
                        <a:lumMod val="20000"/>
                        <a:lumOff val="80000"/>
                      </a:schemeClr>
                    </a:solidFill>
                  </a:tcPr>
                </a:tc>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600</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B w="50800" cmpd="dbl">
                      <a:noFill/>
                    </a:lnB>
                    <a:solidFill>
                      <a:schemeClr val="bg2">
                        <a:lumMod val="20000"/>
                        <a:lumOff val="80000"/>
                      </a:schemeClr>
                    </a:solidFill>
                  </a:tcPr>
                </a:tc>
              </a:tr>
              <a:tr h="797408">
                <a:tc>
                  <a:txBody>
                    <a:bodyPr/>
                    <a:lstStyle/>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Cardiac</a:t>
                      </a:r>
                    </a:p>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	Retrospectively gated (spiral)</a:t>
                      </a:r>
                    </a:p>
                    <a:p>
                      <a:pPr marL="0" marR="0">
                        <a:lnSpc>
                          <a:spcPct val="115000"/>
                        </a:lnSpc>
                        <a:spcBef>
                          <a:spcPts val="0"/>
                        </a:spcBef>
                        <a:spcAft>
                          <a:spcPts val="0"/>
                        </a:spcAft>
                        <a:tabLst>
                          <a:tab pos="228600" algn="l"/>
                        </a:tabLst>
                      </a:pPr>
                      <a:r>
                        <a:rPr lang="en-US" sz="1800" dirty="0">
                          <a:solidFill>
                            <a:schemeClr val="bg1"/>
                          </a:solidFill>
                          <a:effectLst/>
                          <a:latin typeface="Arial" panose="020B0604020202020204" pitchFamily="34" charset="0"/>
                          <a:cs typeface="Arial" panose="020B0604020202020204" pitchFamily="34" charset="0"/>
                        </a:rPr>
                        <a:t>	Prospectively gated (sequential)</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50800" cmpd="dbl">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150</a:t>
                      </a:r>
                    </a:p>
                    <a:p>
                      <a:pPr marL="0" marR="0" algn="ctr">
                        <a:lnSpc>
                          <a:spcPct val="115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50</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50800" cmpd="dbl">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04823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4400" y="2580749"/>
            <a:ext cx="7574362" cy="2600851"/>
          </a:xfrm>
          <a:prstGeom prst="rect">
            <a:avLst/>
          </a:prstGeom>
        </p:spPr>
      </p:pic>
      <p:sp>
        <p:nvSpPr>
          <p:cNvPr id="59394" name="Rectangle 2"/>
          <p:cNvSpPr>
            <a:spLocks noGrp="1" noChangeArrowheads="1"/>
          </p:cNvSpPr>
          <p:nvPr>
            <p:ph type="title"/>
          </p:nvPr>
        </p:nvSpPr>
        <p:spPr/>
        <p:txBody>
          <a:bodyPr/>
          <a:lstStyle/>
          <a:p>
            <a:r>
              <a:rPr lang="en-US" smtClean="0">
                <a:ea typeface="ＭＳ Ｐゴシック"/>
                <a:cs typeface="ＭＳ Ｐゴシック"/>
              </a:rPr>
              <a:t>Dose Notification</a:t>
            </a:r>
          </a:p>
        </p:txBody>
      </p:sp>
      <p:sp>
        <p:nvSpPr>
          <p:cNvPr id="59395" name="Rectangle 3"/>
          <p:cNvSpPr>
            <a:spLocks noGrp="1" noChangeArrowheads="1"/>
          </p:cNvSpPr>
          <p:nvPr>
            <p:ph idx="1"/>
          </p:nvPr>
        </p:nvSpPr>
        <p:spPr>
          <a:xfrm>
            <a:off x="228600" y="1600200"/>
            <a:ext cx="8839200" cy="4997152"/>
          </a:xfrm>
        </p:spPr>
        <p:txBody>
          <a:bodyPr/>
          <a:lstStyle/>
          <a:p>
            <a:pPr>
              <a:lnSpc>
                <a:spcPct val="80000"/>
              </a:lnSpc>
            </a:pPr>
            <a:r>
              <a:rPr lang="en-US" sz="2400" dirty="0" smtClean="0">
                <a:ea typeface="ＭＳ Ｐゴシック"/>
                <a:cs typeface="ＭＳ Ｐゴシック"/>
              </a:rPr>
              <a:t>When the scan protocol is confirmed (e.g. “go”, “load” or “confirm” buttons are selected), a message box will pop up:</a:t>
            </a:r>
          </a:p>
          <a:p>
            <a:pPr>
              <a:lnSpc>
                <a:spcPct val="80000"/>
              </a:lnSpc>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buNone/>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pPr>
            <a:endParaRPr lang="en-US" sz="2400" dirty="0" smtClean="0">
              <a:ea typeface="ＭＳ Ｐゴシック"/>
              <a:cs typeface="ＭＳ Ｐゴシック"/>
            </a:endParaRPr>
          </a:p>
          <a:p>
            <a:pPr>
              <a:lnSpc>
                <a:spcPct val="80000"/>
              </a:lnSpc>
            </a:pPr>
            <a:r>
              <a:rPr lang="en-US" sz="2400" dirty="0" smtClean="0">
                <a:ea typeface="ＭＳ Ｐゴシック"/>
                <a:cs typeface="ＭＳ Ｐゴシック"/>
              </a:rPr>
              <a:t>Entering a reason is optional (e.g. very large patient)</a:t>
            </a:r>
          </a:p>
          <a:p>
            <a:pPr>
              <a:lnSpc>
                <a:spcPct val="80000"/>
              </a:lnSpc>
            </a:pPr>
            <a:r>
              <a:rPr lang="en-US" sz="2400" dirty="0" smtClean="0">
                <a:ea typeface="ＭＳ Ｐゴシック"/>
                <a:cs typeface="ＭＳ Ｐゴシック"/>
              </a:rPr>
              <a:t>This information will be stored in a text file for site review</a:t>
            </a:r>
          </a:p>
          <a:p>
            <a:pPr>
              <a:lnSpc>
                <a:spcPct val="80000"/>
              </a:lnSpc>
            </a:pPr>
            <a:r>
              <a:rPr lang="en-US" sz="2400" dirty="0" smtClean="0">
                <a:ea typeface="ＭＳ Ｐゴシック"/>
                <a:cs typeface="ＭＳ Ｐゴシック"/>
              </a:rPr>
              <a:t>Manufacturer should provide training on how to access these data</a:t>
            </a:r>
          </a:p>
          <a:p>
            <a:pPr>
              <a:lnSpc>
                <a:spcPct val="80000"/>
              </a:lnSpc>
              <a:buFontTx/>
              <a:buNone/>
            </a:pPr>
            <a:endParaRPr lang="en-US" sz="2400" dirty="0" smtClean="0">
              <a:ea typeface="ＭＳ Ｐゴシック"/>
              <a:cs typeface="ＭＳ Ｐゴシック"/>
            </a:endParaRPr>
          </a:p>
        </p:txBody>
      </p:sp>
      <p:sp>
        <p:nvSpPr>
          <p:cNvPr id="2" name="Rounded Rectangle 1"/>
          <p:cNvSpPr/>
          <p:nvPr/>
        </p:nvSpPr>
        <p:spPr bwMode="auto">
          <a:xfrm>
            <a:off x="1828800" y="3962400"/>
            <a:ext cx="1447800" cy="457200"/>
          </a:xfrm>
          <a:prstGeom prst="roundRect">
            <a:avLst/>
          </a:prstGeom>
          <a:noFill/>
          <a:ln w="57150" cap="flat" cmpd="sng" algn="ctr">
            <a:solidFill>
              <a:schemeClr val="bg1"/>
            </a:solidFill>
            <a:prstDash val="solid"/>
            <a:round/>
            <a:headEnd type="none" w="sm" len="sm"/>
            <a:tailEnd type="stealth" w="med"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6" name="TextBox 3"/>
          <p:cNvSpPr txBox="1">
            <a:spLocks noChangeArrowheads="1"/>
          </p:cNvSpPr>
          <p:nvPr/>
        </p:nvSpPr>
        <p:spPr bwMode="auto">
          <a:xfrm>
            <a:off x="5867400" y="5114731"/>
            <a:ext cx="2895600" cy="307777"/>
          </a:xfrm>
          <a:prstGeom prst="rect">
            <a:avLst/>
          </a:prstGeom>
          <a:noFill/>
          <a:ln w="9525">
            <a:noFill/>
            <a:miter lim="800000"/>
            <a:headEnd/>
            <a:tailEnd/>
          </a:ln>
        </p:spPr>
        <p:txBody>
          <a:bodyPr wrap="square">
            <a:spAutoFit/>
          </a:bodyPr>
          <a:lstStyle/>
          <a:p>
            <a:r>
              <a:rPr lang="en-US" sz="1400" dirty="0" smtClean="0">
                <a:solidFill>
                  <a:schemeClr val="tx2"/>
                </a:solidFill>
                <a:latin typeface="Arial" panose="020B0604020202020204" pitchFamily="34" charset="0"/>
                <a:cs typeface="Arial" panose="020B0604020202020204" pitchFamily="34" charset="0"/>
              </a:rPr>
              <a:t>Example from Siemens scanner</a:t>
            </a:r>
            <a:endParaRPr lang="en-US" sz="14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5">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Notification Pop-up Window Examples</a:t>
            </a:r>
            <a:endParaRPr lang="en-US" dirty="0"/>
          </a:p>
        </p:txBody>
      </p:sp>
      <p:sp>
        <p:nvSpPr>
          <p:cNvPr id="11" name="Content Placeholder 10"/>
          <p:cNvSpPr>
            <a:spLocks noGrp="1"/>
          </p:cNvSpPr>
          <p:nvPr>
            <p:ph idx="1"/>
          </p:nvPr>
        </p:nvSpPr>
        <p:spPr/>
        <p:txBody>
          <a:bodyPr/>
          <a:lstStyle/>
          <a:p>
            <a:r>
              <a:rPr lang="en-US" dirty="0" smtClean="0"/>
              <a:t>GE</a:t>
            </a:r>
          </a:p>
          <a:p>
            <a:endParaRPr lang="en-US" dirty="0"/>
          </a:p>
          <a:p>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1702044"/>
            <a:ext cx="6553200" cy="4622556"/>
          </a:xfrm>
          <a:prstGeom prst="rect">
            <a:avLst/>
          </a:prstGeom>
          <a:noFill/>
          <a:ln w="9525">
            <a:noFill/>
            <a:miter lim="800000"/>
            <a:headEnd/>
            <a:tailEnd/>
          </a:ln>
        </p:spPr>
      </p:pic>
    </p:spTree>
    <p:extLst>
      <p:ext uri="{BB962C8B-B14F-4D97-AF65-F5344CB8AC3E}">
        <p14:creationId xmlns:p14="http://schemas.microsoft.com/office/powerpoint/2010/main" val="380399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Notification Pop-up Window Examples</a:t>
            </a:r>
            <a:endParaRPr lang="en-US" dirty="0"/>
          </a:p>
        </p:txBody>
      </p:sp>
      <p:sp>
        <p:nvSpPr>
          <p:cNvPr id="11" name="Content Placeholder 10"/>
          <p:cNvSpPr>
            <a:spLocks noGrp="1"/>
          </p:cNvSpPr>
          <p:nvPr>
            <p:ph idx="1"/>
          </p:nvPr>
        </p:nvSpPr>
        <p:spPr/>
        <p:txBody>
          <a:bodyPr/>
          <a:lstStyle/>
          <a:p>
            <a:r>
              <a:rPr lang="en-US" dirty="0" smtClean="0"/>
              <a:t>Toshiba</a:t>
            </a:r>
          </a:p>
          <a:p>
            <a:endParaRPr lang="en-US" dirty="0"/>
          </a:p>
          <a:p>
            <a:endParaRPr lang="en-US" dirty="0"/>
          </a:p>
        </p:txBody>
      </p:sp>
      <p:pic>
        <p:nvPicPr>
          <p:cNvPr id="5" name="Picture 2" descr="E:\Interactive assests\CT\CommitmentToDose\Dose Safeguards for Patient Safety\images\for import to flash\Notification.png"/>
          <p:cNvPicPr>
            <a:picLocks noChangeAspect="1" noChangeArrowheads="1"/>
          </p:cNvPicPr>
          <p:nvPr/>
        </p:nvPicPr>
        <p:blipFill>
          <a:blip r:embed="rId2" cstate="print"/>
          <a:srcRect/>
          <a:stretch>
            <a:fillRect/>
          </a:stretch>
        </p:blipFill>
        <p:spPr bwMode="auto">
          <a:xfrm>
            <a:off x="762000" y="2514600"/>
            <a:ext cx="7328906" cy="2844316"/>
          </a:xfrm>
          <a:prstGeom prst="rect">
            <a:avLst/>
          </a:prstGeom>
          <a:noFill/>
        </p:spPr>
      </p:pic>
    </p:spTree>
    <p:extLst>
      <p:ext uri="{BB962C8B-B14F-4D97-AF65-F5344CB8AC3E}">
        <p14:creationId xmlns:p14="http://schemas.microsoft.com/office/powerpoint/2010/main" val="3024293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85800"/>
            <a:ext cx="7620000" cy="2667000"/>
          </a:xfrm>
        </p:spPr>
        <p:txBody>
          <a:bodyPr/>
          <a:lstStyle/>
          <a:p>
            <a:pPr algn="l">
              <a:defRPr/>
            </a:pPr>
            <a:r>
              <a:rPr lang="en-US" dirty="0"/>
              <a:t>Log </a:t>
            </a:r>
            <a:r>
              <a:rPr lang="en-US" dirty="0" smtClean="0"/>
              <a:t>files may include </a:t>
            </a:r>
            <a:br>
              <a:rPr lang="en-US" dirty="0" smtClean="0"/>
            </a:br>
            <a:endParaRPr lang="en-US" sz="1100" dirty="0" smtClean="0"/>
          </a:p>
          <a:p>
            <a:pPr marL="919163" indent="-457200" algn="l">
              <a:spcBef>
                <a:spcPts val="0"/>
              </a:spcBef>
              <a:buFont typeface="Arial" panose="020B0604020202020204" pitchFamily="34" charset="0"/>
              <a:buChar char="•"/>
              <a:defRPr/>
            </a:pPr>
            <a:r>
              <a:rPr lang="en-US" sz="2400" dirty="0" smtClean="0"/>
              <a:t>time</a:t>
            </a:r>
          </a:p>
          <a:p>
            <a:pPr marL="919163" indent="-457200" algn="l">
              <a:spcBef>
                <a:spcPts val="0"/>
              </a:spcBef>
              <a:buFont typeface="Arial" panose="020B0604020202020204" pitchFamily="34" charset="0"/>
              <a:buChar char="•"/>
              <a:defRPr/>
            </a:pPr>
            <a:r>
              <a:rPr lang="en-US" sz="2400" dirty="0" smtClean="0"/>
              <a:t>date</a:t>
            </a:r>
          </a:p>
          <a:p>
            <a:pPr marL="919163" indent="-457200" algn="l">
              <a:spcBef>
                <a:spcPts val="0"/>
              </a:spcBef>
              <a:buFont typeface="Arial" panose="020B0604020202020204" pitchFamily="34" charset="0"/>
              <a:buChar char="•"/>
              <a:defRPr/>
            </a:pPr>
            <a:r>
              <a:rPr lang="en-US" sz="2400" dirty="0" smtClean="0"/>
              <a:t>patient ID</a:t>
            </a:r>
          </a:p>
          <a:p>
            <a:pPr marL="919163" indent="-457200" algn="l">
              <a:spcBef>
                <a:spcPts val="0"/>
              </a:spcBef>
              <a:buFont typeface="Arial" panose="020B0604020202020204" pitchFamily="34" charset="0"/>
              <a:buChar char="•"/>
              <a:defRPr/>
            </a:pPr>
            <a:r>
              <a:rPr lang="en-US" sz="2400" dirty="0" smtClean="0"/>
              <a:t>study ID</a:t>
            </a:r>
          </a:p>
          <a:p>
            <a:pPr marL="919163" indent="-457200" algn="l">
              <a:spcBef>
                <a:spcPts val="0"/>
              </a:spcBef>
              <a:buFont typeface="Arial" panose="020B0604020202020204" pitchFamily="34" charset="0"/>
              <a:buChar char="•"/>
              <a:defRPr/>
            </a:pPr>
            <a:r>
              <a:rPr lang="en-US" sz="2400" dirty="0" smtClean="0"/>
              <a:t>event type</a:t>
            </a:r>
          </a:p>
          <a:p>
            <a:pPr marL="919163" indent="-457200" algn="l">
              <a:spcBef>
                <a:spcPts val="0"/>
              </a:spcBef>
              <a:buFont typeface="Arial" panose="020B0604020202020204" pitchFamily="34" charset="0"/>
              <a:buChar char="•"/>
              <a:defRPr/>
            </a:pPr>
            <a:r>
              <a:rPr lang="en-US" sz="2400" dirty="0" smtClean="0"/>
              <a:t>series description</a:t>
            </a:r>
          </a:p>
          <a:p>
            <a:pPr marL="919163" indent="-457200" algn="l">
              <a:spcBef>
                <a:spcPts val="0"/>
              </a:spcBef>
              <a:buFont typeface="Arial" panose="020B0604020202020204" pitchFamily="34" charset="0"/>
              <a:buChar char="•"/>
              <a:defRPr/>
            </a:pPr>
            <a:r>
              <a:rPr lang="en-US" sz="2400" dirty="0" smtClean="0"/>
              <a:t>operator name</a:t>
            </a:r>
          </a:p>
          <a:p>
            <a:pPr marL="919163" indent="-457200" algn="l">
              <a:spcBef>
                <a:spcPts val="0"/>
              </a:spcBef>
              <a:buFont typeface="Arial" panose="020B0604020202020204" pitchFamily="34" charset="0"/>
              <a:buChar char="•"/>
              <a:defRPr/>
            </a:pPr>
            <a:r>
              <a:rPr lang="en-US" sz="2400" dirty="0" smtClean="0"/>
              <a:t>operator-provided </a:t>
            </a:r>
            <a:r>
              <a:rPr lang="en-US" sz="2400" dirty="0"/>
              <a:t>reason for </a:t>
            </a:r>
            <a:r>
              <a:rPr lang="en-US" sz="2400" dirty="0" smtClean="0"/>
              <a:t>event</a:t>
            </a:r>
          </a:p>
          <a:p>
            <a:pPr marL="919163" indent="-457200" algn="l">
              <a:spcBef>
                <a:spcPts val="0"/>
              </a:spcBef>
              <a:buFont typeface="Arial" panose="020B0604020202020204" pitchFamily="34" charset="0"/>
              <a:buChar char="•"/>
              <a:defRPr/>
            </a:pPr>
            <a:r>
              <a:rPr lang="en-US" sz="2400" dirty="0"/>
              <a:t>d</a:t>
            </a:r>
            <a:r>
              <a:rPr lang="en-US" sz="2400" dirty="0" smtClean="0"/>
              <a:t>id </a:t>
            </a:r>
            <a:r>
              <a:rPr lang="en-US" sz="2400" dirty="0"/>
              <a:t>o</a:t>
            </a:r>
            <a:r>
              <a:rPr lang="en-US" sz="2400" dirty="0" smtClean="0"/>
              <a:t>perator use password</a:t>
            </a:r>
          </a:p>
          <a:p>
            <a:pPr marL="919163" indent="-457200" algn="l">
              <a:spcBef>
                <a:spcPts val="0"/>
              </a:spcBef>
              <a:buFont typeface="Arial" panose="020B0604020202020204" pitchFamily="34" charset="0"/>
              <a:buChar char="•"/>
              <a:defRPr/>
            </a:pPr>
            <a:r>
              <a:rPr lang="en-US" sz="2400" dirty="0" err="1" smtClean="0"/>
              <a:t>CTDIvol</a:t>
            </a:r>
            <a:r>
              <a:rPr lang="en-US" sz="2400" dirty="0" smtClean="0"/>
              <a:t> value that </a:t>
            </a:r>
            <a:r>
              <a:rPr lang="en-US" sz="2400" dirty="0"/>
              <a:t>triggered notification event</a:t>
            </a:r>
            <a:endParaRPr lang="en-US" sz="2400" dirty="0" smtClean="0"/>
          </a:p>
          <a:p>
            <a:pPr marL="919163" indent="-457200" algn="l">
              <a:spcBef>
                <a:spcPts val="0"/>
              </a:spcBef>
              <a:buFont typeface="Arial" panose="020B0604020202020204" pitchFamily="34" charset="0"/>
              <a:buChar char="•"/>
              <a:defRPr/>
            </a:pPr>
            <a:r>
              <a:rPr lang="en-US" sz="2400" dirty="0" smtClean="0"/>
              <a:t>programmed </a:t>
            </a:r>
            <a:r>
              <a:rPr lang="en-US" sz="2400" dirty="0"/>
              <a:t>notification value (</a:t>
            </a:r>
            <a:r>
              <a:rPr lang="en-US" sz="2400" dirty="0" err="1" smtClean="0"/>
              <a:t>CTDIvol</a:t>
            </a:r>
            <a:r>
              <a:rPr lang="en-US" sz="2400" dirty="0" smtClean="0"/>
              <a:t>)</a:t>
            </a:r>
          </a:p>
          <a:p>
            <a:pPr marL="919163" indent="-457200" algn="l">
              <a:spcBef>
                <a:spcPts val="0"/>
              </a:spcBef>
              <a:buFont typeface="Arial" panose="020B0604020202020204" pitchFamily="34" charset="0"/>
              <a:buChar char="•"/>
              <a:defRPr/>
            </a:pPr>
            <a:r>
              <a:rPr lang="en-US" sz="2400" dirty="0" smtClean="0"/>
              <a:t>DLP </a:t>
            </a:r>
            <a:r>
              <a:rPr lang="en-US" sz="2400" dirty="0"/>
              <a:t>value that triggered notification </a:t>
            </a:r>
            <a:r>
              <a:rPr lang="en-US" sz="2400" dirty="0" smtClean="0"/>
              <a:t>event</a:t>
            </a:r>
          </a:p>
          <a:p>
            <a:pPr marL="919163" indent="-457200" algn="l">
              <a:spcBef>
                <a:spcPts val="0"/>
              </a:spcBef>
              <a:buFont typeface="Arial" panose="020B0604020202020204" pitchFamily="34" charset="0"/>
              <a:buChar char="•"/>
              <a:defRPr/>
            </a:pPr>
            <a:r>
              <a:rPr lang="en-US" sz="2400" dirty="0" smtClean="0"/>
              <a:t>programmed </a:t>
            </a:r>
            <a:r>
              <a:rPr lang="en-US" sz="2400" dirty="0"/>
              <a:t>notification value (DLP</a:t>
            </a:r>
            <a:r>
              <a:rPr lang="en-US" sz="2400" dirty="0" smtClean="0"/>
              <a:t>)</a:t>
            </a:r>
            <a:endParaRPr lang="en-US" sz="2400" dirty="0"/>
          </a:p>
        </p:txBody>
      </p:sp>
    </p:spTree>
    <p:extLst>
      <p:ext uri="{BB962C8B-B14F-4D97-AF65-F5344CB8AC3E}">
        <p14:creationId xmlns:p14="http://schemas.microsoft.com/office/powerpoint/2010/main" val="14191663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Dose Alert Values</a:t>
            </a:r>
            <a:endParaRPr lang="en-US" dirty="0"/>
          </a:p>
        </p:txBody>
      </p:sp>
      <p:sp>
        <p:nvSpPr>
          <p:cNvPr id="5" name="Content Placeholder 4"/>
          <p:cNvSpPr>
            <a:spLocks noGrp="1"/>
          </p:cNvSpPr>
          <p:nvPr>
            <p:ph idx="1"/>
          </p:nvPr>
        </p:nvSpPr>
        <p:spPr>
          <a:xfrm>
            <a:off x="457200" y="1600200"/>
            <a:ext cx="8458200" cy="4997152"/>
          </a:xfrm>
        </p:spPr>
        <p:txBody>
          <a:bodyPr/>
          <a:lstStyle/>
          <a:p>
            <a:r>
              <a:rPr lang="en-US" dirty="0"/>
              <a:t>U</a:t>
            </a:r>
            <a:r>
              <a:rPr lang="en-US" dirty="0" smtClean="0"/>
              <a:t>sed </a:t>
            </a:r>
            <a:r>
              <a:rPr lang="en-US" dirty="0"/>
              <a:t>to trigger a message when </a:t>
            </a:r>
            <a:r>
              <a:rPr lang="en-US" b="1" dirty="0">
                <a:solidFill>
                  <a:schemeClr val="tx2"/>
                </a:solidFill>
              </a:rPr>
              <a:t>the cumulative dose </a:t>
            </a:r>
            <a:r>
              <a:rPr lang="en-US" b="1" dirty="0" smtClean="0">
                <a:solidFill>
                  <a:schemeClr val="tx2"/>
                </a:solidFill>
              </a:rPr>
              <a:t>at a location, plus the dose for the next planned and confirmed scan(s), </a:t>
            </a:r>
            <a:r>
              <a:rPr lang="en-US" dirty="0" smtClean="0"/>
              <a:t>is </a:t>
            </a:r>
            <a:r>
              <a:rPr lang="en-US" dirty="0"/>
              <a:t>likely to exceed </a:t>
            </a:r>
            <a:r>
              <a:rPr lang="en-US" dirty="0" smtClean="0"/>
              <a:t>a pre-programmed value</a:t>
            </a:r>
            <a:r>
              <a:rPr lang="en-US" dirty="0"/>
              <a:t>. </a:t>
            </a:r>
            <a:endParaRPr lang="en-US" dirty="0" smtClean="0"/>
          </a:p>
          <a:p>
            <a:pPr lvl="1"/>
            <a:r>
              <a:rPr lang="en-US" dirty="0" smtClean="0"/>
              <a:t>Programmed value is </a:t>
            </a:r>
            <a:r>
              <a:rPr lang="en-US" u="sng" dirty="0" smtClean="0"/>
              <a:t>set once and applies to all exams</a:t>
            </a:r>
            <a:br>
              <a:rPr lang="en-US" u="sng" dirty="0" smtClean="0"/>
            </a:br>
            <a:r>
              <a:rPr lang="en-US" dirty="0" smtClean="0"/>
              <a:t>(some systems may have adult and pediatric settings)</a:t>
            </a:r>
          </a:p>
          <a:p>
            <a:pPr lvl="1"/>
            <a:r>
              <a:rPr lang="en-US" dirty="0" smtClean="0"/>
              <a:t>It is a scanner-wide parameter, not a protocol or sequence-specific parameter</a:t>
            </a:r>
          </a:p>
          <a:p>
            <a:pPr lvl="1"/>
            <a:r>
              <a:rPr lang="en-US" dirty="0" smtClean="0"/>
              <a:t>FDA-recommend default value is </a:t>
            </a:r>
            <a:r>
              <a:rPr lang="en-US" dirty="0" err="1" smtClean="0"/>
              <a:t>CTDIvol</a:t>
            </a:r>
            <a:r>
              <a:rPr lang="en-US" dirty="0" smtClean="0"/>
              <a:t>=1000 </a:t>
            </a:r>
            <a:r>
              <a:rPr lang="en-US" dirty="0" err="1" smtClean="0"/>
              <a:t>mGy</a:t>
            </a:r>
            <a:endParaRPr lang="en-US" dirty="0" smtClean="0"/>
          </a:p>
          <a:p>
            <a:pPr lvl="1"/>
            <a:endParaRPr lang="en-US" dirty="0"/>
          </a:p>
        </p:txBody>
      </p:sp>
    </p:spTree>
    <p:extLst>
      <p:ext uri="{BB962C8B-B14F-4D97-AF65-F5344CB8AC3E}">
        <p14:creationId xmlns:p14="http://schemas.microsoft.com/office/powerpoint/2010/main" val="4278475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apm">
  <a:themeElements>
    <a:clrScheme name="">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sm" len="sm"/>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sm" len="sm"/>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2161613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6161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161613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61613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61613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61613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161613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aapm</Template>
  <TotalTime>12641</TotalTime>
  <Words>1983</Words>
  <Application>Microsoft Macintosh PowerPoint</Application>
  <PresentationFormat>On-screen Show (4:3)</PresentationFormat>
  <Paragraphs>221</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aapm</vt:lpstr>
      <vt:lpstr>CT Dose Notifications and Alerts</vt:lpstr>
      <vt:lpstr>Disclaimer</vt:lpstr>
      <vt:lpstr>Dose Notification Values</vt:lpstr>
      <vt:lpstr>PowerPoint Presentation</vt:lpstr>
      <vt:lpstr>Dose Notification</vt:lpstr>
      <vt:lpstr>Dose Notification Pop-up Window Examples</vt:lpstr>
      <vt:lpstr>Dose Notification Pop-up Window Examples</vt:lpstr>
      <vt:lpstr>PowerPoint Presentation</vt:lpstr>
      <vt:lpstr>Dose Alert Values</vt:lpstr>
      <vt:lpstr>Dose Alert</vt:lpstr>
      <vt:lpstr>Dose Alert</vt:lpstr>
      <vt:lpstr>Dose Alert Pop-up Window Examples</vt:lpstr>
      <vt:lpstr>Dose Alert Pop-up Window Examples</vt:lpstr>
      <vt:lpstr>Dose Alert Pop-up Window Examples</vt:lpstr>
      <vt:lpstr>Take Home Message</vt:lpstr>
      <vt:lpstr>Important Operational Points</vt:lpstr>
      <vt:lpstr>Important Operational Points</vt:lpstr>
      <vt:lpstr>Example: Dose Notification Procedure</vt:lpstr>
      <vt:lpstr>Example: Dose Alert Procedure</vt:lpstr>
      <vt:lpstr>Practical Advice – Operator Education</vt:lpstr>
      <vt:lpstr>Practical Advice – Operator Education</vt:lpstr>
      <vt:lpstr>Dose Alert and Interventional Procedures</vt:lpstr>
      <vt:lpstr>Dose Alert and Interventional Procedures</vt:lpstr>
      <vt:lpstr>Dose Alert and Interventional Procedures</vt:lpstr>
      <vt:lpstr>Dose Alert and Interventional Procedures</vt:lpstr>
      <vt:lpstr>How to Turn Off Dose Alerts</vt:lpstr>
      <vt:lpstr>Configuration of Dose Check Values</vt:lpstr>
      <vt:lpstr>Caution</vt:lpstr>
      <vt:lpstr>CTDIvol vs. Skin Dose</vt:lpstr>
      <vt:lpstr>CTDIvol Values where Risk of Skin Injury Starts </vt:lpstr>
      <vt:lpstr>Medical Context is Important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Kristina M.</dc:creator>
  <cp:lastModifiedBy>Farhana Khan</cp:lastModifiedBy>
  <cp:revision>351</cp:revision>
  <cp:lastPrinted>2011-09-20T16:01:59Z</cp:lastPrinted>
  <dcterms:created xsi:type="dcterms:W3CDTF">2011-09-20T15:27:09Z</dcterms:created>
  <dcterms:modified xsi:type="dcterms:W3CDTF">2014-04-17T11:39:38Z</dcterms:modified>
</cp:coreProperties>
</file>