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5"/>
  </p:notesMasterIdLst>
  <p:handoutMasterIdLst>
    <p:handoutMasterId r:id="rId176"/>
  </p:handoutMasterIdLst>
  <p:sldIdLst>
    <p:sldId id="411" r:id="rId2"/>
    <p:sldId id="412" r:id="rId3"/>
    <p:sldId id="256" r:id="rId4"/>
    <p:sldId id="257" r:id="rId5"/>
    <p:sldId id="258" r:id="rId6"/>
    <p:sldId id="259" r:id="rId7"/>
    <p:sldId id="260" r:id="rId8"/>
    <p:sldId id="441" r:id="rId9"/>
    <p:sldId id="261" r:id="rId10"/>
    <p:sldId id="262" r:id="rId11"/>
    <p:sldId id="263" r:id="rId12"/>
    <p:sldId id="264" r:id="rId13"/>
    <p:sldId id="265" r:id="rId14"/>
    <p:sldId id="442" r:id="rId15"/>
    <p:sldId id="266" r:id="rId16"/>
    <p:sldId id="267" r:id="rId17"/>
    <p:sldId id="268" r:id="rId18"/>
    <p:sldId id="269" r:id="rId19"/>
    <p:sldId id="270" r:id="rId20"/>
    <p:sldId id="271" r:id="rId21"/>
    <p:sldId id="272" r:id="rId22"/>
    <p:sldId id="443" r:id="rId23"/>
    <p:sldId id="273" r:id="rId24"/>
    <p:sldId id="274" r:id="rId25"/>
    <p:sldId id="275" r:id="rId26"/>
    <p:sldId id="276" r:id="rId27"/>
    <p:sldId id="277" r:id="rId28"/>
    <p:sldId id="278" r:id="rId29"/>
    <p:sldId id="279" r:id="rId30"/>
    <p:sldId id="280" r:id="rId31"/>
    <p:sldId id="281" r:id="rId32"/>
    <p:sldId id="282" r:id="rId33"/>
    <p:sldId id="444" r:id="rId34"/>
    <p:sldId id="283" r:id="rId35"/>
    <p:sldId id="284" r:id="rId36"/>
    <p:sldId id="285" r:id="rId37"/>
    <p:sldId id="286" r:id="rId38"/>
    <p:sldId id="445" r:id="rId39"/>
    <p:sldId id="287" r:id="rId40"/>
    <p:sldId id="288" r:id="rId41"/>
    <p:sldId id="289" r:id="rId42"/>
    <p:sldId id="290" r:id="rId43"/>
    <p:sldId id="291" r:id="rId44"/>
    <p:sldId id="292" r:id="rId45"/>
    <p:sldId id="293" r:id="rId46"/>
    <p:sldId id="294" r:id="rId47"/>
    <p:sldId id="295" r:id="rId48"/>
    <p:sldId id="296" r:id="rId49"/>
    <p:sldId id="446" r:id="rId50"/>
    <p:sldId id="297" r:id="rId51"/>
    <p:sldId id="298" r:id="rId52"/>
    <p:sldId id="331" r:id="rId53"/>
    <p:sldId id="299" r:id="rId54"/>
    <p:sldId id="300" r:id="rId55"/>
    <p:sldId id="301" r:id="rId56"/>
    <p:sldId id="302" r:id="rId57"/>
    <p:sldId id="303" r:id="rId58"/>
    <p:sldId id="304" r:id="rId59"/>
    <p:sldId id="305" r:id="rId60"/>
    <p:sldId id="447" r:id="rId61"/>
    <p:sldId id="306" r:id="rId62"/>
    <p:sldId id="307" r:id="rId63"/>
    <p:sldId id="308" r:id="rId64"/>
    <p:sldId id="309" r:id="rId65"/>
    <p:sldId id="310" r:id="rId66"/>
    <p:sldId id="311" r:id="rId67"/>
    <p:sldId id="312" r:id="rId68"/>
    <p:sldId id="313" r:id="rId69"/>
    <p:sldId id="314" r:id="rId70"/>
    <p:sldId id="315" r:id="rId71"/>
    <p:sldId id="448" r:id="rId72"/>
    <p:sldId id="316" r:id="rId73"/>
    <p:sldId id="317" r:id="rId74"/>
    <p:sldId id="318" r:id="rId75"/>
    <p:sldId id="319" r:id="rId76"/>
    <p:sldId id="320" r:id="rId77"/>
    <p:sldId id="321" r:id="rId78"/>
    <p:sldId id="322" r:id="rId79"/>
    <p:sldId id="324" r:id="rId80"/>
    <p:sldId id="325" r:id="rId81"/>
    <p:sldId id="326" r:id="rId82"/>
    <p:sldId id="449" r:id="rId83"/>
    <p:sldId id="327" r:id="rId84"/>
    <p:sldId id="328" r:id="rId85"/>
    <p:sldId id="329" r:id="rId86"/>
    <p:sldId id="330" r:id="rId87"/>
    <p:sldId id="332" r:id="rId88"/>
    <p:sldId id="333" r:id="rId89"/>
    <p:sldId id="334" r:id="rId90"/>
    <p:sldId id="335" r:id="rId91"/>
    <p:sldId id="336" r:id="rId92"/>
    <p:sldId id="337" r:id="rId93"/>
    <p:sldId id="450" r:id="rId94"/>
    <p:sldId id="338" r:id="rId95"/>
    <p:sldId id="339" r:id="rId96"/>
    <p:sldId id="340" r:id="rId97"/>
    <p:sldId id="341" r:id="rId98"/>
    <p:sldId id="342" r:id="rId99"/>
    <p:sldId id="343" r:id="rId100"/>
    <p:sldId id="344" r:id="rId101"/>
    <p:sldId id="345" r:id="rId102"/>
    <p:sldId id="346" r:id="rId103"/>
    <p:sldId id="347" r:id="rId104"/>
    <p:sldId id="348" r:id="rId105"/>
    <p:sldId id="451" r:id="rId106"/>
    <p:sldId id="349" r:id="rId107"/>
    <p:sldId id="350" r:id="rId108"/>
    <p:sldId id="410" r:id="rId109"/>
    <p:sldId id="351" r:id="rId110"/>
    <p:sldId id="352" r:id="rId111"/>
    <p:sldId id="353" r:id="rId112"/>
    <p:sldId id="354" r:id="rId113"/>
    <p:sldId id="355" r:id="rId114"/>
    <p:sldId id="356" r:id="rId115"/>
    <p:sldId id="357" r:id="rId116"/>
    <p:sldId id="452" r:id="rId117"/>
    <p:sldId id="358" r:id="rId118"/>
    <p:sldId id="359" r:id="rId119"/>
    <p:sldId id="360" r:id="rId120"/>
    <p:sldId id="361" r:id="rId121"/>
    <p:sldId id="362" r:id="rId122"/>
    <p:sldId id="363" r:id="rId123"/>
    <p:sldId id="453" r:id="rId124"/>
    <p:sldId id="364" r:id="rId125"/>
    <p:sldId id="365" r:id="rId126"/>
    <p:sldId id="366" r:id="rId127"/>
    <p:sldId id="367" r:id="rId128"/>
    <p:sldId id="368" r:id="rId129"/>
    <p:sldId id="369" r:id="rId130"/>
    <p:sldId id="370" r:id="rId131"/>
    <p:sldId id="371" r:id="rId132"/>
    <p:sldId id="372" r:id="rId133"/>
    <p:sldId id="373" r:id="rId134"/>
    <p:sldId id="454" r:id="rId135"/>
    <p:sldId id="374" r:id="rId136"/>
    <p:sldId id="375" r:id="rId137"/>
    <p:sldId id="376" r:id="rId138"/>
    <p:sldId id="377" r:id="rId139"/>
    <p:sldId id="378" r:id="rId140"/>
    <p:sldId id="379" r:id="rId141"/>
    <p:sldId id="380" r:id="rId142"/>
    <p:sldId id="381" r:id="rId143"/>
    <p:sldId id="382" r:id="rId144"/>
    <p:sldId id="383" r:id="rId145"/>
    <p:sldId id="455" r:id="rId146"/>
    <p:sldId id="384" r:id="rId147"/>
    <p:sldId id="385" r:id="rId148"/>
    <p:sldId id="386" r:id="rId149"/>
    <p:sldId id="387" r:id="rId150"/>
    <p:sldId id="388" r:id="rId151"/>
    <p:sldId id="389" r:id="rId152"/>
    <p:sldId id="390" r:id="rId153"/>
    <p:sldId id="391" r:id="rId154"/>
    <p:sldId id="392" r:id="rId155"/>
    <p:sldId id="393" r:id="rId156"/>
    <p:sldId id="456" r:id="rId157"/>
    <p:sldId id="394" r:id="rId158"/>
    <p:sldId id="395" r:id="rId159"/>
    <p:sldId id="396" r:id="rId160"/>
    <p:sldId id="397" r:id="rId161"/>
    <p:sldId id="398" r:id="rId162"/>
    <p:sldId id="399" r:id="rId163"/>
    <p:sldId id="400" r:id="rId164"/>
    <p:sldId id="401" r:id="rId165"/>
    <p:sldId id="402" r:id="rId166"/>
    <p:sldId id="403" r:id="rId167"/>
    <p:sldId id="404" r:id="rId168"/>
    <p:sldId id="409" r:id="rId169"/>
    <p:sldId id="405" r:id="rId170"/>
    <p:sldId id="406" r:id="rId171"/>
    <p:sldId id="407" r:id="rId172"/>
    <p:sldId id="408" r:id="rId173"/>
    <p:sldId id="457" r:id="rId174"/>
  </p:sldIdLst>
  <p:sldSz cx="9144000" cy="6858000" type="screen4x3"/>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868" autoAdjust="0"/>
    <p:restoredTop sz="94660"/>
  </p:normalViewPr>
  <p:slideViewPr>
    <p:cSldViewPr>
      <p:cViewPr>
        <p:scale>
          <a:sx n="65" d="100"/>
          <a:sy n="65" d="100"/>
        </p:scale>
        <p:origin x="-7760" y="-317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theme" Target="theme/theme1.xml"/><Relationship Id="rId181"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notesMaster" Target="notesMasters/notesMaster1.xml"/><Relationship Id="rId176" Type="http://schemas.openxmlformats.org/officeDocument/2006/relationships/handoutMaster" Target="handoutMasters/handoutMaster1.xml"/><Relationship Id="rId177" Type="http://schemas.openxmlformats.org/officeDocument/2006/relationships/printerSettings" Target="printerSettings/printerSettings1.bin"/><Relationship Id="rId178" Type="http://schemas.openxmlformats.org/officeDocument/2006/relationships/presProps" Target="presProps.xml"/><Relationship Id="rId179" Type="http://schemas.openxmlformats.org/officeDocument/2006/relationships/viewProps" Target="viewProp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937" cy="36527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438180" y="0"/>
            <a:ext cx="4160937" cy="365276"/>
          </a:xfrm>
          <a:prstGeom prst="rect">
            <a:avLst/>
          </a:prstGeom>
        </p:spPr>
        <p:txBody>
          <a:bodyPr vert="horz" lIns="91440" tIns="45720" rIns="91440" bIns="45720" rtlCol="0"/>
          <a:lstStyle>
            <a:lvl1pPr algn="r">
              <a:defRPr sz="1200"/>
            </a:lvl1pPr>
          </a:lstStyle>
          <a:p>
            <a:endParaRPr lang="en-US" dirty="0"/>
          </a:p>
        </p:txBody>
      </p:sp>
      <p:sp>
        <p:nvSpPr>
          <p:cNvPr id="4" name="Footer Placeholder 3"/>
          <p:cNvSpPr>
            <a:spLocks noGrp="1"/>
          </p:cNvSpPr>
          <p:nvPr>
            <p:ph type="ftr" sz="quarter" idx="2"/>
          </p:nvPr>
        </p:nvSpPr>
        <p:spPr>
          <a:xfrm>
            <a:off x="0" y="6948715"/>
            <a:ext cx="4160937" cy="365276"/>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438180" y="6948715"/>
            <a:ext cx="4160937" cy="365276"/>
          </a:xfrm>
          <a:prstGeom prst="rect">
            <a:avLst/>
          </a:prstGeom>
        </p:spPr>
        <p:txBody>
          <a:bodyPr vert="horz" lIns="91440" tIns="45720" rIns="91440" bIns="45720" rtlCol="0" anchor="b"/>
          <a:lstStyle>
            <a:lvl1pPr algn="r">
              <a:defRPr sz="1200"/>
            </a:lvl1pPr>
          </a:lstStyle>
          <a:p>
            <a:fld id="{BD0D795D-0FDE-44EA-A8A5-37F7F188ECC1}" type="slidenum">
              <a:rPr lang="en-US" smtClean="0"/>
              <a:pPr/>
              <a:t>‹#›</a:t>
            </a:fld>
            <a:endParaRPr lang="en-US" dirty="0"/>
          </a:p>
        </p:txBody>
      </p:sp>
    </p:spTree>
    <p:extLst>
      <p:ext uri="{BB962C8B-B14F-4D97-AF65-F5344CB8AC3E}">
        <p14:creationId xmlns:p14="http://schemas.microsoft.com/office/powerpoint/2010/main" val="334957039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838" cy="3651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438775" y="0"/>
            <a:ext cx="4160838" cy="365125"/>
          </a:xfrm>
          <a:prstGeom prst="rect">
            <a:avLst/>
          </a:prstGeom>
        </p:spPr>
        <p:txBody>
          <a:bodyPr vert="horz" lIns="91440" tIns="45720" rIns="91440" bIns="45720" rtlCol="0"/>
          <a:lstStyle>
            <a:lvl1pPr algn="r">
              <a:defRPr sz="1200"/>
            </a:lvl1pPr>
          </a:lstStyle>
          <a:p>
            <a:endParaRPr lang="en-US" dirty="0"/>
          </a:p>
        </p:txBody>
      </p:sp>
      <p:sp>
        <p:nvSpPr>
          <p:cNvPr id="4" name="Slide Image Placeholder 3"/>
          <p:cNvSpPr>
            <a:spLocks noGrp="1" noRot="1" noChangeAspect="1"/>
          </p:cNvSpPr>
          <p:nvPr>
            <p:ph type="sldImg" idx="2"/>
          </p:nvPr>
        </p:nvSpPr>
        <p:spPr>
          <a:xfrm>
            <a:off x="2971800" y="549275"/>
            <a:ext cx="3657600" cy="27432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60438" y="3475038"/>
            <a:ext cx="7680325" cy="32908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948488"/>
            <a:ext cx="4160838" cy="3651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438775" y="6948488"/>
            <a:ext cx="4160838" cy="365125"/>
          </a:xfrm>
          <a:prstGeom prst="rect">
            <a:avLst/>
          </a:prstGeom>
        </p:spPr>
        <p:txBody>
          <a:bodyPr vert="horz" lIns="91440" tIns="45720" rIns="91440" bIns="45720" rtlCol="0" anchor="b"/>
          <a:lstStyle>
            <a:lvl1pPr algn="r">
              <a:defRPr sz="1200"/>
            </a:lvl1pPr>
          </a:lstStyle>
          <a:p>
            <a:fld id="{07DBFE34-DFE6-4F93-860A-A1E92CD2F521}" type="slidenum">
              <a:rPr lang="en-US" smtClean="0"/>
              <a:pPr/>
              <a:t>‹#›</a:t>
            </a:fld>
            <a:endParaRPr lang="en-US" dirty="0"/>
          </a:p>
        </p:txBody>
      </p:sp>
    </p:spTree>
    <p:extLst>
      <p:ext uri="{BB962C8B-B14F-4D97-AF65-F5344CB8AC3E}">
        <p14:creationId xmlns:p14="http://schemas.microsoft.com/office/powerpoint/2010/main" val="244581434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BFE34-DFE6-4F93-860A-A1E92CD2F521}" type="slidenum">
              <a:rPr lang="en-US" smtClean="0"/>
              <a:pPr/>
              <a:t>1</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759022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Footer Placeholder 4"/>
          <p:cNvSpPr>
            <a:spLocks noGrp="1"/>
          </p:cNvSpPr>
          <p:nvPr>
            <p:ph type="ftr" sz="quarter" idx="11"/>
          </p:nvPr>
        </p:nvSpPr>
        <p:spPr/>
        <p:txBody>
          <a:bodyPr/>
          <a:lstStyle/>
          <a:p>
            <a:r>
              <a:rPr lang="en-US" b="1" dirty="0" smtClean="0"/>
              <a:t>Imaging Physics Curricula Subcommittee </a:t>
            </a:r>
          </a:p>
        </p:txBody>
      </p:sp>
      <p:sp>
        <p:nvSpPr>
          <p:cNvPr id="6" name="Slide Number Placeholder 5"/>
          <p:cNvSpPr>
            <a:spLocks noGrp="1"/>
          </p:cNvSpPr>
          <p:nvPr>
            <p:ph type="sldNum" sz="quarter" idx="12"/>
          </p:nvPr>
        </p:nvSpPr>
        <p:spPr/>
        <p:txBody>
          <a:bodyPr/>
          <a:lstStyle/>
          <a:p>
            <a:fld id="{6AF9D24E-6728-4363-8779-0A4E8EAAAED7}" type="slidenum">
              <a:rPr lang="en-US" smtClean="0"/>
              <a:pPr/>
              <a:t>‹#›</a:t>
            </a:fld>
            <a:endParaRPr lang="en-US" dirty="0"/>
          </a:p>
        </p:txBody>
      </p:sp>
    </p:spTree>
    <p:extLst>
      <p:ext uri="{BB962C8B-B14F-4D97-AF65-F5344CB8AC3E}">
        <p14:creationId xmlns:p14="http://schemas.microsoft.com/office/powerpoint/2010/main" val="2008118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Footer Placeholder 4"/>
          <p:cNvSpPr>
            <a:spLocks noGrp="1"/>
          </p:cNvSpPr>
          <p:nvPr>
            <p:ph type="ftr" sz="quarter" idx="11"/>
          </p:nvPr>
        </p:nvSpPr>
        <p:spPr/>
        <p:txBody>
          <a:bodyPr/>
          <a:lstStyle/>
          <a:p>
            <a:r>
              <a:rPr lang="en-US" smtClean="0"/>
              <a:t>Imaging Physics Curricula Subcommittee </a:t>
            </a:r>
            <a:endParaRPr lang="en-US" dirty="0"/>
          </a:p>
        </p:txBody>
      </p:sp>
      <p:sp>
        <p:nvSpPr>
          <p:cNvPr id="6" name="Slide Number Placeholder 5"/>
          <p:cNvSpPr>
            <a:spLocks noGrp="1"/>
          </p:cNvSpPr>
          <p:nvPr>
            <p:ph type="sldNum" sz="quarter" idx="12"/>
          </p:nvPr>
        </p:nvSpPr>
        <p:spPr/>
        <p:txBody>
          <a:bodyPr/>
          <a:lstStyle/>
          <a:p>
            <a:fld id="{6AF9D24E-6728-4363-8779-0A4E8EAAAED7}" type="slidenum">
              <a:rPr lang="en-US" smtClean="0"/>
              <a:pPr/>
              <a:t>‹#›</a:t>
            </a:fld>
            <a:endParaRPr lang="en-US" dirty="0"/>
          </a:p>
        </p:txBody>
      </p:sp>
    </p:spTree>
    <p:extLst>
      <p:ext uri="{BB962C8B-B14F-4D97-AF65-F5344CB8AC3E}">
        <p14:creationId xmlns:p14="http://schemas.microsoft.com/office/powerpoint/2010/main" val="3205571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Footer Placeholder 4"/>
          <p:cNvSpPr>
            <a:spLocks noGrp="1"/>
          </p:cNvSpPr>
          <p:nvPr>
            <p:ph type="ftr" sz="quarter" idx="11"/>
          </p:nvPr>
        </p:nvSpPr>
        <p:spPr/>
        <p:txBody>
          <a:bodyPr/>
          <a:lstStyle/>
          <a:p>
            <a:r>
              <a:rPr lang="en-US" smtClean="0"/>
              <a:t>Imaging Physics Curricula Subcommittee </a:t>
            </a:r>
            <a:endParaRPr lang="en-US" dirty="0"/>
          </a:p>
        </p:txBody>
      </p:sp>
      <p:sp>
        <p:nvSpPr>
          <p:cNvPr id="6" name="Slide Number Placeholder 5"/>
          <p:cNvSpPr>
            <a:spLocks noGrp="1"/>
          </p:cNvSpPr>
          <p:nvPr>
            <p:ph type="sldNum" sz="quarter" idx="12"/>
          </p:nvPr>
        </p:nvSpPr>
        <p:spPr/>
        <p:txBody>
          <a:bodyPr/>
          <a:lstStyle/>
          <a:p>
            <a:fld id="{6AF9D24E-6728-4363-8779-0A4E8EAAAED7}" type="slidenum">
              <a:rPr lang="en-US" smtClean="0"/>
              <a:pPr/>
              <a:t>‹#›</a:t>
            </a:fld>
            <a:endParaRPr lang="en-US" dirty="0"/>
          </a:p>
        </p:txBody>
      </p:sp>
    </p:spTree>
    <p:extLst>
      <p:ext uri="{BB962C8B-B14F-4D97-AF65-F5344CB8AC3E}">
        <p14:creationId xmlns:p14="http://schemas.microsoft.com/office/powerpoint/2010/main" val="2202287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Footer Placeholder 4"/>
          <p:cNvSpPr>
            <a:spLocks noGrp="1"/>
          </p:cNvSpPr>
          <p:nvPr>
            <p:ph type="ftr" sz="quarter" idx="11"/>
          </p:nvPr>
        </p:nvSpPr>
        <p:spPr/>
        <p:txBody>
          <a:bodyPr/>
          <a:lstStyle/>
          <a:p>
            <a:r>
              <a:rPr lang="en-US" b="1" dirty="0" smtClean="0"/>
              <a:t>Imaging Physics Curricula Subcommittee </a:t>
            </a:r>
          </a:p>
        </p:txBody>
      </p:sp>
      <p:sp>
        <p:nvSpPr>
          <p:cNvPr id="6" name="Slide Number Placeholder 5"/>
          <p:cNvSpPr>
            <a:spLocks noGrp="1"/>
          </p:cNvSpPr>
          <p:nvPr>
            <p:ph type="sldNum" sz="quarter" idx="12"/>
          </p:nvPr>
        </p:nvSpPr>
        <p:spPr/>
        <p:txBody>
          <a:bodyPr/>
          <a:lstStyle/>
          <a:p>
            <a:fld id="{6AF9D24E-6728-4363-8779-0A4E8EAAAED7}" type="slidenum">
              <a:rPr lang="en-US" smtClean="0"/>
              <a:pPr/>
              <a:t>‹#›</a:t>
            </a:fld>
            <a:endParaRPr lang="en-US" dirty="0"/>
          </a:p>
        </p:txBody>
      </p:sp>
    </p:spTree>
    <p:extLst>
      <p:ext uri="{BB962C8B-B14F-4D97-AF65-F5344CB8AC3E}">
        <p14:creationId xmlns:p14="http://schemas.microsoft.com/office/powerpoint/2010/main" val="1183295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Footer Placeholder 4"/>
          <p:cNvSpPr>
            <a:spLocks noGrp="1"/>
          </p:cNvSpPr>
          <p:nvPr>
            <p:ph type="ftr" sz="quarter" idx="11"/>
          </p:nvPr>
        </p:nvSpPr>
        <p:spPr/>
        <p:txBody>
          <a:bodyPr/>
          <a:lstStyle/>
          <a:p>
            <a:r>
              <a:rPr lang="en-US" smtClean="0"/>
              <a:t>Imaging Physics Curricula Subcommittee </a:t>
            </a:r>
            <a:endParaRPr lang="en-US" dirty="0"/>
          </a:p>
        </p:txBody>
      </p:sp>
      <p:sp>
        <p:nvSpPr>
          <p:cNvPr id="6" name="Slide Number Placeholder 5"/>
          <p:cNvSpPr>
            <a:spLocks noGrp="1"/>
          </p:cNvSpPr>
          <p:nvPr>
            <p:ph type="sldNum" sz="quarter" idx="12"/>
          </p:nvPr>
        </p:nvSpPr>
        <p:spPr/>
        <p:txBody>
          <a:bodyPr/>
          <a:lstStyle/>
          <a:p>
            <a:fld id="{6AF9D24E-6728-4363-8779-0A4E8EAAAED7}" type="slidenum">
              <a:rPr lang="en-US" smtClean="0"/>
              <a:pPr/>
              <a:t>‹#›</a:t>
            </a:fld>
            <a:endParaRPr lang="en-US" dirty="0"/>
          </a:p>
        </p:txBody>
      </p:sp>
    </p:spTree>
    <p:extLst>
      <p:ext uri="{BB962C8B-B14F-4D97-AF65-F5344CB8AC3E}">
        <p14:creationId xmlns:p14="http://schemas.microsoft.com/office/powerpoint/2010/main" val="65706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AAPM DR Residents Physics Curriculum - August 2013</a:t>
            </a:r>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
        <p:nvSpPr>
          <p:cNvPr id="7" name="Slide Number Placeholder 6"/>
          <p:cNvSpPr>
            <a:spLocks noGrp="1"/>
          </p:cNvSpPr>
          <p:nvPr>
            <p:ph type="sldNum" sz="quarter" idx="12"/>
          </p:nvPr>
        </p:nvSpPr>
        <p:spPr/>
        <p:txBody>
          <a:bodyPr/>
          <a:lstStyle/>
          <a:p>
            <a:fld id="{6AF9D24E-6728-4363-8779-0A4E8EAAAED7}" type="slidenum">
              <a:rPr lang="en-US" smtClean="0"/>
              <a:pPr/>
              <a:t>‹#›</a:t>
            </a:fld>
            <a:endParaRPr lang="en-US" dirty="0"/>
          </a:p>
        </p:txBody>
      </p:sp>
    </p:spTree>
    <p:extLst>
      <p:ext uri="{BB962C8B-B14F-4D97-AF65-F5344CB8AC3E}">
        <p14:creationId xmlns:p14="http://schemas.microsoft.com/office/powerpoint/2010/main" val="4206557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AAPM DR Residents Physics Curriculum - August 2013</a:t>
            </a:r>
            <a:endParaRPr lang="en-US" dirty="0"/>
          </a:p>
        </p:txBody>
      </p:sp>
      <p:sp>
        <p:nvSpPr>
          <p:cNvPr id="8" name="Footer Placeholder 7"/>
          <p:cNvSpPr>
            <a:spLocks noGrp="1"/>
          </p:cNvSpPr>
          <p:nvPr>
            <p:ph type="ftr" sz="quarter" idx="11"/>
          </p:nvPr>
        </p:nvSpPr>
        <p:spPr/>
        <p:txBody>
          <a:bodyPr/>
          <a:lstStyle/>
          <a:p>
            <a:r>
              <a:rPr lang="en-US" smtClean="0"/>
              <a:t>Imaging Physics Curricula Subcommittee </a:t>
            </a:r>
            <a:endParaRPr lang="en-US" dirty="0"/>
          </a:p>
        </p:txBody>
      </p:sp>
      <p:sp>
        <p:nvSpPr>
          <p:cNvPr id="9" name="Slide Number Placeholder 8"/>
          <p:cNvSpPr>
            <a:spLocks noGrp="1"/>
          </p:cNvSpPr>
          <p:nvPr>
            <p:ph type="sldNum" sz="quarter" idx="12"/>
          </p:nvPr>
        </p:nvSpPr>
        <p:spPr/>
        <p:txBody>
          <a:bodyPr/>
          <a:lstStyle/>
          <a:p>
            <a:fld id="{6AF9D24E-6728-4363-8779-0A4E8EAAAED7}" type="slidenum">
              <a:rPr lang="en-US" smtClean="0"/>
              <a:pPr/>
              <a:t>‹#›</a:t>
            </a:fld>
            <a:endParaRPr lang="en-US" dirty="0"/>
          </a:p>
        </p:txBody>
      </p:sp>
    </p:spTree>
    <p:extLst>
      <p:ext uri="{BB962C8B-B14F-4D97-AF65-F5344CB8AC3E}">
        <p14:creationId xmlns:p14="http://schemas.microsoft.com/office/powerpoint/2010/main" val="212725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AAPM DR Residents Physics Curriculum - August 2013</a:t>
            </a:r>
            <a:endParaRPr lang="en-US" dirty="0"/>
          </a:p>
        </p:txBody>
      </p:sp>
      <p:sp>
        <p:nvSpPr>
          <p:cNvPr id="4" name="Footer Placeholder 3"/>
          <p:cNvSpPr>
            <a:spLocks noGrp="1"/>
          </p:cNvSpPr>
          <p:nvPr>
            <p:ph type="ftr" sz="quarter" idx="11"/>
          </p:nvPr>
        </p:nvSpPr>
        <p:spPr/>
        <p:txBody>
          <a:bodyPr/>
          <a:lstStyle/>
          <a:p>
            <a:r>
              <a:rPr lang="en-US" smtClean="0"/>
              <a:t>Imaging Physics Curricula Subcommittee </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a:t>
            </a:fld>
            <a:endParaRPr lang="en-US" dirty="0"/>
          </a:p>
        </p:txBody>
      </p:sp>
    </p:spTree>
    <p:extLst>
      <p:ext uri="{BB962C8B-B14F-4D97-AF65-F5344CB8AC3E}">
        <p14:creationId xmlns:p14="http://schemas.microsoft.com/office/powerpoint/2010/main" val="3133114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Footer Placeholder 2"/>
          <p:cNvSpPr>
            <a:spLocks noGrp="1"/>
          </p:cNvSpPr>
          <p:nvPr>
            <p:ph type="ftr" sz="quarter" idx="11"/>
          </p:nvPr>
        </p:nvSpPr>
        <p:spPr/>
        <p:txBody>
          <a:bodyPr/>
          <a:lstStyle/>
          <a:p>
            <a:r>
              <a:rPr lang="en-US" smtClean="0"/>
              <a:t>Imaging Physics Curricula Subcommittee </a:t>
            </a:r>
            <a:endParaRPr lang="en-US" dirty="0"/>
          </a:p>
        </p:txBody>
      </p:sp>
      <p:sp>
        <p:nvSpPr>
          <p:cNvPr id="4" name="Slide Number Placeholder 3"/>
          <p:cNvSpPr>
            <a:spLocks noGrp="1"/>
          </p:cNvSpPr>
          <p:nvPr>
            <p:ph type="sldNum" sz="quarter" idx="12"/>
          </p:nvPr>
        </p:nvSpPr>
        <p:spPr/>
        <p:txBody>
          <a:bodyPr/>
          <a:lstStyle/>
          <a:p>
            <a:fld id="{6AF9D24E-6728-4363-8779-0A4E8EAAAED7}" type="slidenum">
              <a:rPr lang="en-US" smtClean="0"/>
              <a:pPr/>
              <a:t>‹#›</a:t>
            </a:fld>
            <a:endParaRPr lang="en-US" dirty="0"/>
          </a:p>
        </p:txBody>
      </p:sp>
    </p:spTree>
    <p:extLst>
      <p:ext uri="{BB962C8B-B14F-4D97-AF65-F5344CB8AC3E}">
        <p14:creationId xmlns:p14="http://schemas.microsoft.com/office/powerpoint/2010/main" val="3413955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AAPM DR Residents Physics Curriculum - August 2013</a:t>
            </a:r>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
        <p:nvSpPr>
          <p:cNvPr id="7" name="Slide Number Placeholder 6"/>
          <p:cNvSpPr>
            <a:spLocks noGrp="1"/>
          </p:cNvSpPr>
          <p:nvPr>
            <p:ph type="sldNum" sz="quarter" idx="12"/>
          </p:nvPr>
        </p:nvSpPr>
        <p:spPr/>
        <p:txBody>
          <a:bodyPr/>
          <a:lstStyle/>
          <a:p>
            <a:fld id="{6AF9D24E-6728-4363-8779-0A4E8EAAAED7}" type="slidenum">
              <a:rPr lang="en-US" smtClean="0"/>
              <a:pPr/>
              <a:t>‹#›</a:t>
            </a:fld>
            <a:endParaRPr lang="en-US" dirty="0"/>
          </a:p>
        </p:txBody>
      </p:sp>
    </p:spTree>
    <p:extLst>
      <p:ext uri="{BB962C8B-B14F-4D97-AF65-F5344CB8AC3E}">
        <p14:creationId xmlns:p14="http://schemas.microsoft.com/office/powerpoint/2010/main" val="293393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AAPM DR Residents Physics Curriculum - August 2013</a:t>
            </a:r>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
        <p:nvSpPr>
          <p:cNvPr id="7" name="Slide Number Placeholder 6"/>
          <p:cNvSpPr>
            <a:spLocks noGrp="1"/>
          </p:cNvSpPr>
          <p:nvPr>
            <p:ph type="sldNum" sz="quarter" idx="12"/>
          </p:nvPr>
        </p:nvSpPr>
        <p:spPr/>
        <p:txBody>
          <a:bodyPr/>
          <a:lstStyle/>
          <a:p>
            <a:fld id="{6AF9D24E-6728-4363-8779-0A4E8EAAAED7}" type="slidenum">
              <a:rPr lang="en-US" smtClean="0"/>
              <a:pPr/>
              <a:t>‹#›</a:t>
            </a:fld>
            <a:endParaRPr lang="en-US" dirty="0"/>
          </a:p>
        </p:txBody>
      </p:sp>
    </p:spTree>
    <p:extLst>
      <p:ext uri="{BB962C8B-B14F-4D97-AF65-F5344CB8AC3E}">
        <p14:creationId xmlns:p14="http://schemas.microsoft.com/office/powerpoint/2010/main" val="8038388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AAPM DR Residents Physics Curriculum - August 2013</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dirty="0" smtClean="0"/>
              <a:t>Imaging Physics Curricula Subcommittee </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F9D24E-6728-4363-8779-0A4E8EAAAED7}" type="slidenum">
              <a:rPr lang="en-US" smtClean="0"/>
              <a:pPr/>
              <a:t>‹#›</a:t>
            </a:fld>
            <a:endParaRPr lang="en-US" dirty="0"/>
          </a:p>
        </p:txBody>
      </p:sp>
    </p:spTree>
    <p:extLst>
      <p:ext uri="{BB962C8B-B14F-4D97-AF65-F5344CB8AC3E}">
        <p14:creationId xmlns:p14="http://schemas.microsoft.com/office/powerpoint/2010/main" val="2859050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1" Type="http://schemas.openxmlformats.org/officeDocument/2006/relationships/slide" Target="slide72.xml"/><Relationship Id="rId12" Type="http://schemas.openxmlformats.org/officeDocument/2006/relationships/slide" Target="slide83.xml"/><Relationship Id="rId13" Type="http://schemas.openxmlformats.org/officeDocument/2006/relationships/slide" Target="slide94.xml"/><Relationship Id="rId14" Type="http://schemas.openxmlformats.org/officeDocument/2006/relationships/slide" Target="slide106.xml"/><Relationship Id="rId15" Type="http://schemas.openxmlformats.org/officeDocument/2006/relationships/slide" Target="slide117.xml"/><Relationship Id="rId16" Type="http://schemas.openxmlformats.org/officeDocument/2006/relationships/slide" Target="slide124.xml"/><Relationship Id="rId17" Type="http://schemas.openxmlformats.org/officeDocument/2006/relationships/slide" Target="slide135.xml"/><Relationship Id="rId18" Type="http://schemas.openxmlformats.org/officeDocument/2006/relationships/slide" Target="slide146.xml"/><Relationship Id="rId19" Type="http://schemas.openxmlformats.org/officeDocument/2006/relationships/slide" Target="slide157.xml"/><Relationship Id="rId1" Type="http://schemas.openxmlformats.org/officeDocument/2006/relationships/slideLayout" Target="../slideLayouts/slideLayout4.xml"/><Relationship Id="rId2" Type="http://schemas.openxmlformats.org/officeDocument/2006/relationships/slide" Target="slide1.xml"/><Relationship Id="rId3" Type="http://schemas.openxmlformats.org/officeDocument/2006/relationships/slide" Target="slide3.xml"/><Relationship Id="rId4" Type="http://schemas.openxmlformats.org/officeDocument/2006/relationships/slide" Target="slide9.xml"/><Relationship Id="rId5" Type="http://schemas.openxmlformats.org/officeDocument/2006/relationships/slide" Target="slide15.xml"/><Relationship Id="rId6" Type="http://schemas.openxmlformats.org/officeDocument/2006/relationships/slide" Target="slide23.xml"/><Relationship Id="rId7" Type="http://schemas.openxmlformats.org/officeDocument/2006/relationships/slide" Target="slide34.xml"/><Relationship Id="rId8" Type="http://schemas.openxmlformats.org/officeDocument/2006/relationships/slide" Target="slide39.xml"/><Relationship Id="rId9" Type="http://schemas.openxmlformats.org/officeDocument/2006/relationships/slide" Target="slide50.xml"/><Relationship Id="rId10" Type="http://schemas.openxmlformats.org/officeDocument/2006/relationships/slide" Target="slide6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em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emf"/><Relationship Id="rId3" Type="http://schemas.openxmlformats.org/officeDocument/2006/relationships/image" Target="../media/image14.emf"/></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emf"/></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emf"/><Relationship Id="rId3" Type="http://schemas.openxmlformats.org/officeDocument/2006/relationships/image" Target="../media/image18.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em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emf"/><Relationship Id="rId3" Type="http://schemas.openxmlformats.org/officeDocument/2006/relationships/image" Target="../media/image20.emf"/></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emf"/></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emf"/></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emf"/></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emf"/><Relationship Id="rId3" Type="http://schemas.openxmlformats.org/officeDocument/2006/relationships/image" Target="../media/image25.emf"/></Relationships>
</file>

<file path=ppt/slides/_rels/slide116.xml.rels><?xml version="1.0" encoding="UTF-8" standalone="yes"?>
<Relationships xmlns="http://schemas.openxmlformats.org/package/2006/relationships"><Relationship Id="rId11" Type="http://schemas.openxmlformats.org/officeDocument/2006/relationships/slide" Target="slide72.xml"/><Relationship Id="rId12" Type="http://schemas.openxmlformats.org/officeDocument/2006/relationships/slide" Target="slide83.xml"/><Relationship Id="rId13" Type="http://schemas.openxmlformats.org/officeDocument/2006/relationships/slide" Target="slide94.xml"/><Relationship Id="rId14" Type="http://schemas.openxmlformats.org/officeDocument/2006/relationships/slide" Target="slide106.xml"/><Relationship Id="rId15" Type="http://schemas.openxmlformats.org/officeDocument/2006/relationships/slide" Target="slide117.xml"/><Relationship Id="rId16" Type="http://schemas.openxmlformats.org/officeDocument/2006/relationships/slide" Target="slide124.xml"/><Relationship Id="rId17" Type="http://schemas.openxmlformats.org/officeDocument/2006/relationships/slide" Target="slide135.xml"/><Relationship Id="rId18" Type="http://schemas.openxmlformats.org/officeDocument/2006/relationships/slide" Target="slide146.xml"/><Relationship Id="rId19" Type="http://schemas.openxmlformats.org/officeDocument/2006/relationships/slide" Target="slide157.xml"/><Relationship Id="rId1" Type="http://schemas.openxmlformats.org/officeDocument/2006/relationships/slideLayout" Target="../slideLayouts/slideLayout4.xml"/><Relationship Id="rId2" Type="http://schemas.openxmlformats.org/officeDocument/2006/relationships/slide" Target="slide1.xml"/><Relationship Id="rId3" Type="http://schemas.openxmlformats.org/officeDocument/2006/relationships/slide" Target="slide3.xml"/><Relationship Id="rId4" Type="http://schemas.openxmlformats.org/officeDocument/2006/relationships/slide" Target="slide9.xml"/><Relationship Id="rId5" Type="http://schemas.openxmlformats.org/officeDocument/2006/relationships/slide" Target="slide15.xml"/><Relationship Id="rId6" Type="http://schemas.openxmlformats.org/officeDocument/2006/relationships/slide" Target="slide23.xml"/><Relationship Id="rId7" Type="http://schemas.openxmlformats.org/officeDocument/2006/relationships/slide" Target="slide34.xml"/><Relationship Id="rId8" Type="http://schemas.openxmlformats.org/officeDocument/2006/relationships/slide" Target="slide39.xml"/><Relationship Id="rId9" Type="http://schemas.openxmlformats.org/officeDocument/2006/relationships/slide" Target="slide50.xml"/><Relationship Id="rId10" Type="http://schemas.openxmlformats.org/officeDocument/2006/relationships/slide" Target="slide6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1" Type="http://schemas.openxmlformats.org/officeDocument/2006/relationships/slide" Target="slide72.xml"/><Relationship Id="rId12" Type="http://schemas.openxmlformats.org/officeDocument/2006/relationships/slide" Target="slide83.xml"/><Relationship Id="rId13" Type="http://schemas.openxmlformats.org/officeDocument/2006/relationships/slide" Target="slide94.xml"/><Relationship Id="rId14" Type="http://schemas.openxmlformats.org/officeDocument/2006/relationships/slide" Target="slide106.xml"/><Relationship Id="rId15" Type="http://schemas.openxmlformats.org/officeDocument/2006/relationships/slide" Target="slide117.xml"/><Relationship Id="rId16" Type="http://schemas.openxmlformats.org/officeDocument/2006/relationships/slide" Target="slide124.xml"/><Relationship Id="rId17" Type="http://schemas.openxmlformats.org/officeDocument/2006/relationships/slide" Target="slide135.xml"/><Relationship Id="rId18" Type="http://schemas.openxmlformats.org/officeDocument/2006/relationships/slide" Target="slide146.xml"/><Relationship Id="rId19" Type="http://schemas.openxmlformats.org/officeDocument/2006/relationships/slide" Target="slide157.xml"/><Relationship Id="rId1" Type="http://schemas.openxmlformats.org/officeDocument/2006/relationships/slideLayout" Target="../slideLayouts/slideLayout4.xml"/><Relationship Id="rId2" Type="http://schemas.openxmlformats.org/officeDocument/2006/relationships/slide" Target="slide1.xml"/><Relationship Id="rId3" Type="http://schemas.openxmlformats.org/officeDocument/2006/relationships/slide" Target="slide3.xml"/><Relationship Id="rId4" Type="http://schemas.openxmlformats.org/officeDocument/2006/relationships/slide" Target="slide9.xml"/><Relationship Id="rId5" Type="http://schemas.openxmlformats.org/officeDocument/2006/relationships/slide" Target="slide15.xml"/><Relationship Id="rId6" Type="http://schemas.openxmlformats.org/officeDocument/2006/relationships/slide" Target="slide23.xml"/><Relationship Id="rId7" Type="http://schemas.openxmlformats.org/officeDocument/2006/relationships/slide" Target="slide34.xml"/><Relationship Id="rId8" Type="http://schemas.openxmlformats.org/officeDocument/2006/relationships/slide" Target="slide39.xml"/><Relationship Id="rId9" Type="http://schemas.openxmlformats.org/officeDocument/2006/relationships/slide" Target="slide50.xml"/><Relationship Id="rId10" Type="http://schemas.openxmlformats.org/officeDocument/2006/relationships/slide" Target="slide6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emf"/></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emf"/></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emf"/></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em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emf"/></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emf"/></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emf"/></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emf"/></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emf"/></Relationships>
</file>

<file path=ppt/slides/_rels/slide134.xml.rels><?xml version="1.0" encoding="UTF-8" standalone="yes"?>
<Relationships xmlns="http://schemas.openxmlformats.org/package/2006/relationships"><Relationship Id="rId11" Type="http://schemas.openxmlformats.org/officeDocument/2006/relationships/slide" Target="slide72.xml"/><Relationship Id="rId12" Type="http://schemas.openxmlformats.org/officeDocument/2006/relationships/slide" Target="slide83.xml"/><Relationship Id="rId13" Type="http://schemas.openxmlformats.org/officeDocument/2006/relationships/slide" Target="slide94.xml"/><Relationship Id="rId14" Type="http://schemas.openxmlformats.org/officeDocument/2006/relationships/slide" Target="slide106.xml"/><Relationship Id="rId15" Type="http://schemas.openxmlformats.org/officeDocument/2006/relationships/slide" Target="slide117.xml"/><Relationship Id="rId16" Type="http://schemas.openxmlformats.org/officeDocument/2006/relationships/slide" Target="slide124.xml"/><Relationship Id="rId17" Type="http://schemas.openxmlformats.org/officeDocument/2006/relationships/slide" Target="slide135.xml"/><Relationship Id="rId18" Type="http://schemas.openxmlformats.org/officeDocument/2006/relationships/slide" Target="slide146.xml"/><Relationship Id="rId19" Type="http://schemas.openxmlformats.org/officeDocument/2006/relationships/slide" Target="slide157.xml"/><Relationship Id="rId1" Type="http://schemas.openxmlformats.org/officeDocument/2006/relationships/slideLayout" Target="../slideLayouts/slideLayout4.xml"/><Relationship Id="rId2" Type="http://schemas.openxmlformats.org/officeDocument/2006/relationships/slide" Target="slide1.xml"/><Relationship Id="rId3" Type="http://schemas.openxmlformats.org/officeDocument/2006/relationships/slide" Target="slide3.xml"/><Relationship Id="rId4" Type="http://schemas.openxmlformats.org/officeDocument/2006/relationships/slide" Target="slide9.xml"/><Relationship Id="rId5" Type="http://schemas.openxmlformats.org/officeDocument/2006/relationships/slide" Target="slide15.xml"/><Relationship Id="rId6" Type="http://schemas.openxmlformats.org/officeDocument/2006/relationships/slide" Target="slide23.xml"/><Relationship Id="rId7" Type="http://schemas.openxmlformats.org/officeDocument/2006/relationships/slide" Target="slide34.xml"/><Relationship Id="rId8" Type="http://schemas.openxmlformats.org/officeDocument/2006/relationships/slide" Target="slide39.xml"/><Relationship Id="rId9" Type="http://schemas.openxmlformats.org/officeDocument/2006/relationships/slide" Target="slide50.xml"/><Relationship Id="rId10" Type="http://schemas.openxmlformats.org/officeDocument/2006/relationships/slide" Target="slide6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emf"/></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emf"/></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emf"/></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emf"/></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emf"/></Relationships>
</file>

<file path=ppt/slides/_rels/slide14.xml.rels><?xml version="1.0" encoding="UTF-8" standalone="yes"?>
<Relationships xmlns="http://schemas.openxmlformats.org/package/2006/relationships"><Relationship Id="rId11" Type="http://schemas.openxmlformats.org/officeDocument/2006/relationships/slide" Target="slide72.xml"/><Relationship Id="rId12" Type="http://schemas.openxmlformats.org/officeDocument/2006/relationships/slide" Target="slide83.xml"/><Relationship Id="rId13" Type="http://schemas.openxmlformats.org/officeDocument/2006/relationships/slide" Target="slide94.xml"/><Relationship Id="rId14" Type="http://schemas.openxmlformats.org/officeDocument/2006/relationships/slide" Target="slide106.xml"/><Relationship Id="rId15" Type="http://schemas.openxmlformats.org/officeDocument/2006/relationships/slide" Target="slide117.xml"/><Relationship Id="rId16" Type="http://schemas.openxmlformats.org/officeDocument/2006/relationships/slide" Target="slide124.xml"/><Relationship Id="rId17" Type="http://schemas.openxmlformats.org/officeDocument/2006/relationships/slide" Target="slide135.xml"/><Relationship Id="rId18" Type="http://schemas.openxmlformats.org/officeDocument/2006/relationships/slide" Target="slide146.xml"/><Relationship Id="rId19" Type="http://schemas.openxmlformats.org/officeDocument/2006/relationships/slide" Target="slide157.xml"/><Relationship Id="rId1" Type="http://schemas.openxmlformats.org/officeDocument/2006/relationships/slideLayout" Target="../slideLayouts/slideLayout4.xml"/><Relationship Id="rId2" Type="http://schemas.openxmlformats.org/officeDocument/2006/relationships/slide" Target="slide1.xml"/><Relationship Id="rId3" Type="http://schemas.openxmlformats.org/officeDocument/2006/relationships/slide" Target="slide3.xml"/><Relationship Id="rId4" Type="http://schemas.openxmlformats.org/officeDocument/2006/relationships/slide" Target="slide9.xml"/><Relationship Id="rId5" Type="http://schemas.openxmlformats.org/officeDocument/2006/relationships/slide" Target="slide15.xml"/><Relationship Id="rId6" Type="http://schemas.openxmlformats.org/officeDocument/2006/relationships/slide" Target="slide23.xml"/><Relationship Id="rId7" Type="http://schemas.openxmlformats.org/officeDocument/2006/relationships/slide" Target="slide34.xml"/><Relationship Id="rId8" Type="http://schemas.openxmlformats.org/officeDocument/2006/relationships/slide" Target="slide39.xml"/><Relationship Id="rId9" Type="http://schemas.openxmlformats.org/officeDocument/2006/relationships/slide" Target="slide50.xml"/><Relationship Id="rId10" Type="http://schemas.openxmlformats.org/officeDocument/2006/relationships/slide" Target="slide6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emf"/><Relationship Id="rId3" Type="http://schemas.openxmlformats.org/officeDocument/2006/relationships/image" Target="../media/image39.emf"/></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emf"/><Relationship Id="rId3" Type="http://schemas.openxmlformats.org/officeDocument/2006/relationships/image" Target="../media/image41.emf"/></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2.emf"/></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emf"/></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1" Type="http://schemas.openxmlformats.org/officeDocument/2006/relationships/slide" Target="slide72.xml"/><Relationship Id="rId12" Type="http://schemas.openxmlformats.org/officeDocument/2006/relationships/slide" Target="slide83.xml"/><Relationship Id="rId13" Type="http://schemas.openxmlformats.org/officeDocument/2006/relationships/slide" Target="slide94.xml"/><Relationship Id="rId14" Type="http://schemas.openxmlformats.org/officeDocument/2006/relationships/slide" Target="slide106.xml"/><Relationship Id="rId15" Type="http://schemas.openxmlformats.org/officeDocument/2006/relationships/slide" Target="slide117.xml"/><Relationship Id="rId16" Type="http://schemas.openxmlformats.org/officeDocument/2006/relationships/slide" Target="slide124.xml"/><Relationship Id="rId17" Type="http://schemas.openxmlformats.org/officeDocument/2006/relationships/slide" Target="slide135.xml"/><Relationship Id="rId18" Type="http://schemas.openxmlformats.org/officeDocument/2006/relationships/slide" Target="slide146.xml"/><Relationship Id="rId19" Type="http://schemas.openxmlformats.org/officeDocument/2006/relationships/slide" Target="slide157.xml"/><Relationship Id="rId1" Type="http://schemas.openxmlformats.org/officeDocument/2006/relationships/slideLayout" Target="../slideLayouts/slideLayout4.xml"/><Relationship Id="rId2" Type="http://schemas.openxmlformats.org/officeDocument/2006/relationships/slide" Target="slide1.xml"/><Relationship Id="rId3" Type="http://schemas.openxmlformats.org/officeDocument/2006/relationships/slide" Target="slide3.xml"/><Relationship Id="rId4" Type="http://schemas.openxmlformats.org/officeDocument/2006/relationships/slide" Target="slide9.xml"/><Relationship Id="rId5" Type="http://schemas.openxmlformats.org/officeDocument/2006/relationships/slide" Target="slide15.xml"/><Relationship Id="rId6" Type="http://schemas.openxmlformats.org/officeDocument/2006/relationships/slide" Target="slide23.xml"/><Relationship Id="rId7" Type="http://schemas.openxmlformats.org/officeDocument/2006/relationships/slide" Target="slide34.xml"/><Relationship Id="rId8" Type="http://schemas.openxmlformats.org/officeDocument/2006/relationships/slide" Target="slide39.xml"/><Relationship Id="rId9" Type="http://schemas.openxmlformats.org/officeDocument/2006/relationships/slide" Target="slide50.xml"/><Relationship Id="rId10" Type="http://schemas.openxmlformats.org/officeDocument/2006/relationships/slide" Target="slide6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4.emf"/></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emf"/></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6.emf"/></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8.emf"/></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emf"/></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0.emf"/></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1.emf"/></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2.emf"/></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1" Type="http://schemas.openxmlformats.org/officeDocument/2006/relationships/slide" Target="slide72.xml"/><Relationship Id="rId12" Type="http://schemas.openxmlformats.org/officeDocument/2006/relationships/slide" Target="slide83.xml"/><Relationship Id="rId13" Type="http://schemas.openxmlformats.org/officeDocument/2006/relationships/slide" Target="slide94.xml"/><Relationship Id="rId14" Type="http://schemas.openxmlformats.org/officeDocument/2006/relationships/slide" Target="slide106.xml"/><Relationship Id="rId15" Type="http://schemas.openxmlformats.org/officeDocument/2006/relationships/slide" Target="slide117.xml"/><Relationship Id="rId16" Type="http://schemas.openxmlformats.org/officeDocument/2006/relationships/slide" Target="slide124.xml"/><Relationship Id="rId17" Type="http://schemas.openxmlformats.org/officeDocument/2006/relationships/slide" Target="slide135.xml"/><Relationship Id="rId18" Type="http://schemas.openxmlformats.org/officeDocument/2006/relationships/slide" Target="slide146.xml"/><Relationship Id="rId19" Type="http://schemas.openxmlformats.org/officeDocument/2006/relationships/slide" Target="slide157.xml"/><Relationship Id="rId1" Type="http://schemas.openxmlformats.org/officeDocument/2006/relationships/slideLayout" Target="../slideLayouts/slideLayout4.xml"/><Relationship Id="rId2" Type="http://schemas.openxmlformats.org/officeDocument/2006/relationships/slide" Target="slide1.xml"/><Relationship Id="rId3" Type="http://schemas.openxmlformats.org/officeDocument/2006/relationships/slide" Target="slide3.xml"/><Relationship Id="rId4" Type="http://schemas.openxmlformats.org/officeDocument/2006/relationships/slide" Target="slide9.xml"/><Relationship Id="rId5" Type="http://schemas.openxmlformats.org/officeDocument/2006/relationships/slide" Target="slide15.xml"/><Relationship Id="rId6" Type="http://schemas.openxmlformats.org/officeDocument/2006/relationships/slide" Target="slide23.xml"/><Relationship Id="rId7" Type="http://schemas.openxmlformats.org/officeDocument/2006/relationships/slide" Target="slide34.xml"/><Relationship Id="rId8" Type="http://schemas.openxmlformats.org/officeDocument/2006/relationships/slide" Target="slide39.xml"/><Relationship Id="rId9" Type="http://schemas.openxmlformats.org/officeDocument/2006/relationships/slide" Target="slide50.xml"/><Relationship Id="rId10" Type="http://schemas.openxmlformats.org/officeDocument/2006/relationships/slide" Target="slide6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3.emf"/></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4.emf"/></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5.emf"/></Relationships>
</file>

<file path=ppt/slides/_rels/slide173.xml.rels><?xml version="1.0" encoding="UTF-8" standalone="yes"?>
<Relationships xmlns="http://schemas.openxmlformats.org/package/2006/relationships"><Relationship Id="rId11" Type="http://schemas.openxmlformats.org/officeDocument/2006/relationships/slide" Target="slide72.xml"/><Relationship Id="rId12" Type="http://schemas.openxmlformats.org/officeDocument/2006/relationships/slide" Target="slide83.xml"/><Relationship Id="rId13" Type="http://schemas.openxmlformats.org/officeDocument/2006/relationships/slide" Target="slide94.xml"/><Relationship Id="rId14" Type="http://schemas.openxmlformats.org/officeDocument/2006/relationships/slide" Target="slide106.xml"/><Relationship Id="rId15" Type="http://schemas.openxmlformats.org/officeDocument/2006/relationships/slide" Target="slide117.xml"/><Relationship Id="rId16" Type="http://schemas.openxmlformats.org/officeDocument/2006/relationships/slide" Target="slide124.xml"/><Relationship Id="rId17" Type="http://schemas.openxmlformats.org/officeDocument/2006/relationships/slide" Target="slide135.xml"/><Relationship Id="rId18" Type="http://schemas.openxmlformats.org/officeDocument/2006/relationships/slide" Target="slide146.xml"/><Relationship Id="rId19" Type="http://schemas.openxmlformats.org/officeDocument/2006/relationships/slide" Target="slide157.xml"/><Relationship Id="rId1" Type="http://schemas.openxmlformats.org/officeDocument/2006/relationships/slideLayout" Target="../slideLayouts/slideLayout4.xml"/><Relationship Id="rId2" Type="http://schemas.openxmlformats.org/officeDocument/2006/relationships/slide" Target="slide1.xml"/><Relationship Id="rId3" Type="http://schemas.openxmlformats.org/officeDocument/2006/relationships/slide" Target="slide3.xml"/><Relationship Id="rId4" Type="http://schemas.openxmlformats.org/officeDocument/2006/relationships/slide" Target="slide9.xml"/><Relationship Id="rId5" Type="http://schemas.openxmlformats.org/officeDocument/2006/relationships/slide" Target="slide15.xml"/><Relationship Id="rId6" Type="http://schemas.openxmlformats.org/officeDocument/2006/relationships/slide" Target="slide23.xml"/><Relationship Id="rId7" Type="http://schemas.openxmlformats.org/officeDocument/2006/relationships/slide" Target="slide34.xml"/><Relationship Id="rId8" Type="http://schemas.openxmlformats.org/officeDocument/2006/relationships/slide" Target="slide39.xml"/><Relationship Id="rId9" Type="http://schemas.openxmlformats.org/officeDocument/2006/relationships/slide" Target="slide50.xml"/><Relationship Id="rId10" Type="http://schemas.openxmlformats.org/officeDocument/2006/relationships/slide" Target="slide6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1" Type="http://schemas.openxmlformats.org/officeDocument/2006/relationships/slide" Target="slide72.xml"/><Relationship Id="rId12" Type="http://schemas.openxmlformats.org/officeDocument/2006/relationships/slide" Target="slide83.xml"/><Relationship Id="rId13" Type="http://schemas.openxmlformats.org/officeDocument/2006/relationships/slide" Target="slide94.xml"/><Relationship Id="rId14" Type="http://schemas.openxmlformats.org/officeDocument/2006/relationships/slide" Target="slide106.xml"/><Relationship Id="rId15" Type="http://schemas.openxmlformats.org/officeDocument/2006/relationships/slide" Target="slide117.xml"/><Relationship Id="rId16" Type="http://schemas.openxmlformats.org/officeDocument/2006/relationships/slide" Target="slide124.xml"/><Relationship Id="rId17" Type="http://schemas.openxmlformats.org/officeDocument/2006/relationships/slide" Target="slide135.xml"/><Relationship Id="rId18" Type="http://schemas.openxmlformats.org/officeDocument/2006/relationships/slide" Target="slide146.xml"/><Relationship Id="rId19" Type="http://schemas.openxmlformats.org/officeDocument/2006/relationships/slide" Target="slide157.xml"/><Relationship Id="rId1" Type="http://schemas.openxmlformats.org/officeDocument/2006/relationships/slideLayout" Target="../slideLayouts/slideLayout4.xml"/><Relationship Id="rId2" Type="http://schemas.openxmlformats.org/officeDocument/2006/relationships/slide" Target="slide1.xml"/><Relationship Id="rId3" Type="http://schemas.openxmlformats.org/officeDocument/2006/relationships/slide" Target="slide3.xml"/><Relationship Id="rId4" Type="http://schemas.openxmlformats.org/officeDocument/2006/relationships/slide" Target="slide9.xml"/><Relationship Id="rId5" Type="http://schemas.openxmlformats.org/officeDocument/2006/relationships/slide" Target="slide15.xml"/><Relationship Id="rId6" Type="http://schemas.openxmlformats.org/officeDocument/2006/relationships/slide" Target="slide23.xml"/><Relationship Id="rId7" Type="http://schemas.openxmlformats.org/officeDocument/2006/relationships/slide" Target="slide34.xml"/><Relationship Id="rId8" Type="http://schemas.openxmlformats.org/officeDocument/2006/relationships/slide" Target="slide39.xml"/><Relationship Id="rId9" Type="http://schemas.openxmlformats.org/officeDocument/2006/relationships/slide" Target="slide50.xml"/><Relationship Id="rId10" Type="http://schemas.openxmlformats.org/officeDocument/2006/relationships/slide" Target="slide6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1" Type="http://schemas.openxmlformats.org/officeDocument/2006/relationships/slide" Target="slide72.xml"/><Relationship Id="rId12" Type="http://schemas.openxmlformats.org/officeDocument/2006/relationships/slide" Target="slide83.xml"/><Relationship Id="rId13" Type="http://schemas.openxmlformats.org/officeDocument/2006/relationships/slide" Target="slide94.xml"/><Relationship Id="rId14" Type="http://schemas.openxmlformats.org/officeDocument/2006/relationships/slide" Target="slide106.xml"/><Relationship Id="rId15" Type="http://schemas.openxmlformats.org/officeDocument/2006/relationships/slide" Target="slide117.xml"/><Relationship Id="rId16" Type="http://schemas.openxmlformats.org/officeDocument/2006/relationships/slide" Target="slide124.xml"/><Relationship Id="rId17" Type="http://schemas.openxmlformats.org/officeDocument/2006/relationships/slide" Target="slide135.xml"/><Relationship Id="rId18" Type="http://schemas.openxmlformats.org/officeDocument/2006/relationships/slide" Target="slide146.xml"/><Relationship Id="rId19" Type="http://schemas.openxmlformats.org/officeDocument/2006/relationships/slide" Target="slide157.xml"/><Relationship Id="rId1" Type="http://schemas.openxmlformats.org/officeDocument/2006/relationships/slideLayout" Target="../slideLayouts/slideLayout4.xml"/><Relationship Id="rId2" Type="http://schemas.openxmlformats.org/officeDocument/2006/relationships/slide" Target="slide1.xml"/><Relationship Id="rId3" Type="http://schemas.openxmlformats.org/officeDocument/2006/relationships/slide" Target="slide3.xml"/><Relationship Id="rId4" Type="http://schemas.openxmlformats.org/officeDocument/2006/relationships/slide" Target="slide9.xml"/><Relationship Id="rId5" Type="http://schemas.openxmlformats.org/officeDocument/2006/relationships/slide" Target="slide15.xml"/><Relationship Id="rId6" Type="http://schemas.openxmlformats.org/officeDocument/2006/relationships/slide" Target="slide23.xml"/><Relationship Id="rId7" Type="http://schemas.openxmlformats.org/officeDocument/2006/relationships/slide" Target="slide34.xml"/><Relationship Id="rId8" Type="http://schemas.openxmlformats.org/officeDocument/2006/relationships/slide" Target="slide39.xml"/><Relationship Id="rId9" Type="http://schemas.openxmlformats.org/officeDocument/2006/relationships/slide" Target="slide50.xml"/><Relationship Id="rId10" Type="http://schemas.openxmlformats.org/officeDocument/2006/relationships/slide" Target="slide6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1" Type="http://schemas.openxmlformats.org/officeDocument/2006/relationships/slide" Target="slide72.xml"/><Relationship Id="rId12" Type="http://schemas.openxmlformats.org/officeDocument/2006/relationships/slide" Target="slide83.xml"/><Relationship Id="rId13" Type="http://schemas.openxmlformats.org/officeDocument/2006/relationships/slide" Target="slide94.xml"/><Relationship Id="rId14" Type="http://schemas.openxmlformats.org/officeDocument/2006/relationships/slide" Target="slide106.xml"/><Relationship Id="rId15" Type="http://schemas.openxmlformats.org/officeDocument/2006/relationships/slide" Target="slide117.xml"/><Relationship Id="rId16" Type="http://schemas.openxmlformats.org/officeDocument/2006/relationships/slide" Target="slide124.xml"/><Relationship Id="rId17" Type="http://schemas.openxmlformats.org/officeDocument/2006/relationships/slide" Target="slide135.xml"/><Relationship Id="rId18" Type="http://schemas.openxmlformats.org/officeDocument/2006/relationships/slide" Target="slide146.xml"/><Relationship Id="rId19" Type="http://schemas.openxmlformats.org/officeDocument/2006/relationships/slide" Target="slide157.xml"/><Relationship Id="rId1" Type="http://schemas.openxmlformats.org/officeDocument/2006/relationships/slideLayout" Target="../slideLayouts/slideLayout4.xml"/><Relationship Id="rId2" Type="http://schemas.openxmlformats.org/officeDocument/2006/relationships/slide" Target="slide1.xml"/><Relationship Id="rId3" Type="http://schemas.openxmlformats.org/officeDocument/2006/relationships/slide" Target="slide3.xml"/><Relationship Id="rId4" Type="http://schemas.openxmlformats.org/officeDocument/2006/relationships/slide" Target="slide9.xml"/><Relationship Id="rId5" Type="http://schemas.openxmlformats.org/officeDocument/2006/relationships/slide" Target="slide15.xml"/><Relationship Id="rId6" Type="http://schemas.openxmlformats.org/officeDocument/2006/relationships/slide" Target="slide23.xml"/><Relationship Id="rId7" Type="http://schemas.openxmlformats.org/officeDocument/2006/relationships/slide" Target="slide34.xml"/><Relationship Id="rId8" Type="http://schemas.openxmlformats.org/officeDocument/2006/relationships/slide" Target="slide39.xml"/><Relationship Id="rId9" Type="http://schemas.openxmlformats.org/officeDocument/2006/relationships/slide" Target="slide50.xml"/><Relationship Id="rId10" Type="http://schemas.openxmlformats.org/officeDocument/2006/relationships/slide" Target="slide6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1" Type="http://schemas.openxmlformats.org/officeDocument/2006/relationships/slide" Target="slide72.xml"/><Relationship Id="rId12" Type="http://schemas.openxmlformats.org/officeDocument/2006/relationships/slide" Target="slide83.xml"/><Relationship Id="rId13" Type="http://schemas.openxmlformats.org/officeDocument/2006/relationships/slide" Target="slide94.xml"/><Relationship Id="rId14" Type="http://schemas.openxmlformats.org/officeDocument/2006/relationships/slide" Target="slide106.xml"/><Relationship Id="rId15" Type="http://schemas.openxmlformats.org/officeDocument/2006/relationships/slide" Target="slide117.xml"/><Relationship Id="rId16" Type="http://schemas.openxmlformats.org/officeDocument/2006/relationships/slide" Target="slide124.xml"/><Relationship Id="rId17" Type="http://schemas.openxmlformats.org/officeDocument/2006/relationships/slide" Target="slide135.xml"/><Relationship Id="rId18" Type="http://schemas.openxmlformats.org/officeDocument/2006/relationships/slide" Target="slide146.xml"/><Relationship Id="rId19" Type="http://schemas.openxmlformats.org/officeDocument/2006/relationships/slide" Target="slide157.xml"/><Relationship Id="rId1" Type="http://schemas.openxmlformats.org/officeDocument/2006/relationships/slideLayout" Target="../slideLayouts/slideLayout4.xml"/><Relationship Id="rId2" Type="http://schemas.openxmlformats.org/officeDocument/2006/relationships/slide" Target="slide1.xml"/><Relationship Id="rId3" Type="http://schemas.openxmlformats.org/officeDocument/2006/relationships/slide" Target="slide3.xml"/><Relationship Id="rId4" Type="http://schemas.openxmlformats.org/officeDocument/2006/relationships/slide" Target="slide9.xml"/><Relationship Id="rId5" Type="http://schemas.openxmlformats.org/officeDocument/2006/relationships/slide" Target="slide15.xml"/><Relationship Id="rId6" Type="http://schemas.openxmlformats.org/officeDocument/2006/relationships/slide" Target="slide23.xml"/><Relationship Id="rId7" Type="http://schemas.openxmlformats.org/officeDocument/2006/relationships/slide" Target="slide34.xml"/><Relationship Id="rId8" Type="http://schemas.openxmlformats.org/officeDocument/2006/relationships/slide" Target="slide39.xml"/><Relationship Id="rId9" Type="http://schemas.openxmlformats.org/officeDocument/2006/relationships/slide" Target="slide50.xml"/><Relationship Id="rId10" Type="http://schemas.openxmlformats.org/officeDocument/2006/relationships/slide" Target="slide6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1" Type="http://schemas.openxmlformats.org/officeDocument/2006/relationships/slide" Target="slide72.xml"/><Relationship Id="rId12" Type="http://schemas.openxmlformats.org/officeDocument/2006/relationships/slide" Target="slide83.xml"/><Relationship Id="rId13" Type="http://schemas.openxmlformats.org/officeDocument/2006/relationships/slide" Target="slide94.xml"/><Relationship Id="rId14" Type="http://schemas.openxmlformats.org/officeDocument/2006/relationships/slide" Target="slide106.xml"/><Relationship Id="rId15" Type="http://schemas.openxmlformats.org/officeDocument/2006/relationships/slide" Target="slide117.xml"/><Relationship Id="rId16" Type="http://schemas.openxmlformats.org/officeDocument/2006/relationships/slide" Target="slide124.xml"/><Relationship Id="rId17" Type="http://schemas.openxmlformats.org/officeDocument/2006/relationships/slide" Target="slide135.xml"/><Relationship Id="rId18" Type="http://schemas.openxmlformats.org/officeDocument/2006/relationships/slide" Target="slide146.xml"/><Relationship Id="rId19" Type="http://schemas.openxmlformats.org/officeDocument/2006/relationships/slide" Target="slide157.xml"/><Relationship Id="rId1" Type="http://schemas.openxmlformats.org/officeDocument/2006/relationships/slideLayout" Target="../slideLayouts/slideLayout4.xml"/><Relationship Id="rId2" Type="http://schemas.openxmlformats.org/officeDocument/2006/relationships/slide" Target="slide1.xml"/><Relationship Id="rId3" Type="http://schemas.openxmlformats.org/officeDocument/2006/relationships/slide" Target="slide3.xml"/><Relationship Id="rId4" Type="http://schemas.openxmlformats.org/officeDocument/2006/relationships/slide" Target="slide9.xml"/><Relationship Id="rId5" Type="http://schemas.openxmlformats.org/officeDocument/2006/relationships/slide" Target="slide15.xml"/><Relationship Id="rId6" Type="http://schemas.openxmlformats.org/officeDocument/2006/relationships/slide" Target="slide23.xml"/><Relationship Id="rId7" Type="http://schemas.openxmlformats.org/officeDocument/2006/relationships/slide" Target="slide34.xml"/><Relationship Id="rId8" Type="http://schemas.openxmlformats.org/officeDocument/2006/relationships/slide" Target="slide39.xml"/><Relationship Id="rId9" Type="http://schemas.openxmlformats.org/officeDocument/2006/relationships/slide" Target="slide50.xml"/><Relationship Id="rId10" Type="http://schemas.openxmlformats.org/officeDocument/2006/relationships/slide" Target="slide6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1" Type="http://schemas.openxmlformats.org/officeDocument/2006/relationships/slide" Target="slide72.xml"/><Relationship Id="rId12" Type="http://schemas.openxmlformats.org/officeDocument/2006/relationships/slide" Target="slide83.xml"/><Relationship Id="rId13" Type="http://schemas.openxmlformats.org/officeDocument/2006/relationships/slide" Target="slide94.xml"/><Relationship Id="rId14" Type="http://schemas.openxmlformats.org/officeDocument/2006/relationships/slide" Target="slide106.xml"/><Relationship Id="rId15" Type="http://schemas.openxmlformats.org/officeDocument/2006/relationships/slide" Target="slide117.xml"/><Relationship Id="rId16" Type="http://schemas.openxmlformats.org/officeDocument/2006/relationships/slide" Target="slide124.xml"/><Relationship Id="rId17" Type="http://schemas.openxmlformats.org/officeDocument/2006/relationships/slide" Target="slide135.xml"/><Relationship Id="rId18" Type="http://schemas.openxmlformats.org/officeDocument/2006/relationships/slide" Target="slide146.xml"/><Relationship Id="rId19" Type="http://schemas.openxmlformats.org/officeDocument/2006/relationships/slide" Target="slide157.xml"/><Relationship Id="rId1" Type="http://schemas.openxmlformats.org/officeDocument/2006/relationships/slideLayout" Target="../slideLayouts/slideLayout4.xml"/><Relationship Id="rId2" Type="http://schemas.openxmlformats.org/officeDocument/2006/relationships/slide" Target="slide1.xml"/><Relationship Id="rId3" Type="http://schemas.openxmlformats.org/officeDocument/2006/relationships/slide" Target="slide3.xml"/><Relationship Id="rId4" Type="http://schemas.openxmlformats.org/officeDocument/2006/relationships/slide" Target="slide9.xml"/><Relationship Id="rId5" Type="http://schemas.openxmlformats.org/officeDocument/2006/relationships/slide" Target="slide15.xml"/><Relationship Id="rId6" Type="http://schemas.openxmlformats.org/officeDocument/2006/relationships/slide" Target="slide23.xml"/><Relationship Id="rId7" Type="http://schemas.openxmlformats.org/officeDocument/2006/relationships/slide" Target="slide34.xml"/><Relationship Id="rId8" Type="http://schemas.openxmlformats.org/officeDocument/2006/relationships/slide" Target="slide39.xml"/><Relationship Id="rId9" Type="http://schemas.openxmlformats.org/officeDocument/2006/relationships/slide" Target="slide50.xml"/><Relationship Id="rId10" Type="http://schemas.openxmlformats.org/officeDocument/2006/relationships/slide" Target="slide6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1" Type="http://schemas.openxmlformats.org/officeDocument/2006/relationships/slide" Target="slide72.xml"/><Relationship Id="rId12" Type="http://schemas.openxmlformats.org/officeDocument/2006/relationships/slide" Target="slide83.xml"/><Relationship Id="rId13" Type="http://schemas.openxmlformats.org/officeDocument/2006/relationships/slide" Target="slide94.xml"/><Relationship Id="rId14" Type="http://schemas.openxmlformats.org/officeDocument/2006/relationships/slide" Target="slide106.xml"/><Relationship Id="rId15" Type="http://schemas.openxmlformats.org/officeDocument/2006/relationships/slide" Target="slide117.xml"/><Relationship Id="rId16" Type="http://schemas.openxmlformats.org/officeDocument/2006/relationships/slide" Target="slide124.xml"/><Relationship Id="rId17" Type="http://schemas.openxmlformats.org/officeDocument/2006/relationships/slide" Target="slide135.xml"/><Relationship Id="rId18" Type="http://schemas.openxmlformats.org/officeDocument/2006/relationships/slide" Target="slide146.xml"/><Relationship Id="rId19" Type="http://schemas.openxmlformats.org/officeDocument/2006/relationships/slide" Target="slide157.xml"/><Relationship Id="rId1" Type="http://schemas.openxmlformats.org/officeDocument/2006/relationships/slideLayout" Target="../slideLayouts/slideLayout4.xml"/><Relationship Id="rId2" Type="http://schemas.openxmlformats.org/officeDocument/2006/relationships/slide" Target="slide1.xml"/><Relationship Id="rId3" Type="http://schemas.openxmlformats.org/officeDocument/2006/relationships/slide" Target="slide3.xml"/><Relationship Id="rId4" Type="http://schemas.openxmlformats.org/officeDocument/2006/relationships/slide" Target="slide9.xml"/><Relationship Id="rId5" Type="http://schemas.openxmlformats.org/officeDocument/2006/relationships/slide" Target="slide15.xml"/><Relationship Id="rId6" Type="http://schemas.openxmlformats.org/officeDocument/2006/relationships/slide" Target="slide23.xml"/><Relationship Id="rId7" Type="http://schemas.openxmlformats.org/officeDocument/2006/relationships/slide" Target="slide34.xml"/><Relationship Id="rId8" Type="http://schemas.openxmlformats.org/officeDocument/2006/relationships/slide" Target="slide39.xml"/><Relationship Id="rId9" Type="http://schemas.openxmlformats.org/officeDocument/2006/relationships/slide" Target="slide50.xml"/><Relationship Id="rId10" Type="http://schemas.openxmlformats.org/officeDocument/2006/relationships/slide" Target="slide6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1" Type="http://schemas.openxmlformats.org/officeDocument/2006/relationships/slide" Target="slide72.xml"/><Relationship Id="rId12" Type="http://schemas.openxmlformats.org/officeDocument/2006/relationships/slide" Target="slide83.xml"/><Relationship Id="rId13" Type="http://schemas.openxmlformats.org/officeDocument/2006/relationships/slide" Target="slide94.xml"/><Relationship Id="rId14" Type="http://schemas.openxmlformats.org/officeDocument/2006/relationships/slide" Target="slide106.xml"/><Relationship Id="rId15" Type="http://schemas.openxmlformats.org/officeDocument/2006/relationships/slide" Target="slide117.xml"/><Relationship Id="rId16" Type="http://schemas.openxmlformats.org/officeDocument/2006/relationships/slide" Target="slide124.xml"/><Relationship Id="rId17" Type="http://schemas.openxmlformats.org/officeDocument/2006/relationships/slide" Target="slide135.xml"/><Relationship Id="rId18" Type="http://schemas.openxmlformats.org/officeDocument/2006/relationships/slide" Target="slide146.xml"/><Relationship Id="rId19" Type="http://schemas.openxmlformats.org/officeDocument/2006/relationships/slide" Target="slide157.xml"/><Relationship Id="rId1" Type="http://schemas.openxmlformats.org/officeDocument/2006/relationships/slideLayout" Target="../slideLayouts/slideLayout4.xml"/><Relationship Id="rId2" Type="http://schemas.openxmlformats.org/officeDocument/2006/relationships/slide" Target="slide1.xml"/><Relationship Id="rId3" Type="http://schemas.openxmlformats.org/officeDocument/2006/relationships/slide" Target="slide3.xml"/><Relationship Id="rId4" Type="http://schemas.openxmlformats.org/officeDocument/2006/relationships/slide" Target="slide9.xml"/><Relationship Id="rId5" Type="http://schemas.openxmlformats.org/officeDocument/2006/relationships/slide" Target="slide15.xml"/><Relationship Id="rId6" Type="http://schemas.openxmlformats.org/officeDocument/2006/relationships/slide" Target="slide23.xml"/><Relationship Id="rId7" Type="http://schemas.openxmlformats.org/officeDocument/2006/relationships/slide" Target="slide34.xml"/><Relationship Id="rId8" Type="http://schemas.openxmlformats.org/officeDocument/2006/relationships/slide" Target="slide39.xml"/><Relationship Id="rId9" Type="http://schemas.openxmlformats.org/officeDocument/2006/relationships/slide" Target="slide50.xml"/><Relationship Id="rId10" Type="http://schemas.openxmlformats.org/officeDocument/2006/relationships/slide" Target="slide6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1" Type="http://schemas.openxmlformats.org/officeDocument/2006/relationships/slide" Target="slide72.xml"/><Relationship Id="rId12" Type="http://schemas.openxmlformats.org/officeDocument/2006/relationships/slide" Target="slide83.xml"/><Relationship Id="rId13" Type="http://schemas.openxmlformats.org/officeDocument/2006/relationships/slide" Target="slide94.xml"/><Relationship Id="rId14" Type="http://schemas.openxmlformats.org/officeDocument/2006/relationships/slide" Target="slide106.xml"/><Relationship Id="rId15" Type="http://schemas.openxmlformats.org/officeDocument/2006/relationships/slide" Target="slide117.xml"/><Relationship Id="rId16" Type="http://schemas.openxmlformats.org/officeDocument/2006/relationships/slide" Target="slide124.xml"/><Relationship Id="rId17" Type="http://schemas.openxmlformats.org/officeDocument/2006/relationships/slide" Target="slide135.xml"/><Relationship Id="rId18" Type="http://schemas.openxmlformats.org/officeDocument/2006/relationships/slide" Target="slide146.xml"/><Relationship Id="rId19" Type="http://schemas.openxmlformats.org/officeDocument/2006/relationships/slide" Target="slide157.xml"/><Relationship Id="rId1" Type="http://schemas.openxmlformats.org/officeDocument/2006/relationships/slideLayout" Target="../slideLayouts/slideLayout4.xml"/><Relationship Id="rId2" Type="http://schemas.openxmlformats.org/officeDocument/2006/relationships/slide" Target="slide1.xml"/><Relationship Id="rId3" Type="http://schemas.openxmlformats.org/officeDocument/2006/relationships/slide" Target="slide3.xml"/><Relationship Id="rId4" Type="http://schemas.openxmlformats.org/officeDocument/2006/relationships/slide" Target="slide9.xml"/><Relationship Id="rId5" Type="http://schemas.openxmlformats.org/officeDocument/2006/relationships/slide" Target="slide15.xml"/><Relationship Id="rId6" Type="http://schemas.openxmlformats.org/officeDocument/2006/relationships/slide" Target="slide23.xml"/><Relationship Id="rId7" Type="http://schemas.openxmlformats.org/officeDocument/2006/relationships/slide" Target="slide34.xml"/><Relationship Id="rId8" Type="http://schemas.openxmlformats.org/officeDocument/2006/relationships/slide" Target="slide39.xml"/><Relationship Id="rId9" Type="http://schemas.openxmlformats.org/officeDocument/2006/relationships/slide" Target="slide50.xml"/><Relationship Id="rId10" Type="http://schemas.openxmlformats.org/officeDocument/2006/relationships/slide" Target="slide6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1" Type="http://schemas.openxmlformats.org/officeDocument/2006/relationships/slide" Target="slide72.xml"/><Relationship Id="rId12" Type="http://schemas.openxmlformats.org/officeDocument/2006/relationships/slide" Target="slide83.xml"/><Relationship Id="rId13" Type="http://schemas.openxmlformats.org/officeDocument/2006/relationships/slide" Target="slide94.xml"/><Relationship Id="rId14" Type="http://schemas.openxmlformats.org/officeDocument/2006/relationships/slide" Target="slide106.xml"/><Relationship Id="rId15" Type="http://schemas.openxmlformats.org/officeDocument/2006/relationships/slide" Target="slide117.xml"/><Relationship Id="rId16" Type="http://schemas.openxmlformats.org/officeDocument/2006/relationships/slide" Target="slide124.xml"/><Relationship Id="rId17" Type="http://schemas.openxmlformats.org/officeDocument/2006/relationships/slide" Target="slide135.xml"/><Relationship Id="rId18" Type="http://schemas.openxmlformats.org/officeDocument/2006/relationships/slide" Target="slide146.xml"/><Relationship Id="rId19" Type="http://schemas.openxmlformats.org/officeDocument/2006/relationships/slide" Target="slide157.xml"/><Relationship Id="rId1" Type="http://schemas.openxmlformats.org/officeDocument/2006/relationships/slideLayout" Target="../slideLayouts/slideLayout4.xml"/><Relationship Id="rId2" Type="http://schemas.openxmlformats.org/officeDocument/2006/relationships/slide" Target="slide1.xml"/><Relationship Id="rId3" Type="http://schemas.openxmlformats.org/officeDocument/2006/relationships/slide" Target="slide3.xml"/><Relationship Id="rId4" Type="http://schemas.openxmlformats.org/officeDocument/2006/relationships/slide" Target="slide9.xml"/><Relationship Id="rId5" Type="http://schemas.openxmlformats.org/officeDocument/2006/relationships/slide" Target="slide15.xml"/><Relationship Id="rId6" Type="http://schemas.openxmlformats.org/officeDocument/2006/relationships/slide" Target="slide23.xml"/><Relationship Id="rId7" Type="http://schemas.openxmlformats.org/officeDocument/2006/relationships/slide" Target="slide34.xml"/><Relationship Id="rId8" Type="http://schemas.openxmlformats.org/officeDocument/2006/relationships/slide" Target="slide39.xml"/><Relationship Id="rId9" Type="http://schemas.openxmlformats.org/officeDocument/2006/relationships/slide" Target="slide50.xml"/><Relationship Id="rId10" Type="http://schemas.openxmlformats.org/officeDocument/2006/relationships/slide" Target="slide6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b="1" dirty="0"/>
              <a:t>Diagnostic Radiology Residents Physics Curriculum</a:t>
            </a:r>
            <a:r>
              <a:rPr lang="en-US" dirty="0"/>
              <a:t/>
            </a:r>
            <a:br>
              <a:rPr lang="en-US" dirty="0"/>
            </a:br>
            <a:r>
              <a:rPr lang="en-US" b="1" dirty="0" smtClean="0"/>
              <a:t>Q&amp;A </a:t>
            </a:r>
            <a:br>
              <a:rPr lang="en-US" b="1" dirty="0" smtClean="0"/>
            </a:br>
            <a:r>
              <a:rPr lang="en-US" b="1" dirty="0" smtClean="0"/>
              <a:t>November 2013</a:t>
            </a:r>
            <a:br>
              <a:rPr lang="en-US" b="1" dirty="0" smtClean="0"/>
            </a:br>
            <a:r>
              <a:rPr lang="en-US" dirty="0"/>
              <a:t/>
            </a:r>
            <a:br>
              <a:rPr lang="en-US" dirty="0"/>
            </a:br>
            <a:endParaRPr lang="en-US" dirty="0"/>
          </a:p>
        </p:txBody>
      </p:sp>
      <p:sp>
        <p:nvSpPr>
          <p:cNvPr id="5" name="Subtitle 4"/>
          <p:cNvSpPr>
            <a:spLocks noGrp="1"/>
          </p:cNvSpPr>
          <p:nvPr>
            <p:ph type="subTitle" idx="1"/>
          </p:nvPr>
        </p:nvSpPr>
        <p:spPr/>
        <p:txBody>
          <a:bodyPr>
            <a:normAutofit fontScale="62500" lnSpcReduction="20000"/>
          </a:bodyPr>
          <a:lstStyle/>
          <a:p>
            <a:r>
              <a:rPr lang="en-US" b="1" dirty="0"/>
              <a:t>Imaging Physics Curricula Subcommittee </a:t>
            </a:r>
            <a:endParaRPr lang="en-US" b="1" dirty="0" smtClean="0"/>
          </a:p>
          <a:p>
            <a:r>
              <a:rPr lang="en-US" b="1" dirty="0" smtClean="0"/>
              <a:t>AAPM </a:t>
            </a:r>
            <a:r>
              <a:rPr lang="en-US" b="1" dirty="0"/>
              <a:t>Subcommittee of the Medical Physics Education of Physicians </a:t>
            </a:r>
            <a:r>
              <a:rPr lang="en-US" b="1" dirty="0" smtClean="0"/>
              <a:t>Committee</a:t>
            </a:r>
          </a:p>
          <a:p>
            <a:r>
              <a:rPr lang="en-US" dirty="0"/>
              <a:t>Supported by: AAPM Education Council and the Academic Council of the Association of</a:t>
            </a:r>
          </a:p>
          <a:p>
            <a:r>
              <a:rPr lang="en-US" dirty="0"/>
              <a:t>University Radiologists</a:t>
            </a:r>
          </a:p>
          <a:p>
            <a:endParaRPr lang="en-US" dirty="0"/>
          </a:p>
        </p:txBody>
      </p:sp>
      <p:sp>
        <p:nvSpPr>
          <p:cNvPr id="6" name="Date Placeholder 5"/>
          <p:cNvSpPr>
            <a:spLocks noGrp="1"/>
          </p:cNvSpPr>
          <p:nvPr>
            <p:ph type="dt" sz="half" idx="10"/>
          </p:nvPr>
        </p:nvSpPr>
        <p:spPr/>
        <p:txBody>
          <a:bodyPr/>
          <a:lstStyle/>
          <a:p>
            <a:r>
              <a:rPr lang="en-US" smtClean="0"/>
              <a:t>AAPM DR Residents Physics Curriculum - August 2013</a:t>
            </a:r>
            <a:endParaRPr lang="en-US" dirty="0"/>
          </a:p>
        </p:txBody>
      </p:sp>
      <p:sp>
        <p:nvSpPr>
          <p:cNvPr id="7" name="Slide Number Placeholder 6"/>
          <p:cNvSpPr>
            <a:spLocks noGrp="1"/>
          </p:cNvSpPr>
          <p:nvPr>
            <p:ph type="sldNum" sz="quarter" idx="12"/>
          </p:nvPr>
        </p:nvSpPr>
        <p:spPr/>
        <p:txBody>
          <a:bodyPr/>
          <a:lstStyle/>
          <a:p>
            <a:fld id="{6AF9D24E-6728-4363-8779-0A4E8EAAAED7}" type="slidenum">
              <a:rPr lang="en-US" smtClean="0"/>
              <a:pPr/>
              <a:t>1</a:t>
            </a:fld>
            <a:endParaRPr lang="en-US" dirty="0"/>
          </a:p>
        </p:txBody>
      </p:sp>
      <p:sp>
        <p:nvSpPr>
          <p:cNvPr id="2" name="Footer Placeholder 1"/>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93631343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Electromagnetic (EM) Radiation</a:t>
            </a:r>
            <a:endParaRPr lang="en-US" dirty="0"/>
          </a:p>
        </p:txBody>
      </p:sp>
      <p:sp>
        <p:nvSpPr>
          <p:cNvPr id="5" name="Content Placeholder 4"/>
          <p:cNvSpPr>
            <a:spLocks noGrp="1"/>
          </p:cNvSpPr>
          <p:nvPr>
            <p:ph idx="1"/>
          </p:nvPr>
        </p:nvSpPr>
        <p:spPr/>
        <p:txBody>
          <a:bodyPr>
            <a:normAutofit fontScale="92500" lnSpcReduction="20000"/>
          </a:bodyPr>
          <a:lstStyle/>
          <a:p>
            <a:pPr marL="0" indent="0">
              <a:buNone/>
            </a:pPr>
            <a:r>
              <a:rPr lang="en-US" b="1" dirty="0"/>
              <a:t>Q2</a:t>
            </a:r>
            <a:r>
              <a:rPr lang="en-US" dirty="0"/>
              <a:t>.   Electromagnetic radiation can be categorized as either ionizing or non-ionizing radiation. The principle characteristic that determines this function is:</a:t>
            </a:r>
          </a:p>
          <a:p>
            <a:pPr marL="0" indent="0">
              <a:buNone/>
            </a:pPr>
            <a:r>
              <a:rPr lang="en-US" dirty="0"/>
              <a:t>  </a:t>
            </a:r>
          </a:p>
          <a:p>
            <a:pPr marL="0" indent="0">
              <a:buNone/>
            </a:pPr>
            <a:r>
              <a:rPr lang="en-US" dirty="0"/>
              <a:t>A.  wavelength</a:t>
            </a:r>
          </a:p>
          <a:p>
            <a:pPr marL="0" indent="0">
              <a:buNone/>
            </a:pPr>
            <a:r>
              <a:rPr lang="en-US" dirty="0"/>
              <a:t>B.  frequency</a:t>
            </a:r>
          </a:p>
          <a:p>
            <a:pPr marL="0" indent="0">
              <a:buNone/>
            </a:pPr>
            <a:r>
              <a:rPr lang="en-US" dirty="0"/>
              <a:t>C.  energy</a:t>
            </a:r>
          </a:p>
          <a:p>
            <a:pPr marL="0" indent="0">
              <a:buNone/>
            </a:pPr>
            <a:r>
              <a:rPr lang="en-US" dirty="0"/>
              <a:t>D.  speed</a:t>
            </a:r>
          </a:p>
          <a:p>
            <a:pPr marL="0" indent="0">
              <a:buNone/>
            </a:pPr>
            <a:r>
              <a:rPr lang="en-US" dirty="0"/>
              <a:t>E.  transmission media</a:t>
            </a: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10</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1090870836"/>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General Radiography</a:t>
            </a:r>
          </a:p>
        </p:txBody>
      </p:sp>
      <p:sp>
        <p:nvSpPr>
          <p:cNvPr id="3" name="Content Placeholder 2"/>
          <p:cNvSpPr>
            <a:spLocks noGrp="1"/>
          </p:cNvSpPr>
          <p:nvPr>
            <p:ph idx="1"/>
          </p:nvPr>
        </p:nvSpPr>
        <p:spPr/>
        <p:txBody>
          <a:bodyPr>
            <a:normAutofit fontScale="70000" lnSpcReduction="20000"/>
          </a:bodyPr>
          <a:lstStyle/>
          <a:p>
            <a:pPr marL="0" indent="0">
              <a:buNone/>
            </a:pPr>
            <a:r>
              <a:rPr lang="en-US" b="1" dirty="0"/>
              <a:t>Q7.</a:t>
            </a:r>
            <a:r>
              <a:rPr lang="en-US" dirty="0"/>
              <a:t>  List the following in terms of increasing effective dose:</a:t>
            </a:r>
          </a:p>
          <a:p>
            <a:pPr marL="0" indent="0">
              <a:buNone/>
            </a:pPr>
            <a:r>
              <a:rPr lang="en-US" dirty="0"/>
              <a:t>	1. </a:t>
            </a:r>
            <a:r>
              <a:rPr lang="en-US" dirty="0" smtClean="0"/>
              <a:t>abdomen</a:t>
            </a:r>
            <a:endParaRPr lang="en-US" dirty="0"/>
          </a:p>
          <a:p>
            <a:pPr marL="0" indent="0">
              <a:buNone/>
            </a:pPr>
            <a:r>
              <a:rPr lang="en-US" dirty="0"/>
              <a:t>	2. </a:t>
            </a:r>
            <a:r>
              <a:rPr lang="en-US" dirty="0" smtClean="0"/>
              <a:t>extremities</a:t>
            </a:r>
            <a:endParaRPr lang="en-US" dirty="0"/>
          </a:p>
          <a:p>
            <a:pPr marL="0" indent="0">
              <a:buNone/>
            </a:pPr>
            <a:r>
              <a:rPr lang="en-US" dirty="0"/>
              <a:t>	3. </a:t>
            </a:r>
            <a:r>
              <a:rPr lang="en-US" dirty="0" smtClean="0"/>
              <a:t>two </a:t>
            </a:r>
            <a:r>
              <a:rPr lang="en-US" dirty="0"/>
              <a:t>view mammogram (both breasts)</a:t>
            </a:r>
          </a:p>
          <a:p>
            <a:pPr marL="0" indent="0">
              <a:buNone/>
            </a:pPr>
            <a:r>
              <a:rPr lang="en-US" dirty="0"/>
              <a:t>	4. </a:t>
            </a:r>
            <a:r>
              <a:rPr lang="en-US" dirty="0" err="1" smtClean="0"/>
              <a:t>posteroanterior</a:t>
            </a:r>
            <a:r>
              <a:rPr lang="en-US" dirty="0" smtClean="0"/>
              <a:t> </a:t>
            </a:r>
            <a:r>
              <a:rPr lang="en-US" dirty="0"/>
              <a:t>chest</a:t>
            </a:r>
          </a:p>
          <a:p>
            <a:pPr marL="0" indent="0">
              <a:buNone/>
            </a:pPr>
            <a:r>
              <a:rPr lang="en-US" dirty="0"/>
              <a:t>	5. </a:t>
            </a:r>
            <a:r>
              <a:rPr lang="en-US" dirty="0" smtClean="0"/>
              <a:t>shoulder</a:t>
            </a:r>
            <a:endParaRPr lang="en-US" dirty="0"/>
          </a:p>
          <a:p>
            <a:pPr marL="0" indent="0">
              <a:buNone/>
            </a:pPr>
            <a:r>
              <a:rPr lang="en-US" dirty="0"/>
              <a:t> </a:t>
            </a:r>
          </a:p>
          <a:p>
            <a:pPr marL="0" indent="0">
              <a:buNone/>
            </a:pPr>
            <a:r>
              <a:rPr lang="en-US" b="1" dirty="0"/>
              <a:t>A.</a:t>
            </a:r>
            <a:r>
              <a:rPr lang="en-US" dirty="0"/>
              <a:t>  2, 1, 5, 4, 3</a:t>
            </a:r>
          </a:p>
          <a:p>
            <a:pPr marL="0" indent="0">
              <a:buNone/>
            </a:pPr>
            <a:r>
              <a:rPr lang="en-US" b="1" dirty="0"/>
              <a:t>B</a:t>
            </a:r>
            <a:r>
              <a:rPr lang="en-US" dirty="0"/>
              <a:t>.  5, 1, 3, 4, 2</a:t>
            </a:r>
          </a:p>
          <a:p>
            <a:pPr marL="0" indent="0">
              <a:buNone/>
            </a:pPr>
            <a:r>
              <a:rPr lang="en-US" b="1" dirty="0"/>
              <a:t>C.</a:t>
            </a:r>
            <a:r>
              <a:rPr lang="en-US" dirty="0"/>
              <a:t>  3, 4, 1, 2, 5</a:t>
            </a:r>
          </a:p>
          <a:p>
            <a:pPr marL="0" indent="0">
              <a:buNone/>
            </a:pPr>
            <a:r>
              <a:rPr lang="en-US" b="1" dirty="0"/>
              <a:t>D. </a:t>
            </a:r>
            <a:r>
              <a:rPr lang="en-US" dirty="0"/>
              <a:t> 4, 3, 1, 2, 5</a:t>
            </a:r>
          </a:p>
          <a:p>
            <a:pPr marL="0" indent="0">
              <a:buNone/>
            </a:pPr>
            <a:r>
              <a:rPr lang="en-US" b="1" dirty="0"/>
              <a:t>E. </a:t>
            </a:r>
            <a:r>
              <a:rPr lang="en-US" dirty="0"/>
              <a:t> 2, 5, 4, 3, 1</a:t>
            </a:r>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100</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2565424421"/>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General Radiography</a:t>
            </a:r>
          </a:p>
        </p:txBody>
      </p:sp>
      <p:sp>
        <p:nvSpPr>
          <p:cNvPr id="3" name="Content Placeholder 2"/>
          <p:cNvSpPr>
            <a:spLocks noGrp="1"/>
          </p:cNvSpPr>
          <p:nvPr>
            <p:ph idx="1"/>
          </p:nvPr>
        </p:nvSpPr>
        <p:spPr/>
        <p:txBody>
          <a:bodyPr>
            <a:normAutofit fontScale="77500" lnSpcReduction="20000"/>
          </a:bodyPr>
          <a:lstStyle/>
          <a:p>
            <a:pPr marL="0" indent="0">
              <a:buNone/>
            </a:pPr>
            <a:r>
              <a:rPr lang="en-US" b="1" dirty="0"/>
              <a:t>Q8.</a:t>
            </a:r>
            <a:r>
              <a:rPr lang="en-US" dirty="0"/>
              <a:t>  A patient is </a:t>
            </a:r>
            <a:r>
              <a:rPr lang="en-US" dirty="0" smtClean="0"/>
              <a:t>five weeks </a:t>
            </a:r>
            <a:r>
              <a:rPr lang="en-US" dirty="0"/>
              <a:t>pregnant and was referred for an x-ray examination of the pelvis. As the attending physician on duty, the technologist comes to you asking what she should do. What is the </a:t>
            </a:r>
            <a:r>
              <a:rPr lang="en-US" i="1" dirty="0"/>
              <a:t>first</a:t>
            </a:r>
            <a:r>
              <a:rPr lang="en-US" dirty="0"/>
              <a:t> step you should take before considering to proceed?</a:t>
            </a:r>
          </a:p>
          <a:p>
            <a:pPr marL="0" indent="0">
              <a:buNone/>
            </a:pPr>
            <a:r>
              <a:rPr lang="en-US" dirty="0"/>
              <a:t> </a:t>
            </a:r>
          </a:p>
          <a:p>
            <a:pPr marL="0" indent="0">
              <a:buNone/>
            </a:pPr>
            <a:r>
              <a:rPr lang="en-US" dirty="0"/>
              <a:t>A.  immediately cancel the exam unconditionally</a:t>
            </a:r>
          </a:p>
          <a:p>
            <a:pPr marL="0" indent="0">
              <a:buNone/>
            </a:pPr>
            <a:r>
              <a:rPr lang="en-US" dirty="0"/>
              <a:t>B.  re-confirm the pregnancy with a second pregnancy test</a:t>
            </a:r>
          </a:p>
          <a:p>
            <a:pPr marL="0" indent="0">
              <a:buNone/>
            </a:pPr>
            <a:r>
              <a:rPr lang="en-US" dirty="0"/>
              <a:t>C.  discuss the risks and benefits of the exam with the patient</a:t>
            </a:r>
          </a:p>
          <a:p>
            <a:pPr marL="0" indent="0">
              <a:buNone/>
            </a:pPr>
            <a:r>
              <a:rPr lang="en-US" dirty="0"/>
              <a:t>D.  discuss with the referring </a:t>
            </a:r>
            <a:r>
              <a:rPr lang="en-US" dirty="0" smtClean="0"/>
              <a:t>physician whether </a:t>
            </a:r>
            <a:r>
              <a:rPr lang="en-US" dirty="0"/>
              <a:t>the exam is medically justified at this </a:t>
            </a:r>
            <a:r>
              <a:rPr lang="en-US" dirty="0" smtClean="0"/>
              <a:t>time</a:t>
            </a:r>
            <a:endParaRPr lang="en-US" dirty="0"/>
          </a:p>
          <a:p>
            <a:pPr marL="0" indent="0">
              <a:buNone/>
            </a:pPr>
            <a:r>
              <a:rPr lang="en-US" dirty="0"/>
              <a:t>E.  instruct the technologist to use a very low-dose technique </a:t>
            </a:r>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101</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252047497"/>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General Radiography</a:t>
            </a:r>
          </a:p>
        </p:txBody>
      </p:sp>
      <p:sp>
        <p:nvSpPr>
          <p:cNvPr id="3" name="Content Placeholder 2"/>
          <p:cNvSpPr>
            <a:spLocks noGrp="1"/>
          </p:cNvSpPr>
          <p:nvPr>
            <p:ph idx="1"/>
          </p:nvPr>
        </p:nvSpPr>
        <p:spPr/>
        <p:txBody>
          <a:bodyPr>
            <a:normAutofit fontScale="85000" lnSpcReduction="20000"/>
          </a:bodyPr>
          <a:lstStyle/>
          <a:p>
            <a:pPr marL="0" indent="0">
              <a:buNone/>
            </a:pPr>
            <a:r>
              <a:rPr lang="en-US" b="1" dirty="0"/>
              <a:t>Q9</a:t>
            </a:r>
            <a:r>
              <a:rPr lang="en-US" dirty="0"/>
              <a:t>. What is the single most important component of a radiographic system for determining patient radiation dose?</a:t>
            </a:r>
          </a:p>
          <a:p>
            <a:pPr marL="0" indent="0">
              <a:buNone/>
            </a:pPr>
            <a:r>
              <a:rPr lang="en-US" dirty="0"/>
              <a:t> </a:t>
            </a:r>
          </a:p>
          <a:p>
            <a:pPr marL="514350" lvl="0" indent="-514350">
              <a:buFont typeface="+mj-lt"/>
              <a:buAutoNum type="alphaUcPeriod"/>
            </a:pPr>
            <a:r>
              <a:rPr lang="en-US" dirty="0" smtClean="0">
                <a:effectLst/>
              </a:rPr>
              <a:t>focal spot size</a:t>
            </a:r>
          </a:p>
          <a:p>
            <a:pPr marL="514350" lvl="0" indent="-514350">
              <a:buFont typeface="+mj-lt"/>
              <a:buAutoNum type="alphaUcPeriod"/>
            </a:pPr>
            <a:r>
              <a:rPr lang="en-US" dirty="0" smtClean="0">
                <a:effectLst/>
              </a:rPr>
              <a:t>x-ray generator power rating</a:t>
            </a:r>
          </a:p>
          <a:p>
            <a:pPr marL="514350" lvl="0" indent="-514350">
              <a:buFont typeface="+mj-lt"/>
              <a:buAutoNum type="alphaUcPeriod"/>
            </a:pPr>
            <a:r>
              <a:rPr lang="en-US" dirty="0" smtClean="0">
                <a:effectLst/>
              </a:rPr>
              <a:t>x-ray generator type (3 phase, high frequency, falling load)</a:t>
            </a:r>
          </a:p>
          <a:p>
            <a:pPr marL="514350" lvl="0" indent="-514350">
              <a:buFont typeface="+mj-lt"/>
              <a:buAutoNum type="alphaUcPeriod"/>
            </a:pPr>
            <a:r>
              <a:rPr lang="en-US" dirty="0" smtClean="0">
                <a:effectLst/>
              </a:rPr>
              <a:t>parameter settings of the automatic exposure control (AEC)</a:t>
            </a:r>
          </a:p>
          <a:p>
            <a:pPr marL="514350" lvl="0" indent="-514350">
              <a:buFont typeface="+mj-lt"/>
              <a:buAutoNum type="alphaUcPeriod"/>
            </a:pPr>
            <a:r>
              <a:rPr lang="en-US" dirty="0" smtClean="0">
                <a:effectLst/>
              </a:rPr>
              <a:t>tabletop attenuation</a:t>
            </a:r>
            <a:endParaRPr lang="en-US" dirty="0">
              <a:effectLst/>
            </a:endParaRPr>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102</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3143648928"/>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General Radiography</a:t>
            </a:r>
          </a:p>
        </p:txBody>
      </p:sp>
      <p:sp>
        <p:nvSpPr>
          <p:cNvPr id="3" name="Content Placeholder 2"/>
          <p:cNvSpPr>
            <a:spLocks noGrp="1"/>
          </p:cNvSpPr>
          <p:nvPr>
            <p:ph idx="1"/>
          </p:nvPr>
        </p:nvSpPr>
        <p:spPr/>
        <p:txBody>
          <a:bodyPr>
            <a:normAutofit fontScale="85000" lnSpcReduction="10000"/>
          </a:bodyPr>
          <a:lstStyle/>
          <a:p>
            <a:pPr marL="0" indent="0">
              <a:buNone/>
            </a:pPr>
            <a:r>
              <a:rPr lang="en-US" b="1" dirty="0"/>
              <a:t>Q10.  </a:t>
            </a:r>
            <a:r>
              <a:rPr lang="en-US" dirty="0"/>
              <a:t>For a KUB on an </a:t>
            </a:r>
            <a:r>
              <a:rPr lang="en-US" dirty="0" smtClean="0"/>
              <a:t>average-sized </a:t>
            </a:r>
            <a:r>
              <a:rPr lang="en-US" dirty="0"/>
              <a:t>patient, what would be a reasonable technique, taking into account the tradeoffs among patient dose, image contrast, image noise, and minimization of patient motion?</a:t>
            </a:r>
          </a:p>
          <a:p>
            <a:pPr marL="0" indent="0">
              <a:buNone/>
            </a:pPr>
            <a:r>
              <a:rPr lang="en-US" dirty="0"/>
              <a:t> </a:t>
            </a:r>
          </a:p>
          <a:p>
            <a:pPr marL="514350" lvl="0" indent="-514350">
              <a:buFont typeface="+mj-lt"/>
              <a:buAutoNum type="alphaUcPeriod"/>
            </a:pPr>
            <a:r>
              <a:rPr lang="en-US" dirty="0" smtClean="0">
                <a:effectLst/>
              </a:rPr>
              <a:t>75 kVp, 400 mA, 50 ms</a:t>
            </a:r>
          </a:p>
          <a:p>
            <a:pPr marL="514350" lvl="0" indent="-514350">
              <a:buFont typeface="+mj-lt"/>
              <a:buAutoNum type="alphaUcPeriod"/>
            </a:pPr>
            <a:r>
              <a:rPr lang="en-US" dirty="0" smtClean="0">
                <a:effectLst/>
              </a:rPr>
              <a:t>120 kVp, 800 mA, 15 ms</a:t>
            </a:r>
          </a:p>
          <a:p>
            <a:pPr marL="514350" lvl="0" indent="-514350">
              <a:buFont typeface="+mj-lt"/>
              <a:buAutoNum type="alphaUcPeriod"/>
            </a:pPr>
            <a:r>
              <a:rPr lang="en-US" dirty="0" smtClean="0">
                <a:effectLst/>
              </a:rPr>
              <a:t>50 kVp, 100 mA, 500 ms</a:t>
            </a:r>
          </a:p>
          <a:p>
            <a:pPr marL="514350" lvl="0" indent="-514350">
              <a:buFont typeface="+mj-lt"/>
              <a:buAutoNum type="alphaUcPeriod"/>
            </a:pPr>
            <a:r>
              <a:rPr lang="en-US" dirty="0" smtClean="0">
                <a:effectLst/>
              </a:rPr>
              <a:t>75 kVp, 100 mA, 25 ms</a:t>
            </a:r>
          </a:p>
          <a:p>
            <a:pPr marL="514350" lvl="0" indent="-514350">
              <a:buFont typeface="+mj-lt"/>
              <a:buAutoNum type="alphaUcPeriod"/>
            </a:pPr>
            <a:r>
              <a:rPr lang="en-US" dirty="0" smtClean="0">
                <a:effectLst/>
              </a:rPr>
              <a:t>none of the above</a:t>
            </a:r>
            <a:endParaRPr lang="en-US" dirty="0">
              <a:effectLst/>
            </a:endParaRPr>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103</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951017937"/>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General Radiography</a:t>
            </a:r>
          </a:p>
        </p:txBody>
      </p:sp>
      <p:sp>
        <p:nvSpPr>
          <p:cNvPr id="3" name="Content Placeholder 2"/>
          <p:cNvSpPr>
            <a:spLocks noGrp="1"/>
          </p:cNvSpPr>
          <p:nvPr>
            <p:ph idx="1"/>
          </p:nvPr>
        </p:nvSpPr>
        <p:spPr/>
        <p:txBody>
          <a:bodyPr>
            <a:normAutofit fontScale="70000" lnSpcReduction="20000"/>
          </a:bodyPr>
          <a:lstStyle/>
          <a:p>
            <a:pPr marL="0" indent="0">
              <a:buNone/>
            </a:pPr>
            <a:r>
              <a:rPr lang="en-US" b="1" dirty="0"/>
              <a:t>Q11.</a:t>
            </a:r>
            <a:r>
              <a:rPr lang="en-US" dirty="0"/>
              <a:t> Assume radiographs are being acquired using automatic exposure control (AEC) at the level of the kidneys. In taking radiographs of a pregnant patient, what is the single most important thing that you could do to ensure the lowest dose to the fetus while </a:t>
            </a:r>
            <a:r>
              <a:rPr lang="en-US" dirty="0" smtClean="0"/>
              <a:t>maintaining, </a:t>
            </a:r>
            <a:r>
              <a:rPr lang="en-US" dirty="0"/>
              <a:t>or even </a:t>
            </a:r>
            <a:r>
              <a:rPr lang="en-US" dirty="0" smtClean="0"/>
              <a:t>improving, </a:t>
            </a:r>
            <a:r>
              <a:rPr lang="en-US" dirty="0"/>
              <a:t>image quality? </a:t>
            </a:r>
          </a:p>
          <a:p>
            <a:pPr marL="0" indent="0">
              <a:buNone/>
            </a:pPr>
            <a:r>
              <a:rPr lang="en-US" dirty="0"/>
              <a:t> </a:t>
            </a:r>
          </a:p>
          <a:p>
            <a:pPr marL="0" indent="0">
              <a:buNone/>
            </a:pPr>
            <a:r>
              <a:rPr lang="en-US" dirty="0"/>
              <a:t>A.  </a:t>
            </a:r>
            <a:r>
              <a:rPr lang="en-US" dirty="0" smtClean="0"/>
              <a:t>Use </a:t>
            </a:r>
            <a:r>
              <a:rPr lang="en-US" dirty="0"/>
              <a:t>a high kVp since this will result in a lower mAs and decreased dose using AEC.</a:t>
            </a:r>
          </a:p>
          <a:p>
            <a:pPr marL="0" indent="0">
              <a:buNone/>
            </a:pPr>
            <a:r>
              <a:rPr lang="en-US" dirty="0"/>
              <a:t>B.  </a:t>
            </a:r>
            <a:r>
              <a:rPr lang="en-US" dirty="0" smtClean="0"/>
              <a:t>Wrap </a:t>
            </a:r>
            <a:r>
              <a:rPr lang="en-US" dirty="0"/>
              <a:t>the patient’s abdomen in a lead apron to cover the fetus.</a:t>
            </a:r>
          </a:p>
          <a:p>
            <a:pPr marL="0" indent="0">
              <a:buNone/>
            </a:pPr>
            <a:r>
              <a:rPr lang="en-US" dirty="0"/>
              <a:t>C.  </a:t>
            </a:r>
            <a:r>
              <a:rPr lang="en-US" dirty="0" smtClean="0"/>
              <a:t>Collimate </a:t>
            </a:r>
            <a:r>
              <a:rPr lang="en-US" dirty="0"/>
              <a:t>the x-ray field to cover the smallest area of anatomy required to be imaged.</a:t>
            </a:r>
          </a:p>
          <a:p>
            <a:pPr marL="0" indent="0">
              <a:buNone/>
            </a:pPr>
            <a:r>
              <a:rPr lang="en-US" dirty="0"/>
              <a:t>D.  </a:t>
            </a:r>
            <a:r>
              <a:rPr lang="en-US" dirty="0" smtClean="0"/>
              <a:t>Have </a:t>
            </a:r>
            <a:r>
              <a:rPr lang="en-US" dirty="0"/>
              <a:t>the patient lie prone as opposed to supine on the examination table.</a:t>
            </a:r>
          </a:p>
          <a:p>
            <a:pPr marL="0" indent="0">
              <a:buNone/>
            </a:pPr>
            <a:r>
              <a:rPr lang="en-US" dirty="0"/>
              <a:t>E.   </a:t>
            </a:r>
            <a:r>
              <a:rPr lang="en-US" dirty="0" smtClean="0"/>
              <a:t>Remove </a:t>
            </a:r>
            <a:r>
              <a:rPr lang="en-US" dirty="0"/>
              <a:t>the anti-scatter grid.</a:t>
            </a:r>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104</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3090898463"/>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Index</a:t>
            </a:r>
            <a:endParaRPr lang="en-US" dirty="0"/>
          </a:p>
        </p:txBody>
      </p:sp>
      <p:sp>
        <p:nvSpPr>
          <p:cNvPr id="3" name="Content Placeholder 2"/>
          <p:cNvSpPr>
            <a:spLocks noGrp="1"/>
          </p:cNvSpPr>
          <p:nvPr>
            <p:ph sz="half" idx="1"/>
          </p:nvPr>
        </p:nvSpPr>
        <p:spPr/>
        <p:txBody>
          <a:bodyPr>
            <a:normAutofit fontScale="92500" lnSpcReduction="10000"/>
          </a:bodyPr>
          <a:lstStyle/>
          <a:p>
            <a:pPr>
              <a:buNone/>
            </a:pPr>
            <a:r>
              <a:rPr lang="en-US" dirty="0" smtClean="0">
                <a:hlinkClick r:id="rId2" action="ppaction://hlinksldjump"/>
              </a:rPr>
              <a:t>Beginning of File</a:t>
            </a:r>
            <a:endParaRPr lang="en-US" dirty="0"/>
          </a:p>
          <a:p>
            <a:pPr>
              <a:buNone/>
            </a:pPr>
            <a:r>
              <a:rPr lang="en-US" dirty="0">
                <a:hlinkClick r:id="rId3" action="ppaction://hlinksldjump"/>
              </a:rPr>
              <a:t>Structure of the Atom</a:t>
            </a:r>
            <a:endParaRPr lang="en-US" dirty="0"/>
          </a:p>
          <a:p>
            <a:pPr>
              <a:buNone/>
            </a:pPr>
            <a:r>
              <a:rPr lang="en-US" dirty="0">
                <a:hlinkClick r:id="rId4" action="ppaction://hlinksldjump"/>
              </a:rPr>
              <a:t>Electromagnetic Radiation</a:t>
            </a:r>
            <a:endParaRPr lang="en-US" dirty="0"/>
          </a:p>
          <a:p>
            <a:pPr>
              <a:buNone/>
            </a:pPr>
            <a:r>
              <a:rPr lang="en-US" dirty="0">
                <a:hlinkClick r:id="rId5" action="ppaction://hlinksldjump"/>
              </a:rPr>
              <a:t>Particulate Radiation</a:t>
            </a:r>
            <a:endParaRPr lang="en-US" dirty="0"/>
          </a:p>
          <a:p>
            <a:pPr>
              <a:buNone/>
            </a:pPr>
            <a:r>
              <a:rPr lang="en-US" dirty="0">
                <a:hlinkClick r:id="rId6" action="ppaction://hlinksldjump"/>
              </a:rPr>
              <a:t>Interactions</a:t>
            </a:r>
            <a:endParaRPr lang="en-US" dirty="0"/>
          </a:p>
          <a:p>
            <a:pPr>
              <a:buNone/>
            </a:pPr>
            <a:r>
              <a:rPr lang="en-US" dirty="0">
                <a:hlinkClick r:id="rId7" action="ppaction://hlinksldjump"/>
              </a:rPr>
              <a:t>Radiation Units</a:t>
            </a:r>
            <a:endParaRPr lang="en-US" dirty="0"/>
          </a:p>
          <a:p>
            <a:pPr>
              <a:buNone/>
            </a:pPr>
            <a:r>
              <a:rPr lang="en-US" dirty="0">
                <a:hlinkClick r:id="rId8" action="ppaction://hlinksldjump"/>
              </a:rPr>
              <a:t>X-Ray Production</a:t>
            </a:r>
            <a:endParaRPr lang="en-US" dirty="0"/>
          </a:p>
          <a:p>
            <a:pPr>
              <a:buNone/>
            </a:pPr>
            <a:r>
              <a:rPr lang="en-US" dirty="0">
                <a:hlinkClick r:id="rId9" action="ppaction://hlinksldjump"/>
              </a:rPr>
              <a:t>Imaging Science &amp; Technology</a:t>
            </a:r>
            <a:endParaRPr lang="en-US" dirty="0"/>
          </a:p>
          <a:p>
            <a:pPr>
              <a:buNone/>
            </a:pPr>
            <a:r>
              <a:rPr lang="en-US" dirty="0">
                <a:hlinkClick r:id="rId10" action="ppaction://hlinksldjump"/>
              </a:rPr>
              <a:t>Biological Effects</a:t>
            </a:r>
            <a:endParaRPr lang="en-US" dirty="0"/>
          </a:p>
          <a:p>
            <a:endParaRPr lang="en-US" dirty="0"/>
          </a:p>
        </p:txBody>
      </p:sp>
      <p:sp>
        <p:nvSpPr>
          <p:cNvPr id="4" name="Content Placeholder 3"/>
          <p:cNvSpPr>
            <a:spLocks noGrp="1"/>
          </p:cNvSpPr>
          <p:nvPr>
            <p:ph sz="half" idx="2"/>
          </p:nvPr>
        </p:nvSpPr>
        <p:spPr/>
        <p:txBody>
          <a:bodyPr>
            <a:normAutofit fontScale="92500" lnSpcReduction="10000"/>
          </a:bodyPr>
          <a:lstStyle/>
          <a:p>
            <a:pPr>
              <a:buNone/>
            </a:pPr>
            <a:r>
              <a:rPr lang="en-US" dirty="0">
                <a:hlinkClick r:id="rId11" action="ppaction://hlinksldjump"/>
              </a:rPr>
              <a:t>Radiation Protection</a:t>
            </a:r>
            <a:endParaRPr lang="en-US" dirty="0"/>
          </a:p>
          <a:p>
            <a:pPr>
              <a:buNone/>
            </a:pPr>
            <a:r>
              <a:rPr lang="en-US" dirty="0">
                <a:hlinkClick r:id="rId12" action="ppaction://hlinksldjump"/>
              </a:rPr>
              <a:t>Projection Imaging</a:t>
            </a:r>
            <a:endParaRPr lang="en-US" dirty="0"/>
          </a:p>
          <a:p>
            <a:pPr>
              <a:buNone/>
            </a:pPr>
            <a:r>
              <a:rPr lang="en-US" dirty="0">
                <a:hlinkClick r:id="rId13" action="ppaction://hlinksldjump"/>
              </a:rPr>
              <a:t>General Radiography</a:t>
            </a:r>
            <a:endParaRPr lang="en-US" dirty="0"/>
          </a:p>
          <a:p>
            <a:pPr>
              <a:buNone/>
            </a:pPr>
            <a:r>
              <a:rPr lang="en-US" dirty="0">
                <a:hlinkClick r:id="rId14" action="ppaction://hlinksldjump"/>
              </a:rPr>
              <a:t>Mammography</a:t>
            </a:r>
            <a:endParaRPr lang="en-US" dirty="0"/>
          </a:p>
          <a:p>
            <a:pPr>
              <a:buNone/>
            </a:pPr>
            <a:r>
              <a:rPr lang="en-US" dirty="0">
                <a:hlinkClick r:id="rId15" action="ppaction://hlinksldjump"/>
              </a:rPr>
              <a:t>Fluoroscopy / Interventional</a:t>
            </a:r>
            <a:endParaRPr lang="en-US" dirty="0"/>
          </a:p>
          <a:p>
            <a:pPr>
              <a:buNone/>
            </a:pPr>
            <a:r>
              <a:rPr lang="en-US" dirty="0">
                <a:hlinkClick r:id="rId16" action="ppaction://hlinksldjump"/>
              </a:rPr>
              <a:t>Computed Tomography</a:t>
            </a:r>
            <a:endParaRPr lang="en-US" dirty="0"/>
          </a:p>
          <a:p>
            <a:pPr>
              <a:buNone/>
            </a:pPr>
            <a:r>
              <a:rPr lang="en-US" dirty="0">
                <a:hlinkClick r:id="rId17" action="ppaction://hlinksldjump"/>
              </a:rPr>
              <a:t>Ultrasound</a:t>
            </a:r>
            <a:endParaRPr lang="en-US" dirty="0"/>
          </a:p>
          <a:p>
            <a:pPr>
              <a:buNone/>
            </a:pPr>
            <a:r>
              <a:rPr lang="en-US" dirty="0">
                <a:hlinkClick r:id="rId18" action="ppaction://hlinksldjump"/>
              </a:rPr>
              <a:t>Magnetic Resonance Imaging</a:t>
            </a:r>
            <a:endParaRPr lang="en-US" dirty="0"/>
          </a:p>
          <a:p>
            <a:pPr>
              <a:buNone/>
            </a:pPr>
            <a:r>
              <a:rPr lang="en-US" dirty="0">
                <a:hlinkClick r:id="rId19" action="ppaction://hlinksldjump"/>
              </a:rPr>
              <a:t>Nuclear Medicine</a:t>
            </a:r>
            <a:endParaRPr lang="en-US" dirty="0"/>
          </a:p>
          <a:p>
            <a:endParaRPr lang="en-US" dirty="0"/>
          </a:p>
        </p:txBody>
      </p:sp>
      <p:sp>
        <p:nvSpPr>
          <p:cNvPr id="5" name="Date Placeholder 4"/>
          <p:cNvSpPr>
            <a:spLocks noGrp="1"/>
          </p:cNvSpPr>
          <p:nvPr>
            <p:ph type="dt" sz="half" idx="10"/>
          </p:nvPr>
        </p:nvSpPr>
        <p:spPr/>
        <p:txBody>
          <a:bodyPr/>
          <a:lstStyle/>
          <a:p>
            <a:r>
              <a:rPr lang="en-US" smtClean="0"/>
              <a:t>AAPM DR Residents Physics Curriculum - August 2013</a:t>
            </a:r>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
        <p:nvSpPr>
          <p:cNvPr id="7" name="Slide Number Placeholder 6"/>
          <p:cNvSpPr>
            <a:spLocks noGrp="1"/>
          </p:cNvSpPr>
          <p:nvPr>
            <p:ph type="sldNum" sz="quarter" idx="12"/>
          </p:nvPr>
        </p:nvSpPr>
        <p:spPr/>
        <p:txBody>
          <a:bodyPr/>
          <a:lstStyle/>
          <a:p>
            <a:fld id="{6AF9D24E-6728-4363-8779-0A4E8EAAAED7}" type="slidenum">
              <a:rPr lang="en-US" smtClean="0"/>
              <a:pPr/>
              <a:t>105</a:t>
            </a:fld>
            <a:endParaRPr lang="en-US" dirty="0"/>
          </a:p>
        </p:txBody>
      </p:sp>
    </p:spTree>
    <p:extLst>
      <p:ext uri="{BB962C8B-B14F-4D97-AF65-F5344CB8AC3E}">
        <p14:creationId xmlns:p14="http://schemas.microsoft.com/office/powerpoint/2010/main" val="3255218950"/>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b="1" dirty="0" smtClean="0"/>
              <a:t>Mammography</a:t>
            </a:r>
            <a:endParaRPr lang="en-US" b="1" dirty="0"/>
          </a:p>
        </p:txBody>
      </p:sp>
      <p:sp>
        <p:nvSpPr>
          <p:cNvPr id="3" name="Content Placeholder 2"/>
          <p:cNvSpPr>
            <a:spLocks noGrp="1"/>
          </p:cNvSpPr>
          <p:nvPr>
            <p:ph sz="half" idx="1"/>
          </p:nvPr>
        </p:nvSpPr>
        <p:spPr/>
        <p:txBody>
          <a:bodyPr>
            <a:normAutofit/>
          </a:bodyPr>
          <a:lstStyle/>
          <a:p>
            <a:pPr marL="0" indent="0">
              <a:buNone/>
            </a:pPr>
            <a:r>
              <a:rPr lang="en-US" b="1" dirty="0"/>
              <a:t>Q1. </a:t>
            </a:r>
            <a:r>
              <a:rPr lang="en-US" dirty="0"/>
              <a:t>What kind of artifact is seen in </a:t>
            </a:r>
            <a:r>
              <a:rPr lang="en-US" dirty="0" smtClean="0"/>
              <a:t>this </a:t>
            </a:r>
            <a:r>
              <a:rPr lang="en-US" dirty="0"/>
              <a:t>mammogram</a:t>
            </a:r>
            <a:r>
              <a:rPr lang="en-US" dirty="0" smtClean="0"/>
              <a:t>?</a:t>
            </a:r>
          </a:p>
          <a:p>
            <a:pPr marL="0" indent="0">
              <a:buNone/>
            </a:pPr>
            <a:endParaRPr lang="en-US" dirty="0"/>
          </a:p>
          <a:p>
            <a:pPr marL="0" indent="0">
              <a:buNone/>
            </a:pPr>
            <a:r>
              <a:rPr lang="en-US" dirty="0"/>
              <a:t>A.   positioning</a:t>
            </a:r>
          </a:p>
          <a:p>
            <a:pPr marL="0" indent="0">
              <a:buNone/>
            </a:pPr>
            <a:r>
              <a:rPr lang="en-US" dirty="0"/>
              <a:t>B.   motion</a:t>
            </a:r>
          </a:p>
          <a:p>
            <a:pPr marL="0" indent="0">
              <a:buNone/>
            </a:pPr>
            <a:r>
              <a:rPr lang="en-US" dirty="0"/>
              <a:t>C.   contrast</a:t>
            </a:r>
          </a:p>
          <a:p>
            <a:pPr marL="0" indent="0">
              <a:buNone/>
            </a:pPr>
            <a:r>
              <a:rPr lang="en-US" dirty="0"/>
              <a:t>D.   </a:t>
            </a:r>
            <a:r>
              <a:rPr lang="en-US" dirty="0" smtClean="0"/>
              <a:t>noise</a:t>
            </a:r>
            <a:endParaRPr lang="en-US" dirty="0"/>
          </a:p>
        </p:txBody>
      </p:sp>
      <p:pic>
        <p:nvPicPr>
          <p:cNvPr id="14338"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054739"/>
            <a:ext cx="4038600" cy="5346061"/>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106</a:t>
            </a:fld>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2089083489"/>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b="1" dirty="0" smtClean="0"/>
              <a:t>Mammography</a:t>
            </a:r>
            <a:endParaRPr lang="en-US" b="1" dirty="0"/>
          </a:p>
        </p:txBody>
      </p:sp>
      <p:sp>
        <p:nvSpPr>
          <p:cNvPr id="3" name="Content Placeholder 2"/>
          <p:cNvSpPr>
            <a:spLocks noGrp="1"/>
          </p:cNvSpPr>
          <p:nvPr>
            <p:ph sz="half" idx="1"/>
          </p:nvPr>
        </p:nvSpPr>
        <p:spPr>
          <a:xfrm>
            <a:off x="76200" y="1600200"/>
            <a:ext cx="2895600" cy="4525963"/>
          </a:xfrm>
        </p:spPr>
        <p:txBody>
          <a:bodyPr>
            <a:normAutofit fontScale="70000" lnSpcReduction="20000"/>
          </a:bodyPr>
          <a:lstStyle/>
          <a:p>
            <a:pPr marL="0" indent="0">
              <a:buNone/>
            </a:pPr>
            <a:r>
              <a:rPr lang="en-US" b="1" dirty="0"/>
              <a:t>Q2</a:t>
            </a:r>
            <a:r>
              <a:rPr lang="en-US" dirty="0"/>
              <a:t>.  </a:t>
            </a:r>
            <a:r>
              <a:rPr lang="en-US" dirty="0" smtClean="0"/>
              <a:t>The left </a:t>
            </a:r>
            <a:r>
              <a:rPr lang="en-US" dirty="0"/>
              <a:t>mammogram image shows motion </a:t>
            </a:r>
            <a:r>
              <a:rPr lang="en-US" dirty="0" smtClean="0"/>
              <a:t>artifact, </a:t>
            </a:r>
            <a:r>
              <a:rPr lang="en-US" dirty="0"/>
              <a:t>and the right mammogram shows the corrected image. What was the change in acquisition parameter that resulted in a corrected image</a:t>
            </a:r>
            <a:r>
              <a:rPr lang="en-US" dirty="0" smtClean="0"/>
              <a:t>?</a:t>
            </a:r>
          </a:p>
          <a:p>
            <a:pPr marL="0" indent="0">
              <a:buNone/>
            </a:pPr>
            <a:endParaRPr lang="en-US" dirty="0"/>
          </a:p>
          <a:p>
            <a:pPr marL="0" indent="0">
              <a:buNone/>
            </a:pPr>
            <a:r>
              <a:rPr lang="en-US" dirty="0"/>
              <a:t>A. decreased compression</a:t>
            </a:r>
          </a:p>
          <a:p>
            <a:pPr marL="0" indent="0">
              <a:buNone/>
            </a:pPr>
            <a:r>
              <a:rPr lang="en-US" dirty="0"/>
              <a:t>B. </a:t>
            </a:r>
            <a:r>
              <a:rPr lang="en-US" dirty="0" smtClean="0"/>
              <a:t>increased </a:t>
            </a:r>
            <a:r>
              <a:rPr lang="en-US" dirty="0"/>
              <a:t>kVp</a:t>
            </a:r>
          </a:p>
          <a:p>
            <a:pPr marL="0" indent="0">
              <a:buNone/>
            </a:pPr>
            <a:r>
              <a:rPr lang="en-US" dirty="0"/>
              <a:t>C. </a:t>
            </a:r>
            <a:r>
              <a:rPr lang="en-US" dirty="0" smtClean="0"/>
              <a:t>increased </a:t>
            </a:r>
            <a:r>
              <a:rPr lang="en-US" dirty="0"/>
              <a:t>exposure time</a:t>
            </a:r>
          </a:p>
          <a:p>
            <a:pPr marL="0" indent="0">
              <a:buNone/>
            </a:pPr>
            <a:r>
              <a:rPr lang="en-US" dirty="0"/>
              <a:t>D. </a:t>
            </a:r>
            <a:r>
              <a:rPr lang="en-US" dirty="0" smtClean="0"/>
              <a:t>increased mAs</a:t>
            </a:r>
            <a:endParaRPr lang="en-US"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2" y="1541067"/>
            <a:ext cx="3293917"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1541067"/>
            <a:ext cx="3287317"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107</a:t>
            </a:fld>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2468629883"/>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Mammography</a:t>
            </a:r>
            <a:endParaRPr lang="en-US" b="1" dirty="0"/>
          </a:p>
        </p:txBody>
      </p:sp>
      <p:sp>
        <p:nvSpPr>
          <p:cNvPr id="3" name="Content Placeholder 2"/>
          <p:cNvSpPr>
            <a:spLocks noGrp="1"/>
          </p:cNvSpPr>
          <p:nvPr>
            <p:ph sz="half" idx="1"/>
          </p:nvPr>
        </p:nvSpPr>
        <p:spPr/>
        <p:txBody>
          <a:bodyPr/>
          <a:lstStyle/>
          <a:p>
            <a:pPr marL="0" indent="0">
              <a:buNone/>
            </a:pPr>
            <a:r>
              <a:rPr lang="en-US" b="1" dirty="0" smtClean="0"/>
              <a:t>Q3.</a:t>
            </a:r>
            <a:r>
              <a:rPr lang="en-US" dirty="0" smtClean="0"/>
              <a:t> What is your finding in the breast axillary region?</a:t>
            </a:r>
          </a:p>
          <a:p>
            <a:pPr marL="0" indent="0">
              <a:buNone/>
            </a:pPr>
            <a:endParaRPr lang="en-US" dirty="0" smtClean="0"/>
          </a:p>
          <a:p>
            <a:pPr marL="0" indent="0">
              <a:buNone/>
            </a:pPr>
            <a:r>
              <a:rPr lang="en-US" dirty="0" smtClean="0"/>
              <a:t>A.   skin fold artifact</a:t>
            </a:r>
          </a:p>
          <a:p>
            <a:pPr marL="0" indent="0">
              <a:buNone/>
            </a:pPr>
            <a:r>
              <a:rPr lang="en-US" dirty="0" smtClean="0"/>
              <a:t>B.   motion artifact</a:t>
            </a:r>
          </a:p>
          <a:p>
            <a:pPr marL="0" indent="0">
              <a:buNone/>
            </a:pPr>
            <a:r>
              <a:rPr lang="en-US" dirty="0" smtClean="0"/>
              <a:t>C.   antiperspirant artifact</a:t>
            </a:r>
          </a:p>
          <a:p>
            <a:pPr marL="0" indent="0">
              <a:buNone/>
            </a:pPr>
            <a:r>
              <a:rPr lang="en-US" dirty="0" smtClean="0"/>
              <a:t>D.  noise</a:t>
            </a:r>
            <a:endParaRPr lang="en-US" dirty="0"/>
          </a:p>
        </p:txBody>
      </p:sp>
      <p:pic>
        <p:nvPicPr>
          <p:cNvPr id="3174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694412" y="1600200"/>
            <a:ext cx="3946176" cy="4525963"/>
          </a:xfrm>
        </p:spPr>
      </p:pic>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108</a:t>
            </a:fld>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765963498"/>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b="1" dirty="0" smtClean="0"/>
              <a:t>Mammography</a:t>
            </a:r>
            <a:endParaRPr lang="en-US" b="1" dirty="0"/>
          </a:p>
        </p:txBody>
      </p:sp>
      <p:sp>
        <p:nvSpPr>
          <p:cNvPr id="3" name="Content Placeholder 2"/>
          <p:cNvSpPr>
            <a:spLocks noGrp="1"/>
          </p:cNvSpPr>
          <p:nvPr>
            <p:ph sz="half" idx="1"/>
          </p:nvPr>
        </p:nvSpPr>
        <p:spPr>
          <a:xfrm>
            <a:off x="457200" y="1143001"/>
            <a:ext cx="2362200" cy="5257799"/>
          </a:xfrm>
        </p:spPr>
        <p:txBody>
          <a:bodyPr>
            <a:normAutofit fontScale="92500" lnSpcReduction="10000"/>
          </a:bodyPr>
          <a:lstStyle/>
          <a:p>
            <a:pPr marL="0" indent="0">
              <a:buNone/>
            </a:pPr>
            <a:r>
              <a:rPr lang="en-US" b="1" dirty="0"/>
              <a:t>Q4. </a:t>
            </a:r>
            <a:r>
              <a:rPr lang="en-US" dirty="0"/>
              <a:t>The salt and pepper artifact effect caused in </a:t>
            </a:r>
            <a:r>
              <a:rPr lang="en-US" dirty="0" smtClean="0"/>
              <a:t>these </a:t>
            </a:r>
            <a:r>
              <a:rPr lang="en-US" dirty="0"/>
              <a:t>images </a:t>
            </a:r>
            <a:r>
              <a:rPr lang="en-US" dirty="0" smtClean="0"/>
              <a:t>is due </a:t>
            </a:r>
            <a:r>
              <a:rPr lang="en-US" dirty="0"/>
              <a:t>to </a:t>
            </a:r>
            <a:r>
              <a:rPr lang="en-US" dirty="0" smtClean="0"/>
              <a:t>_____?</a:t>
            </a:r>
          </a:p>
          <a:p>
            <a:pPr marL="0" indent="0">
              <a:buNone/>
            </a:pPr>
            <a:endParaRPr lang="en-US" dirty="0"/>
          </a:p>
          <a:p>
            <a:pPr marL="0" indent="0">
              <a:buNone/>
            </a:pPr>
            <a:r>
              <a:rPr lang="en-US" dirty="0"/>
              <a:t>A. over exposure</a:t>
            </a:r>
          </a:p>
          <a:p>
            <a:pPr marL="0" indent="0">
              <a:buNone/>
            </a:pPr>
            <a:r>
              <a:rPr lang="en-US" dirty="0"/>
              <a:t>B. under exposure</a:t>
            </a:r>
          </a:p>
          <a:p>
            <a:pPr marL="0" indent="0">
              <a:buNone/>
            </a:pPr>
            <a:r>
              <a:rPr lang="en-US" dirty="0"/>
              <a:t>C. motion</a:t>
            </a:r>
          </a:p>
          <a:p>
            <a:pPr marL="0" indent="0">
              <a:buNone/>
            </a:pPr>
            <a:r>
              <a:rPr lang="en-US" dirty="0"/>
              <a:t>D. low contrast</a:t>
            </a:r>
          </a:p>
        </p:txBody>
      </p:sp>
      <p:pic>
        <p:nvPicPr>
          <p:cNvPr id="16389" name="Picture 5"/>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1219200"/>
            <a:ext cx="3285171" cy="4525963"/>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2241156"/>
            <a:ext cx="3487434" cy="4235844"/>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109</a:t>
            </a:fld>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320017953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Electromagnetic (EM) Radiation</a:t>
            </a:r>
            <a:endParaRPr lang="en-US" dirty="0"/>
          </a:p>
        </p:txBody>
      </p:sp>
      <p:sp>
        <p:nvSpPr>
          <p:cNvPr id="5" name="Content Placeholder 4"/>
          <p:cNvSpPr>
            <a:spLocks noGrp="1"/>
          </p:cNvSpPr>
          <p:nvPr>
            <p:ph idx="1"/>
          </p:nvPr>
        </p:nvSpPr>
        <p:spPr/>
        <p:txBody>
          <a:bodyPr>
            <a:normAutofit fontScale="92500" lnSpcReduction="20000"/>
          </a:bodyPr>
          <a:lstStyle/>
          <a:p>
            <a:pPr marL="0" indent="0">
              <a:buNone/>
            </a:pPr>
            <a:r>
              <a:rPr lang="en-US" b="1" dirty="0"/>
              <a:t>Q3</a:t>
            </a:r>
            <a:r>
              <a:rPr lang="en-US" dirty="0"/>
              <a:t>.   The electromagnetic spectrum is a continuum of electric and magnetic energies that vary in wavelength and frequencies.   Identify which of the following are utilized in diagnostic imaging:</a:t>
            </a:r>
          </a:p>
          <a:p>
            <a:pPr marL="0" indent="0">
              <a:buNone/>
            </a:pPr>
            <a:r>
              <a:rPr lang="en-US" dirty="0"/>
              <a:t> </a:t>
            </a:r>
          </a:p>
          <a:p>
            <a:pPr marL="0" indent="0">
              <a:buNone/>
            </a:pPr>
            <a:r>
              <a:rPr lang="en-US" dirty="0"/>
              <a:t>A.  radiofrequency, </a:t>
            </a:r>
            <a:r>
              <a:rPr lang="en-US" dirty="0" smtClean="0"/>
              <a:t>infrared</a:t>
            </a:r>
            <a:r>
              <a:rPr lang="en-US" dirty="0"/>
              <a:t>, visible </a:t>
            </a:r>
            <a:r>
              <a:rPr lang="en-US" dirty="0" smtClean="0"/>
              <a:t>light</a:t>
            </a:r>
            <a:endParaRPr lang="en-US" dirty="0"/>
          </a:p>
          <a:p>
            <a:pPr marL="0" indent="0">
              <a:buNone/>
            </a:pPr>
            <a:r>
              <a:rPr lang="en-US" dirty="0"/>
              <a:t>B.  infrared, </a:t>
            </a:r>
            <a:r>
              <a:rPr lang="en-US" dirty="0" smtClean="0"/>
              <a:t>visible </a:t>
            </a:r>
            <a:r>
              <a:rPr lang="en-US" dirty="0"/>
              <a:t>light,  UV</a:t>
            </a:r>
          </a:p>
          <a:p>
            <a:pPr marL="0" indent="0">
              <a:buNone/>
            </a:pPr>
            <a:r>
              <a:rPr lang="en-US" dirty="0"/>
              <a:t>C.  radiofrequency, </a:t>
            </a:r>
            <a:r>
              <a:rPr lang="en-US" dirty="0" smtClean="0"/>
              <a:t>visible </a:t>
            </a:r>
            <a:r>
              <a:rPr lang="en-US" dirty="0"/>
              <a:t>light,  X-ray</a:t>
            </a:r>
          </a:p>
          <a:p>
            <a:pPr marL="0" indent="0">
              <a:buNone/>
            </a:pPr>
            <a:r>
              <a:rPr lang="en-US" dirty="0"/>
              <a:t>D.  ultraviolet, x-ray, </a:t>
            </a:r>
            <a:r>
              <a:rPr lang="en-US" dirty="0" smtClean="0"/>
              <a:t>gamma </a:t>
            </a:r>
            <a:r>
              <a:rPr lang="en-US" dirty="0"/>
              <a:t>rays</a:t>
            </a:r>
          </a:p>
          <a:p>
            <a:pPr marL="0" indent="0">
              <a:buNone/>
            </a:pPr>
            <a:r>
              <a:rPr lang="en-US" dirty="0"/>
              <a:t>E.  x-rays, gamma rays</a:t>
            </a: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11</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1918611791"/>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b="1" dirty="0" smtClean="0"/>
              <a:t>Mammography</a:t>
            </a:r>
            <a:endParaRPr lang="en-US" b="1" dirty="0"/>
          </a:p>
        </p:txBody>
      </p:sp>
      <p:sp>
        <p:nvSpPr>
          <p:cNvPr id="3" name="Content Placeholder 2"/>
          <p:cNvSpPr>
            <a:spLocks noGrp="1"/>
          </p:cNvSpPr>
          <p:nvPr>
            <p:ph sz="half" idx="1"/>
          </p:nvPr>
        </p:nvSpPr>
        <p:spPr/>
        <p:txBody>
          <a:bodyPr>
            <a:normAutofit fontScale="77500" lnSpcReduction="20000"/>
          </a:bodyPr>
          <a:lstStyle/>
          <a:p>
            <a:pPr marL="0" indent="0">
              <a:buNone/>
            </a:pPr>
            <a:r>
              <a:rPr lang="en-US" b="1" dirty="0"/>
              <a:t>Q5. </a:t>
            </a:r>
            <a:r>
              <a:rPr lang="en-US" dirty="0"/>
              <a:t>In mammographic image </a:t>
            </a:r>
            <a:r>
              <a:rPr lang="en-US" dirty="0" smtClean="0"/>
              <a:t>acquisition, </a:t>
            </a:r>
            <a:r>
              <a:rPr lang="en-US" dirty="0"/>
              <a:t>it is important to use an appropriate exposure time to ensure that the signal-to-noise ratio is higher so that signal and noise can easily be differentiated. In the following under exposed </a:t>
            </a:r>
            <a:r>
              <a:rPr lang="en-US" dirty="0" smtClean="0"/>
              <a:t>image, </a:t>
            </a:r>
            <a:r>
              <a:rPr lang="en-US" dirty="0"/>
              <a:t>the artifact is due to</a:t>
            </a:r>
            <a:r>
              <a:rPr lang="en-US" dirty="0" smtClean="0"/>
              <a:t>_________.</a:t>
            </a:r>
          </a:p>
          <a:p>
            <a:pPr marL="0" indent="0">
              <a:buNone/>
            </a:pPr>
            <a:endParaRPr lang="en-US" dirty="0"/>
          </a:p>
          <a:p>
            <a:pPr marL="0" indent="0">
              <a:buNone/>
            </a:pPr>
            <a:r>
              <a:rPr lang="en-US" dirty="0"/>
              <a:t>A.  high  kVp used</a:t>
            </a:r>
          </a:p>
          <a:p>
            <a:pPr marL="0" indent="0">
              <a:buNone/>
            </a:pPr>
            <a:r>
              <a:rPr lang="en-US" dirty="0"/>
              <a:t>B.  placement of photo cell</a:t>
            </a:r>
          </a:p>
          <a:p>
            <a:pPr marL="0" indent="0">
              <a:buNone/>
            </a:pPr>
            <a:r>
              <a:rPr lang="en-US" dirty="0"/>
              <a:t>C.  motion</a:t>
            </a:r>
          </a:p>
          <a:p>
            <a:pPr marL="0" indent="0">
              <a:buNone/>
            </a:pPr>
            <a:r>
              <a:rPr lang="en-US" dirty="0"/>
              <a:t>D.  low </a:t>
            </a:r>
            <a:r>
              <a:rPr lang="en-US" dirty="0" smtClean="0"/>
              <a:t>contrast</a:t>
            </a:r>
            <a:endParaRPr lang="en-US" dirty="0"/>
          </a:p>
        </p:txBody>
      </p:sp>
      <p:pic>
        <p:nvPicPr>
          <p:cNvPr id="17410"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8199" y="1295400"/>
            <a:ext cx="4038602" cy="49530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110</a:t>
            </a:fld>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3919065780"/>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b="1" dirty="0" smtClean="0"/>
              <a:t>Mammography</a:t>
            </a:r>
            <a:endParaRPr lang="en-US" b="1" dirty="0"/>
          </a:p>
        </p:txBody>
      </p:sp>
      <p:sp>
        <p:nvSpPr>
          <p:cNvPr id="3" name="Content Placeholder 2"/>
          <p:cNvSpPr>
            <a:spLocks noGrp="1"/>
          </p:cNvSpPr>
          <p:nvPr>
            <p:ph sz="half" idx="1"/>
          </p:nvPr>
        </p:nvSpPr>
        <p:spPr>
          <a:xfrm>
            <a:off x="457200" y="4057650"/>
            <a:ext cx="8001000" cy="2419350"/>
          </a:xfrm>
        </p:spPr>
        <p:txBody>
          <a:bodyPr>
            <a:normAutofit fontScale="85000" lnSpcReduction="20000"/>
          </a:bodyPr>
          <a:lstStyle/>
          <a:p>
            <a:pPr marL="0" indent="0">
              <a:buNone/>
            </a:pPr>
            <a:r>
              <a:rPr lang="en-US" b="1" dirty="0"/>
              <a:t>Q6. </a:t>
            </a:r>
            <a:r>
              <a:rPr lang="en-US" dirty="0"/>
              <a:t>In mammography, compression   </a:t>
            </a:r>
            <a:r>
              <a:rPr lang="en-US" dirty="0" smtClean="0"/>
              <a:t>_____________</a:t>
            </a:r>
          </a:p>
          <a:p>
            <a:pPr marL="0" indent="0">
              <a:buNone/>
            </a:pPr>
            <a:endParaRPr lang="en-US" dirty="0"/>
          </a:p>
          <a:p>
            <a:pPr marL="0" indent="0">
              <a:buNone/>
            </a:pPr>
            <a:r>
              <a:rPr lang="en-US" dirty="0"/>
              <a:t>A.  decreases x-ray scatter, increases geometric blurring</a:t>
            </a:r>
          </a:p>
          <a:p>
            <a:pPr marL="0" indent="0">
              <a:buNone/>
            </a:pPr>
            <a:r>
              <a:rPr lang="en-US" dirty="0"/>
              <a:t>B.  increases x-ray scatter, increases geometric blurring</a:t>
            </a:r>
          </a:p>
          <a:p>
            <a:pPr marL="0" indent="0">
              <a:buNone/>
            </a:pPr>
            <a:r>
              <a:rPr lang="en-US" dirty="0"/>
              <a:t>C.  decreases x-ray scatter, decreases geometric blurring</a:t>
            </a:r>
          </a:p>
          <a:p>
            <a:pPr marL="0" indent="0">
              <a:buNone/>
            </a:pPr>
            <a:r>
              <a:rPr lang="en-US" dirty="0"/>
              <a:t>D.  comforts the patient</a:t>
            </a:r>
          </a:p>
        </p:txBody>
      </p:sp>
      <p:pic>
        <p:nvPicPr>
          <p:cNvPr id="18435" name="Picture 3"/>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1223962" y="1307628"/>
            <a:ext cx="2934746" cy="2502372"/>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4068" y="1295400"/>
            <a:ext cx="3514725" cy="25146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111</a:t>
            </a:fld>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1945603164"/>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199180" y="1782762"/>
            <a:ext cx="4936640" cy="41608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944562"/>
          </a:xfrm>
        </p:spPr>
        <p:txBody>
          <a:bodyPr>
            <a:normAutofit/>
          </a:bodyPr>
          <a:lstStyle/>
          <a:p>
            <a:r>
              <a:rPr lang="en-US" b="1" dirty="0" smtClean="0"/>
              <a:t>Mammography</a:t>
            </a:r>
            <a:endParaRPr lang="en-US" b="1" dirty="0"/>
          </a:p>
        </p:txBody>
      </p:sp>
      <p:sp>
        <p:nvSpPr>
          <p:cNvPr id="3" name="Content Placeholder 2"/>
          <p:cNvSpPr>
            <a:spLocks noGrp="1"/>
          </p:cNvSpPr>
          <p:nvPr>
            <p:ph sz="half" idx="1"/>
          </p:nvPr>
        </p:nvSpPr>
        <p:spPr/>
        <p:txBody>
          <a:bodyPr>
            <a:normAutofit fontScale="85000" lnSpcReduction="20000"/>
          </a:bodyPr>
          <a:lstStyle/>
          <a:p>
            <a:pPr marL="0" indent="0">
              <a:buNone/>
            </a:pPr>
            <a:r>
              <a:rPr lang="en-US" b="1" dirty="0"/>
              <a:t>Q7.  </a:t>
            </a:r>
            <a:r>
              <a:rPr lang="en-US" dirty="0"/>
              <a:t>During mammography acquisition, the cathode-anode axis is placed from the chest wall to nipple as shown. This </a:t>
            </a:r>
            <a:r>
              <a:rPr lang="en-US" dirty="0" smtClean="0"/>
              <a:t>helps to  _________</a:t>
            </a:r>
          </a:p>
          <a:p>
            <a:pPr marL="0" indent="0">
              <a:buNone/>
            </a:pPr>
            <a:endParaRPr lang="en-US" dirty="0"/>
          </a:p>
          <a:p>
            <a:pPr marL="0" indent="0">
              <a:buNone/>
            </a:pPr>
            <a:r>
              <a:rPr lang="en-US" dirty="0"/>
              <a:t>A. </a:t>
            </a:r>
            <a:r>
              <a:rPr lang="en-US" dirty="0" smtClean="0"/>
              <a:t>achieve </a:t>
            </a:r>
            <a:r>
              <a:rPr lang="en-US" dirty="0"/>
              <a:t>a more uniform exposure </a:t>
            </a:r>
          </a:p>
          <a:p>
            <a:pPr marL="0" indent="0">
              <a:buNone/>
            </a:pPr>
            <a:r>
              <a:rPr lang="en-US" dirty="0"/>
              <a:t>B. </a:t>
            </a:r>
            <a:r>
              <a:rPr lang="en-US" dirty="0" smtClean="0"/>
              <a:t>maximize </a:t>
            </a:r>
            <a:r>
              <a:rPr lang="en-US" dirty="0"/>
              <a:t>heel effect at chest wall</a:t>
            </a:r>
          </a:p>
          <a:p>
            <a:pPr marL="0" indent="0">
              <a:buNone/>
            </a:pPr>
            <a:r>
              <a:rPr lang="en-US" dirty="0"/>
              <a:t>C. </a:t>
            </a:r>
            <a:r>
              <a:rPr lang="en-US" dirty="0" smtClean="0"/>
              <a:t>minimize </a:t>
            </a:r>
            <a:r>
              <a:rPr lang="en-US" dirty="0"/>
              <a:t>motion </a:t>
            </a:r>
          </a:p>
          <a:p>
            <a:pPr marL="0" indent="0">
              <a:buNone/>
            </a:pPr>
            <a:r>
              <a:rPr lang="en-US" dirty="0" smtClean="0"/>
              <a:t>D. complete </a:t>
            </a:r>
            <a:r>
              <a:rPr lang="en-US" dirty="0"/>
              <a:t>the process quickly</a:t>
            </a:r>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112</a:t>
            </a:fld>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812551766"/>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b="1" dirty="0" smtClean="0"/>
              <a:t>Mammography</a:t>
            </a:r>
            <a:endParaRPr lang="en-US" b="1" dirty="0"/>
          </a:p>
        </p:txBody>
      </p:sp>
      <p:sp>
        <p:nvSpPr>
          <p:cNvPr id="3" name="Content Placeholder 2"/>
          <p:cNvSpPr>
            <a:spLocks noGrp="1"/>
          </p:cNvSpPr>
          <p:nvPr>
            <p:ph sz="half" idx="1"/>
          </p:nvPr>
        </p:nvSpPr>
        <p:spPr/>
        <p:txBody>
          <a:bodyPr>
            <a:normAutofit/>
          </a:bodyPr>
          <a:lstStyle/>
          <a:p>
            <a:pPr marL="0" indent="0">
              <a:buNone/>
            </a:pPr>
            <a:r>
              <a:rPr lang="en-US" b="1" dirty="0"/>
              <a:t>Q8.  </a:t>
            </a:r>
            <a:r>
              <a:rPr lang="en-US" dirty="0"/>
              <a:t>What is wrong with the following mammogram</a:t>
            </a:r>
            <a:r>
              <a:rPr lang="en-US" dirty="0" smtClean="0"/>
              <a:t>?</a:t>
            </a:r>
          </a:p>
          <a:p>
            <a:pPr marL="0" indent="0">
              <a:buNone/>
            </a:pPr>
            <a:endParaRPr lang="en-US" dirty="0"/>
          </a:p>
          <a:p>
            <a:pPr marL="0" indent="0">
              <a:buNone/>
            </a:pPr>
            <a:r>
              <a:rPr lang="en-US" dirty="0"/>
              <a:t>A.  missing tissue</a:t>
            </a:r>
          </a:p>
          <a:p>
            <a:pPr marL="0" indent="0">
              <a:buNone/>
            </a:pPr>
            <a:r>
              <a:rPr lang="en-US" dirty="0"/>
              <a:t>B.  placement of photo cell</a:t>
            </a:r>
          </a:p>
          <a:p>
            <a:pPr marL="0" indent="0">
              <a:buNone/>
            </a:pPr>
            <a:r>
              <a:rPr lang="en-US" dirty="0"/>
              <a:t>C.  motion</a:t>
            </a:r>
          </a:p>
          <a:p>
            <a:pPr marL="0" indent="0">
              <a:buNone/>
            </a:pPr>
            <a:r>
              <a:rPr lang="en-US" dirty="0"/>
              <a:t>D.  low contrast</a:t>
            </a:r>
          </a:p>
        </p:txBody>
      </p:sp>
      <p:pic>
        <p:nvPicPr>
          <p:cNvPr id="20482"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029199" y="1295400"/>
            <a:ext cx="3276602" cy="50292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113</a:t>
            </a:fld>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587929163"/>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b="1" dirty="0" smtClean="0"/>
              <a:t>Mammography</a:t>
            </a:r>
            <a:endParaRPr lang="en-US" b="1" dirty="0"/>
          </a:p>
        </p:txBody>
      </p:sp>
      <p:sp>
        <p:nvSpPr>
          <p:cNvPr id="3" name="Content Placeholder 2"/>
          <p:cNvSpPr>
            <a:spLocks noGrp="1"/>
          </p:cNvSpPr>
          <p:nvPr>
            <p:ph sz="half" idx="1"/>
          </p:nvPr>
        </p:nvSpPr>
        <p:spPr/>
        <p:txBody>
          <a:bodyPr>
            <a:normAutofit fontScale="77500" lnSpcReduction="20000"/>
          </a:bodyPr>
          <a:lstStyle/>
          <a:p>
            <a:pPr marL="0" indent="0">
              <a:buNone/>
            </a:pPr>
            <a:r>
              <a:rPr lang="en-US" b="1" dirty="0"/>
              <a:t>Q9. </a:t>
            </a:r>
            <a:r>
              <a:rPr lang="en-US" dirty="0"/>
              <a:t>The following </a:t>
            </a:r>
            <a:r>
              <a:rPr lang="en-US" dirty="0" smtClean="0"/>
              <a:t>is </a:t>
            </a:r>
            <a:r>
              <a:rPr lang="en-US" dirty="0"/>
              <a:t>an image of a mammography phantom. A typical </a:t>
            </a:r>
            <a:r>
              <a:rPr lang="en-US" dirty="0" smtClean="0"/>
              <a:t>ACR-approved </a:t>
            </a:r>
            <a:r>
              <a:rPr lang="en-US" dirty="0"/>
              <a:t>mammography phantom contains </a:t>
            </a:r>
            <a:r>
              <a:rPr lang="en-US" dirty="0" smtClean="0"/>
              <a:t>__________.</a:t>
            </a:r>
          </a:p>
          <a:p>
            <a:pPr marL="0" indent="0">
              <a:buNone/>
            </a:pPr>
            <a:endParaRPr lang="en-US" dirty="0"/>
          </a:p>
          <a:p>
            <a:pPr marL="0" indent="0">
              <a:buNone/>
            </a:pPr>
            <a:r>
              <a:rPr lang="en-US" dirty="0"/>
              <a:t>A.  5 fibers, 5 speck groups, 5 masses</a:t>
            </a:r>
          </a:p>
          <a:p>
            <a:pPr marL="0" indent="0">
              <a:buNone/>
            </a:pPr>
            <a:r>
              <a:rPr lang="en-US" dirty="0"/>
              <a:t>B.  6 fibers, 5 speck groups, 5 masses</a:t>
            </a:r>
          </a:p>
          <a:p>
            <a:pPr marL="0" indent="0">
              <a:buNone/>
            </a:pPr>
            <a:r>
              <a:rPr lang="en-US" dirty="0"/>
              <a:t>C.  4 fibers, 5 speck groups, 5 masses</a:t>
            </a:r>
          </a:p>
          <a:p>
            <a:pPr marL="0" indent="0">
              <a:buNone/>
            </a:pPr>
            <a:r>
              <a:rPr lang="en-US" dirty="0"/>
              <a:t>D.  5 fibers, 4 speck groups, 4 masses</a:t>
            </a:r>
          </a:p>
        </p:txBody>
      </p:sp>
      <p:pic>
        <p:nvPicPr>
          <p:cNvPr id="2150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450287" y="1782763"/>
            <a:ext cx="4434426" cy="4160838"/>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114</a:t>
            </a:fld>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3219924953"/>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b="1" dirty="0" smtClean="0"/>
              <a:t>Mammography</a:t>
            </a:r>
            <a:endParaRPr lang="en-US" b="1" dirty="0"/>
          </a:p>
        </p:txBody>
      </p:sp>
      <p:sp>
        <p:nvSpPr>
          <p:cNvPr id="3" name="Content Placeholder 2"/>
          <p:cNvSpPr>
            <a:spLocks noGrp="1"/>
          </p:cNvSpPr>
          <p:nvPr>
            <p:ph sz="half" idx="1"/>
          </p:nvPr>
        </p:nvSpPr>
        <p:spPr>
          <a:xfrm>
            <a:off x="228600" y="4797774"/>
            <a:ext cx="8610600" cy="1679226"/>
          </a:xfrm>
        </p:spPr>
        <p:txBody>
          <a:bodyPr>
            <a:normAutofit fontScale="55000" lnSpcReduction="20000"/>
          </a:bodyPr>
          <a:lstStyle/>
          <a:p>
            <a:pPr marL="0" indent="0">
              <a:buNone/>
            </a:pPr>
            <a:r>
              <a:rPr lang="en-US" b="1" dirty="0"/>
              <a:t>Q10.</a:t>
            </a:r>
            <a:r>
              <a:rPr lang="en-US" dirty="0"/>
              <a:t>  In the CC view mammograms </a:t>
            </a:r>
            <a:r>
              <a:rPr lang="en-US" dirty="0" smtClean="0"/>
              <a:t>above, both of which </a:t>
            </a:r>
            <a:r>
              <a:rPr lang="en-US" dirty="0"/>
              <a:t>were done on the same patient on the same day, </a:t>
            </a:r>
            <a:r>
              <a:rPr lang="en-US" dirty="0" smtClean="0"/>
              <a:t>there is more </a:t>
            </a:r>
            <a:r>
              <a:rPr lang="en-US" dirty="0"/>
              <a:t>probability of missing the cancer on the left image </a:t>
            </a:r>
            <a:r>
              <a:rPr lang="en-US" dirty="0" smtClean="0"/>
              <a:t>because </a:t>
            </a:r>
            <a:r>
              <a:rPr lang="en-US" dirty="0"/>
              <a:t>of _____.</a:t>
            </a:r>
          </a:p>
          <a:p>
            <a:pPr marL="0" indent="0">
              <a:buNone/>
            </a:pPr>
            <a:r>
              <a:rPr lang="en-US" dirty="0"/>
              <a:t>A. low contrast</a:t>
            </a:r>
          </a:p>
          <a:p>
            <a:pPr marL="0" indent="0">
              <a:buNone/>
            </a:pPr>
            <a:r>
              <a:rPr lang="en-US" dirty="0"/>
              <a:t>B. not enough tissue included near the chest wall</a:t>
            </a:r>
          </a:p>
          <a:p>
            <a:pPr marL="0" indent="0">
              <a:buNone/>
            </a:pPr>
            <a:r>
              <a:rPr lang="en-US" dirty="0"/>
              <a:t>C.  high contrast</a:t>
            </a:r>
          </a:p>
          <a:p>
            <a:pPr marL="0" indent="0">
              <a:buNone/>
            </a:pPr>
            <a:r>
              <a:rPr lang="en-US" dirty="0"/>
              <a:t>D. wrong view</a:t>
            </a:r>
          </a:p>
        </p:txBody>
      </p:sp>
      <p:pic>
        <p:nvPicPr>
          <p:cNvPr id="22530"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835374"/>
            <a:ext cx="2971800" cy="3812826"/>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835374"/>
            <a:ext cx="2932568" cy="3812826"/>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115</a:t>
            </a:fld>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660411559"/>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Index</a:t>
            </a:r>
            <a:endParaRPr lang="en-US" dirty="0"/>
          </a:p>
        </p:txBody>
      </p:sp>
      <p:sp>
        <p:nvSpPr>
          <p:cNvPr id="3" name="Content Placeholder 2"/>
          <p:cNvSpPr>
            <a:spLocks noGrp="1"/>
          </p:cNvSpPr>
          <p:nvPr>
            <p:ph sz="half" idx="1"/>
          </p:nvPr>
        </p:nvSpPr>
        <p:spPr/>
        <p:txBody>
          <a:bodyPr>
            <a:normAutofit fontScale="92500" lnSpcReduction="10000"/>
          </a:bodyPr>
          <a:lstStyle/>
          <a:p>
            <a:pPr>
              <a:buNone/>
            </a:pPr>
            <a:r>
              <a:rPr lang="en-US" dirty="0" smtClean="0">
                <a:hlinkClick r:id="rId2" action="ppaction://hlinksldjump"/>
              </a:rPr>
              <a:t>Beginning of File</a:t>
            </a:r>
            <a:endParaRPr lang="en-US" dirty="0"/>
          </a:p>
          <a:p>
            <a:pPr>
              <a:buNone/>
            </a:pPr>
            <a:r>
              <a:rPr lang="en-US" dirty="0">
                <a:hlinkClick r:id="rId3" action="ppaction://hlinksldjump"/>
              </a:rPr>
              <a:t>Structure of the Atom</a:t>
            </a:r>
            <a:endParaRPr lang="en-US" dirty="0"/>
          </a:p>
          <a:p>
            <a:pPr>
              <a:buNone/>
            </a:pPr>
            <a:r>
              <a:rPr lang="en-US" dirty="0">
                <a:hlinkClick r:id="rId4" action="ppaction://hlinksldjump"/>
              </a:rPr>
              <a:t>Electromagnetic Radiation</a:t>
            </a:r>
            <a:endParaRPr lang="en-US" dirty="0"/>
          </a:p>
          <a:p>
            <a:pPr>
              <a:buNone/>
            </a:pPr>
            <a:r>
              <a:rPr lang="en-US" dirty="0">
                <a:hlinkClick r:id="rId5" action="ppaction://hlinksldjump"/>
              </a:rPr>
              <a:t>Particulate Radiation</a:t>
            </a:r>
            <a:endParaRPr lang="en-US" dirty="0"/>
          </a:p>
          <a:p>
            <a:pPr>
              <a:buNone/>
            </a:pPr>
            <a:r>
              <a:rPr lang="en-US" dirty="0">
                <a:hlinkClick r:id="rId6" action="ppaction://hlinksldjump"/>
              </a:rPr>
              <a:t>Interactions</a:t>
            </a:r>
            <a:endParaRPr lang="en-US" dirty="0"/>
          </a:p>
          <a:p>
            <a:pPr>
              <a:buNone/>
            </a:pPr>
            <a:r>
              <a:rPr lang="en-US" dirty="0">
                <a:hlinkClick r:id="rId7" action="ppaction://hlinksldjump"/>
              </a:rPr>
              <a:t>Radiation Units</a:t>
            </a:r>
            <a:endParaRPr lang="en-US" dirty="0"/>
          </a:p>
          <a:p>
            <a:pPr>
              <a:buNone/>
            </a:pPr>
            <a:r>
              <a:rPr lang="en-US" dirty="0">
                <a:hlinkClick r:id="rId8" action="ppaction://hlinksldjump"/>
              </a:rPr>
              <a:t>X-Ray Production</a:t>
            </a:r>
            <a:endParaRPr lang="en-US" dirty="0"/>
          </a:p>
          <a:p>
            <a:pPr>
              <a:buNone/>
            </a:pPr>
            <a:r>
              <a:rPr lang="en-US" dirty="0">
                <a:hlinkClick r:id="rId9" action="ppaction://hlinksldjump"/>
              </a:rPr>
              <a:t>Imaging Science &amp; Technology</a:t>
            </a:r>
            <a:endParaRPr lang="en-US" dirty="0"/>
          </a:p>
          <a:p>
            <a:pPr>
              <a:buNone/>
            </a:pPr>
            <a:r>
              <a:rPr lang="en-US" dirty="0">
                <a:hlinkClick r:id="rId10" action="ppaction://hlinksldjump"/>
              </a:rPr>
              <a:t>Biological Effects</a:t>
            </a:r>
            <a:endParaRPr lang="en-US" dirty="0"/>
          </a:p>
          <a:p>
            <a:endParaRPr lang="en-US" dirty="0"/>
          </a:p>
        </p:txBody>
      </p:sp>
      <p:sp>
        <p:nvSpPr>
          <p:cNvPr id="4" name="Content Placeholder 3"/>
          <p:cNvSpPr>
            <a:spLocks noGrp="1"/>
          </p:cNvSpPr>
          <p:nvPr>
            <p:ph sz="half" idx="2"/>
          </p:nvPr>
        </p:nvSpPr>
        <p:spPr/>
        <p:txBody>
          <a:bodyPr>
            <a:normAutofit fontScale="92500" lnSpcReduction="10000"/>
          </a:bodyPr>
          <a:lstStyle/>
          <a:p>
            <a:pPr>
              <a:buNone/>
            </a:pPr>
            <a:r>
              <a:rPr lang="en-US" dirty="0">
                <a:hlinkClick r:id="rId11" action="ppaction://hlinksldjump"/>
              </a:rPr>
              <a:t>Radiation Protection</a:t>
            </a:r>
            <a:endParaRPr lang="en-US" dirty="0"/>
          </a:p>
          <a:p>
            <a:pPr>
              <a:buNone/>
            </a:pPr>
            <a:r>
              <a:rPr lang="en-US" dirty="0">
                <a:hlinkClick r:id="rId12" action="ppaction://hlinksldjump"/>
              </a:rPr>
              <a:t>Projection Imaging</a:t>
            </a:r>
            <a:endParaRPr lang="en-US" dirty="0"/>
          </a:p>
          <a:p>
            <a:pPr>
              <a:buNone/>
            </a:pPr>
            <a:r>
              <a:rPr lang="en-US" dirty="0">
                <a:hlinkClick r:id="rId13" action="ppaction://hlinksldjump"/>
              </a:rPr>
              <a:t>General Radiography</a:t>
            </a:r>
            <a:endParaRPr lang="en-US" dirty="0"/>
          </a:p>
          <a:p>
            <a:pPr>
              <a:buNone/>
            </a:pPr>
            <a:r>
              <a:rPr lang="en-US" dirty="0">
                <a:hlinkClick r:id="rId14" action="ppaction://hlinksldjump"/>
              </a:rPr>
              <a:t>Mammography</a:t>
            </a:r>
            <a:endParaRPr lang="en-US" dirty="0"/>
          </a:p>
          <a:p>
            <a:pPr>
              <a:buNone/>
            </a:pPr>
            <a:r>
              <a:rPr lang="en-US" dirty="0">
                <a:hlinkClick r:id="rId15" action="ppaction://hlinksldjump"/>
              </a:rPr>
              <a:t>Fluoroscopy / Interventional</a:t>
            </a:r>
            <a:endParaRPr lang="en-US" dirty="0"/>
          </a:p>
          <a:p>
            <a:pPr>
              <a:buNone/>
            </a:pPr>
            <a:r>
              <a:rPr lang="en-US" dirty="0">
                <a:hlinkClick r:id="rId16" action="ppaction://hlinksldjump"/>
              </a:rPr>
              <a:t>Computed Tomography</a:t>
            </a:r>
            <a:endParaRPr lang="en-US" dirty="0"/>
          </a:p>
          <a:p>
            <a:pPr>
              <a:buNone/>
            </a:pPr>
            <a:r>
              <a:rPr lang="en-US" dirty="0">
                <a:hlinkClick r:id="rId17" action="ppaction://hlinksldjump"/>
              </a:rPr>
              <a:t>Ultrasound</a:t>
            </a:r>
            <a:endParaRPr lang="en-US" dirty="0"/>
          </a:p>
          <a:p>
            <a:pPr>
              <a:buNone/>
            </a:pPr>
            <a:r>
              <a:rPr lang="en-US" dirty="0">
                <a:hlinkClick r:id="rId18" action="ppaction://hlinksldjump"/>
              </a:rPr>
              <a:t>Magnetic Resonance Imaging</a:t>
            </a:r>
            <a:endParaRPr lang="en-US" dirty="0"/>
          </a:p>
          <a:p>
            <a:pPr>
              <a:buNone/>
            </a:pPr>
            <a:r>
              <a:rPr lang="en-US" dirty="0">
                <a:hlinkClick r:id="rId19" action="ppaction://hlinksldjump"/>
              </a:rPr>
              <a:t>Nuclear Medicine</a:t>
            </a:r>
            <a:endParaRPr lang="en-US" dirty="0"/>
          </a:p>
          <a:p>
            <a:endParaRPr lang="en-US" dirty="0"/>
          </a:p>
        </p:txBody>
      </p:sp>
      <p:sp>
        <p:nvSpPr>
          <p:cNvPr id="5" name="Date Placeholder 4"/>
          <p:cNvSpPr>
            <a:spLocks noGrp="1"/>
          </p:cNvSpPr>
          <p:nvPr>
            <p:ph type="dt" sz="half" idx="10"/>
          </p:nvPr>
        </p:nvSpPr>
        <p:spPr/>
        <p:txBody>
          <a:bodyPr/>
          <a:lstStyle/>
          <a:p>
            <a:r>
              <a:rPr lang="en-US" smtClean="0"/>
              <a:t>AAPM DR Residents Physics Curriculum - August 2013</a:t>
            </a:r>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
        <p:nvSpPr>
          <p:cNvPr id="7" name="Slide Number Placeholder 6"/>
          <p:cNvSpPr>
            <a:spLocks noGrp="1"/>
          </p:cNvSpPr>
          <p:nvPr>
            <p:ph type="sldNum" sz="quarter" idx="12"/>
          </p:nvPr>
        </p:nvSpPr>
        <p:spPr/>
        <p:txBody>
          <a:bodyPr/>
          <a:lstStyle/>
          <a:p>
            <a:fld id="{6AF9D24E-6728-4363-8779-0A4E8EAAAED7}" type="slidenum">
              <a:rPr lang="en-US" smtClean="0"/>
              <a:pPr/>
              <a:t>116</a:t>
            </a:fld>
            <a:endParaRPr lang="en-US" dirty="0"/>
          </a:p>
        </p:txBody>
      </p:sp>
    </p:spTree>
    <p:extLst>
      <p:ext uri="{BB962C8B-B14F-4D97-AF65-F5344CB8AC3E}">
        <p14:creationId xmlns:p14="http://schemas.microsoft.com/office/powerpoint/2010/main" val="3255218950"/>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b="1" dirty="0"/>
              <a:t>Fluoroscopy and Interventional Imaging</a:t>
            </a:r>
            <a:endParaRPr lang="en-US" dirty="0"/>
          </a:p>
        </p:txBody>
      </p:sp>
      <p:sp>
        <p:nvSpPr>
          <p:cNvPr id="6" name="Content Placeholder 5"/>
          <p:cNvSpPr>
            <a:spLocks noGrp="1"/>
          </p:cNvSpPr>
          <p:nvPr>
            <p:ph idx="1"/>
          </p:nvPr>
        </p:nvSpPr>
        <p:spPr/>
        <p:txBody>
          <a:bodyPr>
            <a:normAutofit fontScale="70000" lnSpcReduction="20000"/>
          </a:bodyPr>
          <a:lstStyle/>
          <a:p>
            <a:pPr marL="0" indent="0">
              <a:buNone/>
            </a:pPr>
            <a:r>
              <a:rPr lang="en-US" b="1" dirty="0"/>
              <a:t>Q1. </a:t>
            </a:r>
            <a:r>
              <a:rPr lang="en-US" dirty="0"/>
              <a:t>Which of the following statements about fluoroscopic radiation dose is </a:t>
            </a:r>
            <a:r>
              <a:rPr lang="en-US" u="sng" dirty="0"/>
              <a:t>TRUE</a:t>
            </a:r>
            <a:r>
              <a:rPr lang="en-US" dirty="0"/>
              <a:t>?</a:t>
            </a:r>
          </a:p>
          <a:p>
            <a:pPr marL="0" lvl="0" indent="0">
              <a:buNone/>
            </a:pPr>
            <a:endParaRPr lang="en-US" dirty="0" smtClean="0"/>
          </a:p>
          <a:p>
            <a:pPr marL="0" indent="0">
              <a:buNone/>
            </a:pPr>
            <a:r>
              <a:rPr lang="en-US" dirty="0"/>
              <a:t>A. Fluoroscopic exposure time is the easiest metric to quantify and is therefore the best estimate for a patient’s fluoroscopic radiation dose.</a:t>
            </a:r>
          </a:p>
          <a:p>
            <a:pPr marL="0" indent="0">
              <a:buNone/>
            </a:pPr>
            <a:r>
              <a:rPr lang="en-US" dirty="0"/>
              <a:t>B. Air Kerma at the reference point (</a:t>
            </a:r>
            <a:r>
              <a:rPr lang="en-US" dirty="0" err="1"/>
              <a:t>K</a:t>
            </a:r>
            <a:r>
              <a:rPr lang="en-US" baseline="-25000" dirty="0" err="1"/>
              <a:t>a,r</a:t>
            </a:r>
            <a:r>
              <a:rPr lang="en-US" dirty="0"/>
              <a:t>) is equivalent to the patient entrance skin dose if it is corrected for the inverse square effect.</a:t>
            </a:r>
          </a:p>
          <a:p>
            <a:pPr marL="0" indent="0">
              <a:buNone/>
            </a:pPr>
            <a:r>
              <a:rPr lang="en-US" dirty="0"/>
              <a:t>C. Air Kerma Area Product (P</a:t>
            </a:r>
            <a:r>
              <a:rPr lang="en-US" baseline="-25000" dirty="0"/>
              <a:t>KA</a:t>
            </a:r>
            <a:r>
              <a:rPr lang="en-US" dirty="0"/>
              <a:t>), also known as the Dose Area Product, may be effectively used for estimating stochastic risk rather than deterministic risk for the exposed patient.</a:t>
            </a:r>
          </a:p>
          <a:p>
            <a:pPr marL="0" indent="0">
              <a:buNone/>
            </a:pPr>
            <a:r>
              <a:rPr lang="en-US" dirty="0"/>
              <a:t>D. Peak Skin Dose (PSD or </a:t>
            </a:r>
            <a:r>
              <a:rPr lang="en-US" dirty="0" err="1"/>
              <a:t>D</a:t>
            </a:r>
            <a:r>
              <a:rPr lang="en-US" baseline="-25000" dirty="0" err="1"/>
              <a:t>skin,max</a:t>
            </a:r>
            <a:r>
              <a:rPr lang="en-US" dirty="0"/>
              <a:t>) can be easily and accurately calculated in real time and is an effective metric for predicting deterministic skin injuries following fluoroscopic exposure.</a:t>
            </a:r>
          </a:p>
          <a:p>
            <a:pPr marL="0" indent="0">
              <a:buNone/>
            </a:pPr>
            <a:r>
              <a:rPr lang="en-US" dirty="0"/>
              <a:t>E. Prolonged fluoroscopy with cumulative dose exceeding 15 Grays over all exposed fields is considered a sentinel event.</a:t>
            </a: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117</a:t>
            </a:fld>
            <a:endParaRPr lang="en-US" dirty="0"/>
          </a:p>
        </p:txBody>
      </p:sp>
      <p:sp>
        <p:nvSpPr>
          <p:cNvPr id="4" name="Footer Placeholder 3"/>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461020443"/>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b="1" dirty="0"/>
              <a:t>Fluoroscopy and Interventional Imaging</a:t>
            </a:r>
            <a:endParaRPr lang="en-US" dirty="0"/>
          </a:p>
        </p:txBody>
      </p:sp>
      <p:sp>
        <p:nvSpPr>
          <p:cNvPr id="6" name="Content Placeholder 5"/>
          <p:cNvSpPr>
            <a:spLocks noGrp="1"/>
          </p:cNvSpPr>
          <p:nvPr>
            <p:ph idx="1"/>
          </p:nvPr>
        </p:nvSpPr>
        <p:spPr/>
        <p:txBody>
          <a:bodyPr>
            <a:normAutofit fontScale="92500" lnSpcReduction="20000"/>
          </a:bodyPr>
          <a:lstStyle/>
          <a:p>
            <a:pPr marL="0" indent="0">
              <a:buNone/>
            </a:pPr>
            <a:r>
              <a:rPr lang="en-US" b="1" dirty="0"/>
              <a:t>Q2. </a:t>
            </a:r>
            <a:r>
              <a:rPr lang="en-US" dirty="0"/>
              <a:t>Which of the following non-deterministic tissue effects should be considered for a fluoroscopic procedure resulting in high, single-site acute skin doses? </a:t>
            </a:r>
          </a:p>
          <a:p>
            <a:pPr marL="0" indent="0">
              <a:buNone/>
            </a:pPr>
            <a:r>
              <a:rPr lang="en-US" dirty="0"/>
              <a:t> </a:t>
            </a:r>
          </a:p>
          <a:p>
            <a:pPr marL="514350" lvl="0" indent="-514350">
              <a:buFont typeface="+mj-lt"/>
              <a:buAutoNum type="alphaUcPeriod"/>
            </a:pPr>
            <a:r>
              <a:rPr lang="en-US" dirty="0"/>
              <a:t>erythema (skin reddening)</a:t>
            </a:r>
          </a:p>
          <a:p>
            <a:pPr marL="514350" lvl="0" indent="-514350">
              <a:buFont typeface="+mj-lt"/>
              <a:buAutoNum type="alphaUcPeriod"/>
            </a:pPr>
            <a:r>
              <a:rPr lang="en-US" dirty="0"/>
              <a:t>epilation (hair loss)</a:t>
            </a:r>
          </a:p>
          <a:p>
            <a:pPr marL="514350" lvl="0" indent="-514350">
              <a:buFont typeface="+mj-lt"/>
              <a:buAutoNum type="alphaUcPeriod"/>
            </a:pPr>
            <a:r>
              <a:rPr lang="en-US" dirty="0"/>
              <a:t>desquamation</a:t>
            </a:r>
          </a:p>
          <a:p>
            <a:pPr marL="514350" lvl="0" indent="-514350">
              <a:buFont typeface="+mj-lt"/>
              <a:buAutoNum type="alphaUcPeriod"/>
            </a:pPr>
            <a:r>
              <a:rPr lang="en-US" dirty="0"/>
              <a:t>dermal necrosis</a:t>
            </a:r>
          </a:p>
          <a:p>
            <a:pPr marL="514350" lvl="0" indent="-514350">
              <a:buFont typeface="+mj-lt"/>
              <a:buAutoNum type="alphaUcPeriod"/>
            </a:pPr>
            <a:r>
              <a:rPr lang="en-US" dirty="0"/>
              <a:t>carcinogenesis</a:t>
            </a:r>
            <a:endParaRPr lang="en-US" dirty="0">
              <a:effectLst/>
            </a:endParaRP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118</a:t>
            </a:fld>
            <a:endParaRPr lang="en-US" dirty="0"/>
          </a:p>
        </p:txBody>
      </p:sp>
      <p:sp>
        <p:nvSpPr>
          <p:cNvPr id="4" name="Footer Placeholder 3"/>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1452877069"/>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b="1" dirty="0"/>
              <a:t>Fluoroscopy and Interventional Imaging</a:t>
            </a:r>
            <a:endParaRPr lang="en-US" dirty="0"/>
          </a:p>
        </p:txBody>
      </p:sp>
      <p:sp>
        <p:nvSpPr>
          <p:cNvPr id="6" name="Content Placeholder 5"/>
          <p:cNvSpPr>
            <a:spLocks noGrp="1"/>
          </p:cNvSpPr>
          <p:nvPr>
            <p:ph idx="1"/>
          </p:nvPr>
        </p:nvSpPr>
        <p:spPr>
          <a:xfrm>
            <a:off x="457200" y="1600200"/>
            <a:ext cx="8229600" cy="4724400"/>
          </a:xfrm>
        </p:spPr>
        <p:txBody>
          <a:bodyPr>
            <a:normAutofit fontScale="47500" lnSpcReduction="20000"/>
          </a:bodyPr>
          <a:lstStyle/>
          <a:p>
            <a:pPr marL="0" indent="0">
              <a:buNone/>
            </a:pPr>
            <a:r>
              <a:rPr lang="en-US" b="1" dirty="0"/>
              <a:t>Q3. </a:t>
            </a:r>
            <a:r>
              <a:rPr lang="en-US" dirty="0"/>
              <a:t>Additional dose-management actions are recommended after thresholds for a substantial radiation dose level (SRDL) are exceeded. Which of the following thresholds should a fluoroscopist pay attention to</a:t>
            </a:r>
            <a:r>
              <a:rPr lang="en-US" dirty="0" smtClean="0"/>
              <a:t>?</a:t>
            </a:r>
          </a:p>
          <a:p>
            <a:pPr marL="0" indent="0">
              <a:buNone/>
            </a:pPr>
            <a:endParaRPr lang="en-US" dirty="0"/>
          </a:p>
          <a:p>
            <a:pPr marL="571500" lvl="0" indent="-571500">
              <a:buFont typeface="+mj-lt"/>
              <a:buAutoNum type="romanLcPeriod"/>
            </a:pPr>
            <a:r>
              <a:rPr lang="en-US" sz="3500" dirty="0" smtClean="0"/>
              <a:t>peak skin dose </a:t>
            </a:r>
            <a:r>
              <a:rPr lang="en-US" sz="3500" dirty="0"/>
              <a:t>exceeding 3 Grays.</a:t>
            </a:r>
          </a:p>
          <a:p>
            <a:pPr marL="571500" lvl="0" indent="-571500">
              <a:buFont typeface="+mj-lt"/>
              <a:buAutoNum type="romanLcPeriod"/>
            </a:pPr>
            <a:r>
              <a:rPr lang="en-US" sz="3500" dirty="0" smtClean="0"/>
              <a:t>dose </a:t>
            </a:r>
            <a:r>
              <a:rPr lang="en-US" sz="3500" dirty="0"/>
              <a:t>to a </a:t>
            </a:r>
            <a:r>
              <a:rPr lang="en-US" sz="3500" dirty="0" smtClean="0"/>
              <a:t>single field </a:t>
            </a:r>
            <a:r>
              <a:rPr lang="en-US" sz="3500" dirty="0"/>
              <a:t>exceeding 1500 rads (15 Grays).</a:t>
            </a:r>
          </a:p>
          <a:p>
            <a:pPr marL="571500" lvl="0" indent="-571500">
              <a:buFont typeface="+mj-lt"/>
              <a:buAutoNum type="romanLcPeriod"/>
            </a:pPr>
            <a:r>
              <a:rPr lang="en-US" sz="3500" dirty="0" smtClean="0"/>
              <a:t>fluoroscopy time </a:t>
            </a:r>
            <a:r>
              <a:rPr lang="en-US" sz="3500" dirty="0"/>
              <a:t>exceeding 60 minutes.</a:t>
            </a:r>
          </a:p>
          <a:p>
            <a:pPr marL="571500" lvl="0" indent="-571500">
              <a:buFont typeface="+mj-lt"/>
              <a:buAutoNum type="romanLcPeriod"/>
            </a:pPr>
            <a:r>
              <a:rPr lang="en-US" sz="3500" dirty="0" smtClean="0"/>
              <a:t>reference air kerma </a:t>
            </a:r>
            <a:r>
              <a:rPr lang="en-US" sz="3500" dirty="0"/>
              <a:t>exceeding 5 Grays.</a:t>
            </a:r>
          </a:p>
          <a:p>
            <a:pPr marL="571500" lvl="0" indent="-571500">
              <a:buFont typeface="+mj-lt"/>
              <a:buAutoNum type="romanLcPeriod"/>
            </a:pPr>
            <a:r>
              <a:rPr lang="en-US" sz="3500" dirty="0" smtClean="0"/>
              <a:t>air kerma area product </a:t>
            </a:r>
            <a:r>
              <a:rPr lang="en-US" sz="3500" dirty="0"/>
              <a:t>exceeding 500 Gy cm</a:t>
            </a:r>
            <a:r>
              <a:rPr lang="en-US" sz="3500" baseline="30000" dirty="0"/>
              <a:t>2</a:t>
            </a:r>
            <a:r>
              <a:rPr lang="en-US" sz="3500" dirty="0"/>
              <a:t>.</a:t>
            </a:r>
          </a:p>
          <a:p>
            <a:pPr marL="0" lvl="0" indent="0">
              <a:buNone/>
            </a:pPr>
            <a:endParaRPr lang="en-US" sz="3500" dirty="0" smtClean="0"/>
          </a:p>
          <a:p>
            <a:pPr marL="514350" lvl="0" indent="-514350">
              <a:buFont typeface="+mj-lt"/>
              <a:buAutoNum type="alphaUcPeriod"/>
            </a:pPr>
            <a:r>
              <a:rPr lang="en-US" sz="3500" dirty="0" smtClean="0"/>
              <a:t>Pay attention to threshold </a:t>
            </a:r>
            <a:r>
              <a:rPr lang="en-US" sz="3500" dirty="0"/>
              <a:t>ii only.</a:t>
            </a:r>
          </a:p>
          <a:p>
            <a:pPr marL="514350" lvl="0" indent="-514350">
              <a:buFont typeface="+mj-lt"/>
              <a:buAutoNum type="alphaUcPeriod"/>
            </a:pPr>
            <a:r>
              <a:rPr lang="en-US" sz="3500" dirty="0"/>
              <a:t>Pay attention to </a:t>
            </a:r>
            <a:r>
              <a:rPr lang="en-US" sz="3500" dirty="0" smtClean="0"/>
              <a:t>threshold </a:t>
            </a:r>
            <a:r>
              <a:rPr lang="en-US" sz="3500" dirty="0"/>
              <a:t>i for deterministic effects and </a:t>
            </a:r>
            <a:r>
              <a:rPr lang="en-US" sz="3500" dirty="0" smtClean="0"/>
              <a:t>v. </a:t>
            </a:r>
            <a:r>
              <a:rPr lang="en-US" sz="3500" dirty="0"/>
              <a:t>for stochastic effects only.</a:t>
            </a:r>
          </a:p>
          <a:p>
            <a:pPr marL="514350" lvl="0" indent="-514350">
              <a:buFont typeface="+mj-lt"/>
              <a:buAutoNum type="alphaUcPeriod"/>
            </a:pPr>
            <a:r>
              <a:rPr lang="en-US" sz="3500" dirty="0"/>
              <a:t>Exceeding any one of the thresholds should initiate dose management actions.</a:t>
            </a:r>
          </a:p>
          <a:p>
            <a:pPr marL="514350" lvl="0" indent="-514350">
              <a:buFont typeface="+mj-lt"/>
              <a:buAutoNum type="alphaUcPeriod"/>
            </a:pPr>
            <a:r>
              <a:rPr lang="en-US" sz="3500" dirty="0"/>
              <a:t>Any three of the five thresholds must be exceeded before dose management actions.</a:t>
            </a:r>
          </a:p>
          <a:p>
            <a:pPr marL="514350" lvl="0" indent="-514350">
              <a:buFont typeface="+mj-lt"/>
              <a:buAutoNum type="alphaUcPeriod"/>
            </a:pPr>
            <a:r>
              <a:rPr lang="en-US" sz="3500" dirty="0"/>
              <a:t>All of the five thresholds must be exceeded before initiating dose management actions.</a:t>
            </a:r>
          </a:p>
        </p:txBody>
      </p:sp>
      <p:sp>
        <p:nvSpPr>
          <p:cNvPr id="2" name="Date Placeholder 1"/>
          <p:cNvSpPr>
            <a:spLocks noGrp="1"/>
          </p:cNvSpPr>
          <p:nvPr>
            <p:ph type="dt" sz="half" idx="10"/>
          </p:nvPr>
        </p:nvSpPr>
        <p:spPr/>
        <p:txBody>
          <a:bodyPr/>
          <a:lstStyle/>
          <a:p>
            <a:r>
              <a:rPr lang="en-US" dirty="0"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119</a:t>
            </a:fld>
            <a:endParaRPr lang="en-US" dirty="0"/>
          </a:p>
        </p:txBody>
      </p:sp>
      <p:sp>
        <p:nvSpPr>
          <p:cNvPr id="4" name="Footer Placeholder 3"/>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332014246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Electromagnetic (EM) Radiation</a:t>
            </a:r>
            <a:endParaRPr lang="en-US" dirty="0"/>
          </a:p>
        </p:txBody>
      </p:sp>
      <p:sp>
        <p:nvSpPr>
          <p:cNvPr id="5" name="Content Placeholder 4"/>
          <p:cNvSpPr>
            <a:spLocks noGrp="1"/>
          </p:cNvSpPr>
          <p:nvPr>
            <p:ph idx="1"/>
          </p:nvPr>
        </p:nvSpPr>
        <p:spPr/>
        <p:txBody>
          <a:bodyPr>
            <a:normAutofit fontScale="85000" lnSpcReduction="20000"/>
          </a:bodyPr>
          <a:lstStyle/>
          <a:p>
            <a:pPr marL="0" indent="0">
              <a:buNone/>
            </a:pPr>
            <a:r>
              <a:rPr lang="en-US" b="1" dirty="0"/>
              <a:t>Q4</a:t>
            </a:r>
            <a:r>
              <a:rPr lang="en-US" dirty="0"/>
              <a:t>.   </a:t>
            </a:r>
            <a:r>
              <a:rPr lang="en-US" dirty="0" smtClean="0"/>
              <a:t>Historically, </a:t>
            </a:r>
            <a:r>
              <a:rPr lang="en-US" dirty="0"/>
              <a:t>different forms of electromagnetic radiation have been used in medical imaging to identify abnormalities.  Except for one category, all of the following have been used for breast imaging.  Identify that category.</a:t>
            </a:r>
          </a:p>
          <a:p>
            <a:pPr marL="0" indent="0">
              <a:buNone/>
            </a:pPr>
            <a:r>
              <a:rPr lang="en-US" dirty="0"/>
              <a:t> </a:t>
            </a:r>
          </a:p>
          <a:p>
            <a:pPr marL="0" indent="0">
              <a:buNone/>
            </a:pPr>
            <a:r>
              <a:rPr lang="en-US" dirty="0"/>
              <a:t>A.  radiofrequency  </a:t>
            </a:r>
          </a:p>
          <a:p>
            <a:pPr marL="0" indent="0">
              <a:buNone/>
            </a:pPr>
            <a:r>
              <a:rPr lang="en-US" dirty="0"/>
              <a:t>B.  infrared   </a:t>
            </a:r>
          </a:p>
          <a:p>
            <a:pPr marL="0" indent="0">
              <a:buNone/>
            </a:pPr>
            <a:r>
              <a:rPr lang="en-US" dirty="0"/>
              <a:t>C.  visible </a:t>
            </a:r>
            <a:r>
              <a:rPr lang="en-US" dirty="0" smtClean="0"/>
              <a:t>light  </a:t>
            </a:r>
            <a:endParaRPr lang="en-US" dirty="0"/>
          </a:p>
          <a:p>
            <a:pPr marL="0" indent="0">
              <a:buNone/>
            </a:pPr>
            <a:r>
              <a:rPr lang="en-US" dirty="0"/>
              <a:t>D.  ultraviolet</a:t>
            </a:r>
          </a:p>
          <a:p>
            <a:pPr marL="0" indent="0">
              <a:buNone/>
            </a:pPr>
            <a:r>
              <a:rPr lang="en-US" dirty="0"/>
              <a:t>E.  gamma rays</a:t>
            </a: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12</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3917854053"/>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b="1" dirty="0"/>
              <a:t>Fluoroscopy and Interventional Imaging</a:t>
            </a:r>
            <a:endParaRPr lang="en-US" dirty="0"/>
          </a:p>
        </p:txBody>
      </p:sp>
      <p:sp>
        <p:nvSpPr>
          <p:cNvPr id="6" name="Content Placeholder 5"/>
          <p:cNvSpPr>
            <a:spLocks noGrp="1"/>
          </p:cNvSpPr>
          <p:nvPr>
            <p:ph idx="1"/>
          </p:nvPr>
        </p:nvSpPr>
        <p:spPr/>
        <p:txBody>
          <a:bodyPr>
            <a:normAutofit fontScale="55000" lnSpcReduction="20000"/>
          </a:bodyPr>
          <a:lstStyle/>
          <a:p>
            <a:pPr marL="0" indent="0">
              <a:buNone/>
            </a:pPr>
            <a:r>
              <a:rPr lang="en-US" b="1" dirty="0"/>
              <a:t>Q4. </a:t>
            </a:r>
            <a:r>
              <a:rPr lang="en-US" dirty="0"/>
              <a:t>It is important for the fluoroscopist to know the operational settings of the system being used. In general, </a:t>
            </a:r>
            <a:r>
              <a:rPr lang="en-US" dirty="0" smtClean="0"/>
              <a:t>fluoroscopic </a:t>
            </a:r>
            <a:r>
              <a:rPr lang="en-US" dirty="0"/>
              <a:t>systems can be operated with automatic exposure control (AEC), but the exposure level </a:t>
            </a:r>
            <a:r>
              <a:rPr lang="en-US" dirty="0" smtClean="0"/>
              <a:t>or the </a:t>
            </a:r>
            <a:r>
              <a:rPr lang="en-US" dirty="0"/>
              <a:t>pulse rate may be selected in order to minimize patient exposures. Arrange the following fluoroscopic settings in terms of </a:t>
            </a:r>
            <a:r>
              <a:rPr lang="en-US" u="sng" dirty="0"/>
              <a:t>DECREASING</a:t>
            </a:r>
            <a:r>
              <a:rPr lang="en-US" dirty="0"/>
              <a:t> patient exposure. (pps = pulses per second</a:t>
            </a:r>
            <a:r>
              <a:rPr lang="en-US" dirty="0" smtClean="0"/>
              <a:t>)</a:t>
            </a:r>
          </a:p>
          <a:p>
            <a:pPr marL="0" indent="0">
              <a:buNone/>
            </a:pPr>
            <a:endParaRPr lang="en-US" dirty="0"/>
          </a:p>
          <a:p>
            <a:pPr marL="571500" lvl="0" indent="-571500">
              <a:buFont typeface="+mj-lt"/>
              <a:buAutoNum type="romanLcPeriod"/>
            </a:pPr>
            <a:r>
              <a:rPr lang="en-US" dirty="0"/>
              <a:t>Pulsed, High Level, 30 pps</a:t>
            </a:r>
          </a:p>
          <a:p>
            <a:pPr marL="571500" lvl="0" indent="-571500">
              <a:buFont typeface="+mj-lt"/>
              <a:buAutoNum type="romanLcPeriod"/>
            </a:pPr>
            <a:r>
              <a:rPr lang="en-US" dirty="0"/>
              <a:t>Pulsed, 15 pps</a:t>
            </a:r>
          </a:p>
          <a:p>
            <a:pPr marL="571500" lvl="0" indent="-571500">
              <a:buFont typeface="+mj-lt"/>
              <a:buAutoNum type="romanLcPeriod"/>
            </a:pPr>
            <a:r>
              <a:rPr lang="en-US" dirty="0"/>
              <a:t>Continuous</a:t>
            </a:r>
          </a:p>
          <a:p>
            <a:pPr marL="571500" lvl="0" indent="-571500">
              <a:buFont typeface="+mj-lt"/>
              <a:buAutoNum type="romanLcPeriod"/>
            </a:pPr>
            <a:r>
              <a:rPr lang="en-US" dirty="0"/>
              <a:t>Cine</a:t>
            </a:r>
          </a:p>
          <a:p>
            <a:pPr marL="0" lvl="0" indent="0">
              <a:buNone/>
            </a:pPr>
            <a:endParaRPr lang="en-US" dirty="0" smtClean="0"/>
          </a:p>
          <a:p>
            <a:pPr marL="514350" lvl="0" indent="-514350">
              <a:buFont typeface="+mj-lt"/>
              <a:buAutoNum type="alphaUcPeriod"/>
            </a:pPr>
            <a:r>
              <a:rPr lang="en-US" dirty="0" smtClean="0"/>
              <a:t>i</a:t>
            </a:r>
            <a:r>
              <a:rPr lang="en-US" dirty="0"/>
              <a:t>, ii, iii, iv</a:t>
            </a:r>
          </a:p>
          <a:p>
            <a:pPr marL="514350" lvl="0" indent="-514350">
              <a:buFont typeface="+mj-lt"/>
              <a:buAutoNum type="alphaUcPeriod"/>
            </a:pPr>
            <a:r>
              <a:rPr lang="en-US" dirty="0"/>
              <a:t>iv, iii, ii, i</a:t>
            </a:r>
          </a:p>
          <a:p>
            <a:pPr marL="514350" lvl="0" indent="-514350">
              <a:buFont typeface="+mj-lt"/>
              <a:buAutoNum type="alphaUcPeriod"/>
            </a:pPr>
            <a:r>
              <a:rPr lang="en-US" dirty="0"/>
              <a:t>iii, iv, i, ii</a:t>
            </a:r>
          </a:p>
          <a:p>
            <a:pPr marL="514350" lvl="0" indent="-514350">
              <a:buFont typeface="+mj-lt"/>
              <a:buAutoNum type="alphaUcPeriod"/>
            </a:pPr>
            <a:r>
              <a:rPr lang="en-US" dirty="0"/>
              <a:t>iv, iii, i, ii</a:t>
            </a:r>
          </a:p>
          <a:p>
            <a:pPr marL="514350" lvl="0" indent="-514350">
              <a:buFont typeface="+mj-lt"/>
              <a:buAutoNum type="alphaUcPeriod"/>
            </a:pPr>
            <a:r>
              <a:rPr lang="en-US" dirty="0"/>
              <a:t>ii, i, iv, iii </a:t>
            </a: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120</a:t>
            </a:fld>
            <a:endParaRPr lang="en-US" dirty="0"/>
          </a:p>
        </p:txBody>
      </p:sp>
      <p:sp>
        <p:nvSpPr>
          <p:cNvPr id="4" name="Footer Placeholder 3"/>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1301772347"/>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b="1" dirty="0"/>
              <a:t>Fluoroscopy and Interventional Imaging</a:t>
            </a:r>
            <a:endParaRPr lang="en-US" dirty="0"/>
          </a:p>
        </p:txBody>
      </p:sp>
      <p:sp>
        <p:nvSpPr>
          <p:cNvPr id="6" name="Content Placeholder 5"/>
          <p:cNvSpPr>
            <a:spLocks noGrp="1"/>
          </p:cNvSpPr>
          <p:nvPr>
            <p:ph idx="1"/>
          </p:nvPr>
        </p:nvSpPr>
        <p:spPr/>
        <p:txBody>
          <a:bodyPr>
            <a:normAutofit fontScale="70000" lnSpcReduction="20000"/>
          </a:bodyPr>
          <a:lstStyle/>
          <a:p>
            <a:pPr marL="0" indent="0">
              <a:buNone/>
            </a:pPr>
            <a:r>
              <a:rPr lang="en-US" b="1" dirty="0"/>
              <a:t>Q5. </a:t>
            </a:r>
            <a:r>
              <a:rPr lang="en-US" dirty="0"/>
              <a:t>Which of the following is an example of </a:t>
            </a:r>
            <a:r>
              <a:rPr lang="en-US" u="sng" dirty="0"/>
              <a:t>POOR</a:t>
            </a:r>
            <a:r>
              <a:rPr lang="en-US" dirty="0"/>
              <a:t> clinical practice with fluoroscopy?</a:t>
            </a:r>
          </a:p>
          <a:p>
            <a:pPr marL="0" indent="0">
              <a:buNone/>
            </a:pPr>
            <a:r>
              <a:rPr lang="en-US" dirty="0"/>
              <a:t> </a:t>
            </a:r>
          </a:p>
          <a:p>
            <a:pPr marL="514350" lvl="0" indent="-514350">
              <a:buFont typeface="+mj-lt"/>
              <a:buAutoNum type="alphaUcPeriod"/>
            </a:pPr>
            <a:r>
              <a:rPr lang="en-US" dirty="0" smtClean="0"/>
              <a:t>requiring </a:t>
            </a:r>
            <a:r>
              <a:rPr lang="en-US" dirty="0"/>
              <a:t>the use of radiation dosimeters and personal protective equipment </a:t>
            </a:r>
            <a:r>
              <a:rPr lang="en-US" dirty="0" smtClean="0"/>
              <a:t>(e.g., </a:t>
            </a:r>
            <a:r>
              <a:rPr lang="en-US" dirty="0"/>
              <a:t>aprons, neck shields, etc.) for all personnel in the fluoroscopic use </a:t>
            </a:r>
            <a:r>
              <a:rPr lang="en-US" dirty="0" smtClean="0"/>
              <a:t>room</a:t>
            </a:r>
            <a:endParaRPr lang="en-US" dirty="0"/>
          </a:p>
          <a:p>
            <a:pPr marL="514350" lvl="0" indent="-514350">
              <a:buFont typeface="+mj-lt"/>
              <a:buAutoNum type="alphaUcPeriod"/>
            </a:pPr>
            <a:r>
              <a:rPr lang="en-US" dirty="0" smtClean="0"/>
              <a:t>positioning </a:t>
            </a:r>
            <a:r>
              <a:rPr lang="en-US" dirty="0"/>
              <a:t>the image receptor as close to the patient </a:t>
            </a:r>
            <a:r>
              <a:rPr lang="en-US" dirty="0" smtClean="0"/>
              <a:t>surface </a:t>
            </a:r>
            <a:r>
              <a:rPr lang="en-US" dirty="0"/>
              <a:t>and the x-ray tube as far from the patient surface as </a:t>
            </a:r>
            <a:r>
              <a:rPr lang="en-US" dirty="0" smtClean="0"/>
              <a:t>possible</a:t>
            </a:r>
          </a:p>
          <a:p>
            <a:pPr marL="514350" lvl="0" indent="-514350">
              <a:buFont typeface="+mj-lt"/>
              <a:buAutoNum type="alphaUcPeriod"/>
            </a:pPr>
            <a:r>
              <a:rPr lang="en-US" dirty="0" smtClean="0"/>
              <a:t>selecting </a:t>
            </a:r>
            <a:r>
              <a:rPr lang="en-US" dirty="0"/>
              <a:t>the appropriate magnification mode and using collimation to only irradiate the area or organ of </a:t>
            </a:r>
            <a:r>
              <a:rPr lang="en-US" dirty="0" smtClean="0"/>
              <a:t>interest </a:t>
            </a:r>
            <a:endParaRPr lang="en-US" dirty="0"/>
          </a:p>
          <a:p>
            <a:pPr marL="514350" lvl="0" indent="-514350">
              <a:buFont typeface="+mj-lt"/>
              <a:buAutoNum type="alphaUcPeriod"/>
            </a:pPr>
            <a:r>
              <a:rPr lang="en-US" dirty="0" smtClean="0"/>
              <a:t>placing </a:t>
            </a:r>
            <a:r>
              <a:rPr lang="en-US" dirty="0"/>
              <a:t>a lead apron in the radiation field to reduce exposure in other areas of the </a:t>
            </a:r>
            <a:r>
              <a:rPr lang="en-US" dirty="0" smtClean="0"/>
              <a:t>patient</a:t>
            </a:r>
            <a:endParaRPr lang="en-US" dirty="0"/>
          </a:p>
          <a:p>
            <a:pPr marL="514350" lvl="0" indent="-514350">
              <a:buFont typeface="+mj-lt"/>
              <a:buAutoNum type="alphaUcPeriod"/>
            </a:pPr>
            <a:r>
              <a:rPr lang="en-US" dirty="0" smtClean="0"/>
              <a:t>enabling </a:t>
            </a:r>
            <a:r>
              <a:rPr lang="en-US" dirty="0"/>
              <a:t>system </a:t>
            </a:r>
            <a:r>
              <a:rPr lang="en-US" dirty="0" smtClean="0"/>
              <a:t>features, </a:t>
            </a:r>
            <a:r>
              <a:rPr lang="en-US" dirty="0"/>
              <a:t>such as last image hold (LIH) and pulsed </a:t>
            </a:r>
            <a:r>
              <a:rPr lang="en-US" dirty="0" smtClean="0"/>
              <a:t>fluoroscopy, </a:t>
            </a:r>
            <a:r>
              <a:rPr lang="en-US" dirty="0"/>
              <a:t>if </a:t>
            </a:r>
            <a:r>
              <a:rPr lang="en-US" dirty="0" smtClean="0"/>
              <a:t>applicable</a:t>
            </a:r>
            <a:endParaRPr lang="en-US" dirty="0"/>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121</a:t>
            </a:fld>
            <a:endParaRPr lang="en-US" dirty="0"/>
          </a:p>
        </p:txBody>
      </p:sp>
      <p:sp>
        <p:nvSpPr>
          <p:cNvPr id="4" name="Footer Placeholder 3"/>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162522037"/>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b="1" dirty="0"/>
              <a:t>Fluoroscopy and Interventional Imaging</a:t>
            </a:r>
            <a:endParaRPr lang="en-US" dirty="0"/>
          </a:p>
        </p:txBody>
      </p:sp>
      <p:sp>
        <p:nvSpPr>
          <p:cNvPr id="6" name="Content Placeholder 5"/>
          <p:cNvSpPr>
            <a:spLocks noGrp="1"/>
          </p:cNvSpPr>
          <p:nvPr>
            <p:ph idx="1"/>
          </p:nvPr>
        </p:nvSpPr>
        <p:spPr/>
        <p:txBody>
          <a:bodyPr>
            <a:normAutofit fontScale="85000" lnSpcReduction="20000"/>
          </a:bodyPr>
          <a:lstStyle/>
          <a:p>
            <a:pPr marL="0" indent="0">
              <a:buNone/>
            </a:pPr>
            <a:r>
              <a:rPr lang="en-US" b="1" dirty="0"/>
              <a:t>Q6. </a:t>
            </a:r>
            <a:r>
              <a:rPr lang="en-US" dirty="0"/>
              <a:t>Artifacts in fluoroscopy can be highly dependent on the type of image receptor being used. Respectively, </a:t>
            </a:r>
            <a:r>
              <a:rPr lang="en-US" dirty="0" smtClean="0"/>
              <a:t>image intensifier </a:t>
            </a:r>
            <a:r>
              <a:rPr lang="en-US" dirty="0"/>
              <a:t>(II) type image receptors are susceptible to a/an ________ artifact, while </a:t>
            </a:r>
            <a:r>
              <a:rPr lang="en-US" dirty="0" smtClean="0"/>
              <a:t>flat panel </a:t>
            </a:r>
            <a:r>
              <a:rPr lang="en-US" dirty="0"/>
              <a:t>type image receptors are susceptible to a/an __________ artifact.</a:t>
            </a:r>
          </a:p>
          <a:p>
            <a:pPr marL="0" indent="0">
              <a:buNone/>
            </a:pPr>
            <a:r>
              <a:rPr lang="en-US" dirty="0"/>
              <a:t> </a:t>
            </a:r>
          </a:p>
          <a:p>
            <a:pPr marL="514350" lvl="0" indent="-514350">
              <a:buFont typeface="+mj-lt"/>
              <a:buAutoNum type="alphaUcPeriod"/>
            </a:pPr>
            <a:r>
              <a:rPr lang="en-US" dirty="0" smtClean="0"/>
              <a:t>pincushion distortion</a:t>
            </a:r>
            <a:r>
              <a:rPr lang="en-US" dirty="0"/>
              <a:t>; </a:t>
            </a:r>
            <a:r>
              <a:rPr lang="en-US" dirty="0" smtClean="0"/>
              <a:t>dead-pixel drop-off </a:t>
            </a:r>
            <a:endParaRPr lang="en-US" dirty="0"/>
          </a:p>
          <a:p>
            <a:pPr marL="514350" lvl="0" indent="-514350">
              <a:buFont typeface="+mj-lt"/>
              <a:buAutoNum type="alphaUcPeriod"/>
            </a:pPr>
            <a:r>
              <a:rPr lang="en-US" dirty="0" smtClean="0"/>
              <a:t>beam hardening</a:t>
            </a:r>
            <a:r>
              <a:rPr lang="en-US" dirty="0"/>
              <a:t>; </a:t>
            </a:r>
            <a:r>
              <a:rPr lang="en-US" dirty="0" smtClean="0"/>
              <a:t>digital reconstruction</a:t>
            </a:r>
            <a:endParaRPr lang="en-US" dirty="0"/>
          </a:p>
          <a:p>
            <a:pPr marL="514350" lvl="0" indent="-514350">
              <a:buFont typeface="+mj-lt"/>
              <a:buAutoNum type="alphaUcPeriod"/>
            </a:pPr>
            <a:r>
              <a:rPr lang="en-US" dirty="0" smtClean="0"/>
              <a:t>quantum mottle’ brightness gain</a:t>
            </a:r>
            <a:endParaRPr lang="en-US" dirty="0"/>
          </a:p>
          <a:p>
            <a:pPr marL="514350" lvl="0" indent="-514350">
              <a:buFont typeface="+mj-lt"/>
              <a:buAutoNum type="alphaUcPeriod"/>
            </a:pPr>
            <a:r>
              <a:rPr lang="en-US" dirty="0" smtClean="0"/>
              <a:t>gray scale saturation</a:t>
            </a:r>
            <a:r>
              <a:rPr lang="en-US" dirty="0"/>
              <a:t>; </a:t>
            </a:r>
            <a:r>
              <a:rPr lang="en-US" dirty="0" err="1" smtClean="0"/>
              <a:t>vignetting</a:t>
            </a:r>
            <a:r>
              <a:rPr lang="en-US" dirty="0" smtClean="0"/>
              <a:t> </a:t>
            </a:r>
            <a:endParaRPr lang="en-US" dirty="0"/>
          </a:p>
          <a:p>
            <a:pPr marL="514350" lvl="0" indent="-514350">
              <a:buFont typeface="+mj-lt"/>
              <a:buAutoNum type="alphaUcPeriod"/>
            </a:pPr>
            <a:r>
              <a:rPr lang="en-US" dirty="0" smtClean="0"/>
              <a:t>persistence</a:t>
            </a:r>
            <a:r>
              <a:rPr lang="en-US" dirty="0"/>
              <a:t>; </a:t>
            </a:r>
            <a:r>
              <a:rPr lang="en-US" dirty="0" smtClean="0"/>
              <a:t>s-distortion</a:t>
            </a:r>
            <a:endParaRPr lang="en-US" dirty="0">
              <a:effectLst/>
            </a:endParaRP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122</a:t>
            </a:fld>
            <a:endParaRPr lang="en-US" dirty="0"/>
          </a:p>
        </p:txBody>
      </p:sp>
      <p:sp>
        <p:nvSpPr>
          <p:cNvPr id="4" name="Footer Placeholder 3"/>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1064449384"/>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Index</a:t>
            </a:r>
            <a:endParaRPr lang="en-US" dirty="0"/>
          </a:p>
        </p:txBody>
      </p:sp>
      <p:sp>
        <p:nvSpPr>
          <p:cNvPr id="3" name="Content Placeholder 2"/>
          <p:cNvSpPr>
            <a:spLocks noGrp="1"/>
          </p:cNvSpPr>
          <p:nvPr>
            <p:ph sz="half" idx="1"/>
          </p:nvPr>
        </p:nvSpPr>
        <p:spPr/>
        <p:txBody>
          <a:bodyPr>
            <a:normAutofit fontScale="92500" lnSpcReduction="10000"/>
          </a:bodyPr>
          <a:lstStyle/>
          <a:p>
            <a:pPr>
              <a:buNone/>
            </a:pPr>
            <a:r>
              <a:rPr lang="en-US" dirty="0" smtClean="0">
                <a:hlinkClick r:id="rId2" action="ppaction://hlinksldjump"/>
              </a:rPr>
              <a:t>Beginning of File</a:t>
            </a:r>
            <a:endParaRPr lang="en-US" dirty="0"/>
          </a:p>
          <a:p>
            <a:pPr>
              <a:buNone/>
            </a:pPr>
            <a:r>
              <a:rPr lang="en-US" dirty="0">
                <a:hlinkClick r:id="rId3" action="ppaction://hlinksldjump"/>
              </a:rPr>
              <a:t>Structure of the Atom</a:t>
            </a:r>
            <a:endParaRPr lang="en-US" dirty="0"/>
          </a:p>
          <a:p>
            <a:pPr>
              <a:buNone/>
            </a:pPr>
            <a:r>
              <a:rPr lang="en-US" dirty="0">
                <a:hlinkClick r:id="rId4" action="ppaction://hlinksldjump"/>
              </a:rPr>
              <a:t>Electromagnetic Radiation</a:t>
            </a:r>
            <a:endParaRPr lang="en-US" dirty="0"/>
          </a:p>
          <a:p>
            <a:pPr>
              <a:buNone/>
            </a:pPr>
            <a:r>
              <a:rPr lang="en-US" dirty="0">
                <a:hlinkClick r:id="rId5" action="ppaction://hlinksldjump"/>
              </a:rPr>
              <a:t>Particulate Radiation</a:t>
            </a:r>
            <a:endParaRPr lang="en-US" dirty="0"/>
          </a:p>
          <a:p>
            <a:pPr>
              <a:buNone/>
            </a:pPr>
            <a:r>
              <a:rPr lang="en-US" dirty="0">
                <a:hlinkClick r:id="rId6" action="ppaction://hlinksldjump"/>
              </a:rPr>
              <a:t>Interactions</a:t>
            </a:r>
            <a:endParaRPr lang="en-US" dirty="0"/>
          </a:p>
          <a:p>
            <a:pPr>
              <a:buNone/>
            </a:pPr>
            <a:r>
              <a:rPr lang="en-US" dirty="0">
                <a:hlinkClick r:id="rId7" action="ppaction://hlinksldjump"/>
              </a:rPr>
              <a:t>Radiation Units</a:t>
            </a:r>
            <a:endParaRPr lang="en-US" dirty="0"/>
          </a:p>
          <a:p>
            <a:pPr>
              <a:buNone/>
            </a:pPr>
            <a:r>
              <a:rPr lang="en-US" dirty="0">
                <a:hlinkClick r:id="rId8" action="ppaction://hlinksldjump"/>
              </a:rPr>
              <a:t>X-Ray Production</a:t>
            </a:r>
            <a:endParaRPr lang="en-US" dirty="0"/>
          </a:p>
          <a:p>
            <a:pPr>
              <a:buNone/>
            </a:pPr>
            <a:r>
              <a:rPr lang="en-US" dirty="0">
                <a:hlinkClick r:id="rId9" action="ppaction://hlinksldjump"/>
              </a:rPr>
              <a:t>Imaging Science &amp; Technology</a:t>
            </a:r>
            <a:endParaRPr lang="en-US" dirty="0"/>
          </a:p>
          <a:p>
            <a:pPr>
              <a:buNone/>
            </a:pPr>
            <a:r>
              <a:rPr lang="en-US" dirty="0">
                <a:hlinkClick r:id="rId10" action="ppaction://hlinksldjump"/>
              </a:rPr>
              <a:t>Biological Effects</a:t>
            </a:r>
            <a:endParaRPr lang="en-US" dirty="0"/>
          </a:p>
          <a:p>
            <a:endParaRPr lang="en-US" dirty="0"/>
          </a:p>
        </p:txBody>
      </p:sp>
      <p:sp>
        <p:nvSpPr>
          <p:cNvPr id="4" name="Content Placeholder 3"/>
          <p:cNvSpPr>
            <a:spLocks noGrp="1"/>
          </p:cNvSpPr>
          <p:nvPr>
            <p:ph sz="half" idx="2"/>
          </p:nvPr>
        </p:nvSpPr>
        <p:spPr/>
        <p:txBody>
          <a:bodyPr>
            <a:normAutofit fontScale="92500" lnSpcReduction="10000"/>
          </a:bodyPr>
          <a:lstStyle/>
          <a:p>
            <a:pPr>
              <a:buNone/>
            </a:pPr>
            <a:r>
              <a:rPr lang="en-US" dirty="0">
                <a:hlinkClick r:id="rId11" action="ppaction://hlinksldjump"/>
              </a:rPr>
              <a:t>Radiation Protection</a:t>
            </a:r>
            <a:endParaRPr lang="en-US" dirty="0"/>
          </a:p>
          <a:p>
            <a:pPr>
              <a:buNone/>
            </a:pPr>
            <a:r>
              <a:rPr lang="en-US" dirty="0">
                <a:hlinkClick r:id="rId12" action="ppaction://hlinksldjump"/>
              </a:rPr>
              <a:t>Projection Imaging</a:t>
            </a:r>
            <a:endParaRPr lang="en-US" dirty="0"/>
          </a:p>
          <a:p>
            <a:pPr>
              <a:buNone/>
            </a:pPr>
            <a:r>
              <a:rPr lang="en-US" dirty="0">
                <a:hlinkClick r:id="rId13" action="ppaction://hlinksldjump"/>
              </a:rPr>
              <a:t>General Radiography</a:t>
            </a:r>
            <a:endParaRPr lang="en-US" dirty="0"/>
          </a:p>
          <a:p>
            <a:pPr>
              <a:buNone/>
            </a:pPr>
            <a:r>
              <a:rPr lang="en-US" dirty="0">
                <a:hlinkClick r:id="rId14" action="ppaction://hlinksldjump"/>
              </a:rPr>
              <a:t>Mammography</a:t>
            </a:r>
            <a:endParaRPr lang="en-US" dirty="0"/>
          </a:p>
          <a:p>
            <a:pPr>
              <a:buNone/>
            </a:pPr>
            <a:r>
              <a:rPr lang="en-US" dirty="0">
                <a:hlinkClick r:id="rId15" action="ppaction://hlinksldjump"/>
              </a:rPr>
              <a:t>Fluoroscopy / Interventional</a:t>
            </a:r>
            <a:endParaRPr lang="en-US" dirty="0"/>
          </a:p>
          <a:p>
            <a:pPr>
              <a:buNone/>
            </a:pPr>
            <a:r>
              <a:rPr lang="en-US" dirty="0">
                <a:hlinkClick r:id="rId16" action="ppaction://hlinksldjump"/>
              </a:rPr>
              <a:t>Computed Tomography</a:t>
            </a:r>
            <a:endParaRPr lang="en-US" dirty="0"/>
          </a:p>
          <a:p>
            <a:pPr>
              <a:buNone/>
            </a:pPr>
            <a:r>
              <a:rPr lang="en-US" dirty="0">
                <a:hlinkClick r:id="rId17" action="ppaction://hlinksldjump"/>
              </a:rPr>
              <a:t>Ultrasound</a:t>
            </a:r>
            <a:endParaRPr lang="en-US" dirty="0"/>
          </a:p>
          <a:p>
            <a:pPr>
              <a:buNone/>
            </a:pPr>
            <a:r>
              <a:rPr lang="en-US" dirty="0">
                <a:hlinkClick r:id="rId18" action="ppaction://hlinksldjump"/>
              </a:rPr>
              <a:t>Magnetic Resonance Imaging</a:t>
            </a:r>
            <a:endParaRPr lang="en-US" dirty="0"/>
          </a:p>
          <a:p>
            <a:pPr>
              <a:buNone/>
            </a:pPr>
            <a:r>
              <a:rPr lang="en-US" dirty="0">
                <a:hlinkClick r:id="rId19" action="ppaction://hlinksldjump"/>
              </a:rPr>
              <a:t>Nuclear Medicine</a:t>
            </a:r>
            <a:endParaRPr lang="en-US" dirty="0"/>
          </a:p>
          <a:p>
            <a:endParaRPr lang="en-US" dirty="0"/>
          </a:p>
        </p:txBody>
      </p:sp>
      <p:sp>
        <p:nvSpPr>
          <p:cNvPr id="5" name="Date Placeholder 4"/>
          <p:cNvSpPr>
            <a:spLocks noGrp="1"/>
          </p:cNvSpPr>
          <p:nvPr>
            <p:ph type="dt" sz="half" idx="10"/>
          </p:nvPr>
        </p:nvSpPr>
        <p:spPr/>
        <p:txBody>
          <a:bodyPr/>
          <a:lstStyle/>
          <a:p>
            <a:r>
              <a:rPr lang="en-US" smtClean="0"/>
              <a:t>AAPM DR Residents Physics Curriculum - August 2013</a:t>
            </a:r>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
        <p:nvSpPr>
          <p:cNvPr id="7" name="Slide Number Placeholder 6"/>
          <p:cNvSpPr>
            <a:spLocks noGrp="1"/>
          </p:cNvSpPr>
          <p:nvPr>
            <p:ph type="sldNum" sz="quarter" idx="12"/>
          </p:nvPr>
        </p:nvSpPr>
        <p:spPr/>
        <p:txBody>
          <a:bodyPr/>
          <a:lstStyle/>
          <a:p>
            <a:fld id="{6AF9D24E-6728-4363-8779-0A4E8EAAAED7}" type="slidenum">
              <a:rPr lang="en-US" smtClean="0"/>
              <a:pPr/>
              <a:t>123</a:t>
            </a:fld>
            <a:endParaRPr lang="en-US" dirty="0"/>
          </a:p>
        </p:txBody>
      </p:sp>
    </p:spTree>
    <p:extLst>
      <p:ext uri="{BB962C8B-B14F-4D97-AF65-F5344CB8AC3E}">
        <p14:creationId xmlns:p14="http://schemas.microsoft.com/office/powerpoint/2010/main" val="3255218950"/>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smtClean="0"/>
              <a:t>CT</a:t>
            </a:r>
            <a:endParaRPr lang="en-US" dirty="0"/>
          </a:p>
        </p:txBody>
      </p:sp>
      <p:sp>
        <p:nvSpPr>
          <p:cNvPr id="6" name="Content Placeholder 5"/>
          <p:cNvSpPr>
            <a:spLocks noGrp="1"/>
          </p:cNvSpPr>
          <p:nvPr>
            <p:ph sz="half" idx="1"/>
          </p:nvPr>
        </p:nvSpPr>
        <p:spPr>
          <a:xfrm>
            <a:off x="457200" y="1600200"/>
            <a:ext cx="3276600" cy="4525963"/>
          </a:xfrm>
        </p:spPr>
        <p:txBody>
          <a:bodyPr>
            <a:normAutofit lnSpcReduction="10000"/>
          </a:bodyPr>
          <a:lstStyle/>
          <a:p>
            <a:pPr marL="0" indent="0">
              <a:buNone/>
            </a:pPr>
            <a:r>
              <a:rPr lang="en-US" b="1" dirty="0"/>
              <a:t>Q1</a:t>
            </a:r>
            <a:r>
              <a:rPr lang="en-US" dirty="0"/>
              <a:t>.  What is the artifact identified by the arrow in the body CT image shown </a:t>
            </a:r>
            <a:r>
              <a:rPr lang="en-US" dirty="0" smtClean="0"/>
              <a:t>here?</a:t>
            </a:r>
          </a:p>
          <a:p>
            <a:pPr marL="0" indent="0">
              <a:buNone/>
            </a:pPr>
            <a:endParaRPr lang="en-US" dirty="0"/>
          </a:p>
          <a:p>
            <a:pPr marL="0" indent="0">
              <a:buNone/>
            </a:pPr>
            <a:r>
              <a:rPr lang="en-US" dirty="0"/>
              <a:t>A. patient motion</a:t>
            </a:r>
          </a:p>
          <a:p>
            <a:pPr marL="0" indent="0">
              <a:buNone/>
            </a:pPr>
            <a:r>
              <a:rPr lang="en-US" dirty="0"/>
              <a:t>B. aliasing</a:t>
            </a:r>
          </a:p>
          <a:p>
            <a:pPr marL="0" indent="0">
              <a:buNone/>
            </a:pPr>
            <a:r>
              <a:rPr lang="en-US" dirty="0"/>
              <a:t>C. beam hardening</a:t>
            </a:r>
          </a:p>
          <a:p>
            <a:pPr marL="0" indent="0">
              <a:buNone/>
            </a:pPr>
            <a:r>
              <a:rPr lang="en-US" dirty="0"/>
              <a:t>D. detector </a:t>
            </a:r>
            <a:r>
              <a:rPr lang="en-US" dirty="0" smtClean="0"/>
              <a:t>failure</a:t>
            </a:r>
            <a:endParaRPr lang="en-US" dirty="0"/>
          </a:p>
        </p:txBody>
      </p:sp>
      <p:pic>
        <p:nvPicPr>
          <p:cNvPr id="102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3850800" y="1917307"/>
            <a:ext cx="5217000" cy="389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124</a:t>
            </a:fld>
            <a:endParaRPr lang="en-US" dirty="0"/>
          </a:p>
        </p:txBody>
      </p:sp>
      <p:sp>
        <p:nvSpPr>
          <p:cNvPr id="4" name="Footer Placeholder 3"/>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315061017"/>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smtClean="0"/>
              <a:t>CT</a:t>
            </a:r>
            <a:endParaRPr lang="en-US" dirty="0"/>
          </a:p>
        </p:txBody>
      </p:sp>
      <p:sp>
        <p:nvSpPr>
          <p:cNvPr id="6" name="Content Placeholder 5"/>
          <p:cNvSpPr>
            <a:spLocks noGrp="1"/>
          </p:cNvSpPr>
          <p:nvPr>
            <p:ph sz="half" idx="1"/>
          </p:nvPr>
        </p:nvSpPr>
        <p:spPr>
          <a:xfrm>
            <a:off x="457200" y="1600200"/>
            <a:ext cx="3276600" cy="4525963"/>
          </a:xfrm>
        </p:spPr>
        <p:txBody>
          <a:bodyPr>
            <a:normAutofit fontScale="77500" lnSpcReduction="20000"/>
          </a:bodyPr>
          <a:lstStyle/>
          <a:p>
            <a:pPr marL="0" indent="0">
              <a:buNone/>
            </a:pPr>
            <a:r>
              <a:rPr lang="en-US" b="1" dirty="0"/>
              <a:t>Q2</a:t>
            </a:r>
            <a:r>
              <a:rPr lang="en-US" dirty="0"/>
              <a:t>.  Which of the following actions would you take to minimize or eliminate the artifact identified by the arrow in the pelvic CT shown </a:t>
            </a:r>
            <a:r>
              <a:rPr lang="en-US" dirty="0" smtClean="0"/>
              <a:t>here?</a:t>
            </a:r>
            <a:endParaRPr lang="en-US" dirty="0"/>
          </a:p>
          <a:p>
            <a:pPr marL="0" indent="0">
              <a:buNone/>
            </a:pPr>
            <a:endParaRPr lang="en-US" dirty="0"/>
          </a:p>
          <a:p>
            <a:pPr marL="0" indent="0">
              <a:buNone/>
            </a:pPr>
            <a:r>
              <a:rPr lang="en-US" dirty="0"/>
              <a:t>A. perform an air calibration</a:t>
            </a:r>
          </a:p>
          <a:p>
            <a:pPr marL="0" indent="0">
              <a:buNone/>
            </a:pPr>
            <a:r>
              <a:rPr lang="en-US" dirty="0"/>
              <a:t>B. increase pitch</a:t>
            </a:r>
          </a:p>
          <a:p>
            <a:pPr marL="0" indent="0">
              <a:buNone/>
            </a:pPr>
            <a:r>
              <a:rPr lang="en-US" dirty="0"/>
              <a:t>C. increase beam collimation</a:t>
            </a:r>
          </a:p>
          <a:p>
            <a:pPr marL="0" indent="0">
              <a:buNone/>
            </a:pPr>
            <a:r>
              <a:rPr lang="en-US" dirty="0"/>
              <a:t>D. increase kVp</a:t>
            </a:r>
          </a:p>
        </p:txBody>
      </p:sp>
      <p:pic>
        <p:nvPicPr>
          <p:cNvPr id="2050"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1841723"/>
            <a:ext cx="5257800" cy="4042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125</a:t>
            </a:fld>
            <a:endParaRPr lang="en-US" dirty="0"/>
          </a:p>
        </p:txBody>
      </p:sp>
      <p:sp>
        <p:nvSpPr>
          <p:cNvPr id="4" name="Footer Placeholder 3"/>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1544487277"/>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smtClean="0"/>
              <a:t>CT</a:t>
            </a:r>
            <a:endParaRPr lang="en-US" dirty="0"/>
          </a:p>
        </p:txBody>
      </p:sp>
      <p:sp>
        <p:nvSpPr>
          <p:cNvPr id="6" name="Content Placeholder 5"/>
          <p:cNvSpPr>
            <a:spLocks noGrp="1"/>
          </p:cNvSpPr>
          <p:nvPr>
            <p:ph sz="half" idx="1"/>
          </p:nvPr>
        </p:nvSpPr>
        <p:spPr>
          <a:xfrm>
            <a:off x="457200" y="1600200"/>
            <a:ext cx="3962400" cy="4525963"/>
          </a:xfrm>
        </p:spPr>
        <p:txBody>
          <a:bodyPr>
            <a:normAutofit fontScale="92500" lnSpcReduction="10000"/>
          </a:bodyPr>
          <a:lstStyle/>
          <a:p>
            <a:pPr marL="0" indent="0">
              <a:buNone/>
            </a:pPr>
            <a:r>
              <a:rPr lang="en-US" b="1" dirty="0"/>
              <a:t>Q3</a:t>
            </a:r>
            <a:r>
              <a:rPr lang="en-US" dirty="0"/>
              <a:t>.  Use of which of the following reconstruction options would improve visibility of </a:t>
            </a:r>
            <a:r>
              <a:rPr lang="en-US" dirty="0" smtClean="0"/>
              <a:t>low-contrast </a:t>
            </a:r>
            <a:r>
              <a:rPr lang="en-US" dirty="0"/>
              <a:t>structures in </a:t>
            </a:r>
            <a:r>
              <a:rPr lang="en-US" dirty="0" smtClean="0"/>
              <a:t>this figure?</a:t>
            </a:r>
            <a:endParaRPr lang="en-US" dirty="0"/>
          </a:p>
          <a:p>
            <a:pPr marL="0" indent="0">
              <a:buNone/>
            </a:pPr>
            <a:endParaRPr lang="en-US" dirty="0"/>
          </a:p>
          <a:p>
            <a:pPr marL="0" indent="0">
              <a:buNone/>
            </a:pPr>
            <a:r>
              <a:rPr lang="en-US" dirty="0"/>
              <a:t>A. lung filter</a:t>
            </a:r>
          </a:p>
          <a:p>
            <a:pPr marL="0" indent="0">
              <a:buNone/>
            </a:pPr>
            <a:r>
              <a:rPr lang="en-US" dirty="0"/>
              <a:t>B. bone filter</a:t>
            </a:r>
          </a:p>
          <a:p>
            <a:pPr marL="0" indent="0">
              <a:buNone/>
            </a:pPr>
            <a:r>
              <a:rPr lang="en-US" dirty="0"/>
              <a:t>C. soft tissue filter</a:t>
            </a:r>
          </a:p>
          <a:p>
            <a:pPr marL="0" indent="0">
              <a:buNone/>
            </a:pPr>
            <a:r>
              <a:rPr lang="en-US" dirty="0"/>
              <a:t>D. thinner reconstructed slice width.</a:t>
            </a:r>
          </a:p>
        </p:txBody>
      </p:sp>
      <p:pic>
        <p:nvPicPr>
          <p:cNvPr id="3074"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51207" y="1600200"/>
            <a:ext cx="403258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126</a:t>
            </a:fld>
            <a:endParaRPr lang="en-US" dirty="0"/>
          </a:p>
        </p:txBody>
      </p:sp>
      <p:sp>
        <p:nvSpPr>
          <p:cNvPr id="4" name="Footer Placeholder 3"/>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2893636356"/>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smtClean="0"/>
              <a:t>CT</a:t>
            </a:r>
            <a:endParaRPr lang="en-US" dirty="0"/>
          </a:p>
        </p:txBody>
      </p:sp>
      <p:sp>
        <p:nvSpPr>
          <p:cNvPr id="6" name="Content Placeholder 5"/>
          <p:cNvSpPr>
            <a:spLocks noGrp="1"/>
          </p:cNvSpPr>
          <p:nvPr>
            <p:ph sz="half" idx="1"/>
          </p:nvPr>
        </p:nvSpPr>
        <p:spPr>
          <a:xfrm>
            <a:off x="457200" y="1600200"/>
            <a:ext cx="3962400" cy="4525963"/>
          </a:xfrm>
        </p:spPr>
        <p:txBody>
          <a:bodyPr>
            <a:normAutofit fontScale="85000" lnSpcReduction="10000"/>
          </a:bodyPr>
          <a:lstStyle/>
          <a:p>
            <a:pPr marL="0" indent="0">
              <a:buNone/>
            </a:pPr>
            <a:r>
              <a:rPr lang="en-US" b="1" dirty="0"/>
              <a:t>Q4</a:t>
            </a:r>
            <a:r>
              <a:rPr lang="en-US" dirty="0"/>
              <a:t>.  Which of the following would improve visibility of </a:t>
            </a:r>
            <a:r>
              <a:rPr lang="en-US" dirty="0" smtClean="0"/>
              <a:t>low-contrast </a:t>
            </a:r>
            <a:r>
              <a:rPr lang="en-US" dirty="0"/>
              <a:t>structures in </a:t>
            </a:r>
            <a:r>
              <a:rPr lang="en-US" dirty="0" smtClean="0"/>
              <a:t>this image without </a:t>
            </a:r>
            <a:r>
              <a:rPr lang="en-US" dirty="0"/>
              <a:t>increasing radiation dose to the patient?</a:t>
            </a:r>
          </a:p>
          <a:p>
            <a:pPr marL="0" indent="0">
              <a:buNone/>
            </a:pPr>
            <a:endParaRPr lang="en-US" dirty="0"/>
          </a:p>
          <a:p>
            <a:pPr marL="0" indent="0">
              <a:buNone/>
            </a:pPr>
            <a:r>
              <a:rPr lang="en-US" dirty="0"/>
              <a:t>A. increase mA</a:t>
            </a:r>
          </a:p>
          <a:p>
            <a:pPr marL="0" indent="0">
              <a:buNone/>
            </a:pPr>
            <a:r>
              <a:rPr lang="en-US" dirty="0"/>
              <a:t>B. increase tube rotation time</a:t>
            </a:r>
          </a:p>
          <a:p>
            <a:pPr marL="0" indent="0">
              <a:buNone/>
            </a:pPr>
            <a:r>
              <a:rPr lang="en-US" dirty="0"/>
              <a:t>C. increase reconstructed slice width</a:t>
            </a:r>
          </a:p>
          <a:p>
            <a:pPr marL="0" indent="0">
              <a:buNone/>
            </a:pPr>
            <a:r>
              <a:rPr lang="en-US" dirty="0"/>
              <a:t>D. increase kVp</a:t>
            </a:r>
          </a:p>
        </p:txBody>
      </p:sp>
      <p:pic>
        <p:nvPicPr>
          <p:cNvPr id="4098"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51207" y="1600200"/>
            <a:ext cx="403258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127</a:t>
            </a:fld>
            <a:endParaRPr lang="en-US" dirty="0"/>
          </a:p>
        </p:txBody>
      </p:sp>
      <p:sp>
        <p:nvSpPr>
          <p:cNvPr id="4" name="Footer Placeholder 3"/>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1637909617"/>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smtClean="0"/>
              <a:t>CT</a:t>
            </a:r>
            <a:endParaRPr lang="en-US" dirty="0"/>
          </a:p>
        </p:txBody>
      </p:sp>
      <p:sp>
        <p:nvSpPr>
          <p:cNvPr id="6" name="Content Placeholder 5"/>
          <p:cNvSpPr>
            <a:spLocks noGrp="1"/>
          </p:cNvSpPr>
          <p:nvPr>
            <p:ph sz="half" idx="1"/>
          </p:nvPr>
        </p:nvSpPr>
        <p:spPr>
          <a:xfrm>
            <a:off x="457200" y="1600200"/>
            <a:ext cx="3962400" cy="4525963"/>
          </a:xfrm>
        </p:spPr>
        <p:txBody>
          <a:bodyPr>
            <a:normAutofit lnSpcReduction="10000"/>
          </a:bodyPr>
          <a:lstStyle/>
          <a:p>
            <a:pPr marL="0" indent="0">
              <a:buNone/>
            </a:pPr>
            <a:r>
              <a:rPr lang="en-US" b="1" dirty="0"/>
              <a:t>Q5</a:t>
            </a:r>
            <a:r>
              <a:rPr lang="en-US" dirty="0"/>
              <a:t>.  The artifact indicated by the arrow in </a:t>
            </a:r>
            <a:r>
              <a:rPr lang="en-US" dirty="0" smtClean="0"/>
              <a:t>this </a:t>
            </a:r>
            <a:r>
              <a:rPr lang="en-US" dirty="0"/>
              <a:t>image </a:t>
            </a:r>
            <a:r>
              <a:rPr lang="en-US" dirty="0" smtClean="0"/>
              <a:t>is </a:t>
            </a:r>
            <a:r>
              <a:rPr lang="en-US" dirty="0"/>
              <a:t>the result of</a:t>
            </a:r>
            <a:r>
              <a:rPr lang="en-US" dirty="0" smtClean="0"/>
              <a:t>:</a:t>
            </a:r>
          </a:p>
          <a:p>
            <a:pPr marL="0" indent="0">
              <a:buNone/>
            </a:pPr>
            <a:endParaRPr lang="en-US" dirty="0"/>
          </a:p>
          <a:p>
            <a:pPr marL="0" indent="0">
              <a:buNone/>
            </a:pPr>
            <a:r>
              <a:rPr lang="en-US" dirty="0"/>
              <a:t>A. patient motion</a:t>
            </a:r>
          </a:p>
          <a:p>
            <a:pPr marL="0" indent="0">
              <a:buNone/>
            </a:pPr>
            <a:r>
              <a:rPr lang="en-US" dirty="0"/>
              <a:t>B. beam hardening</a:t>
            </a:r>
          </a:p>
          <a:p>
            <a:pPr marL="0" indent="0">
              <a:buNone/>
            </a:pPr>
            <a:r>
              <a:rPr lang="en-US" dirty="0"/>
              <a:t>C. poor detector calibration</a:t>
            </a:r>
          </a:p>
          <a:p>
            <a:pPr marL="0" indent="0">
              <a:buNone/>
            </a:pPr>
            <a:r>
              <a:rPr lang="en-US" dirty="0"/>
              <a:t>D. partial volume </a:t>
            </a:r>
            <a:r>
              <a:rPr lang="en-US" dirty="0" smtClean="0"/>
              <a:t>averaging</a:t>
            </a:r>
            <a:endParaRPr lang="en-US" dirty="0"/>
          </a:p>
        </p:txBody>
      </p:sp>
      <p:pic>
        <p:nvPicPr>
          <p:cNvPr id="5122"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728649"/>
            <a:ext cx="4038600" cy="4269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128</a:t>
            </a:fld>
            <a:endParaRPr lang="en-US" dirty="0"/>
          </a:p>
        </p:txBody>
      </p:sp>
      <p:sp>
        <p:nvSpPr>
          <p:cNvPr id="4" name="Footer Placeholder 3"/>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3255346929"/>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smtClean="0"/>
              <a:t>CT</a:t>
            </a:r>
            <a:endParaRPr lang="en-US" dirty="0"/>
          </a:p>
        </p:txBody>
      </p:sp>
      <p:sp>
        <p:nvSpPr>
          <p:cNvPr id="6" name="Content Placeholder 5"/>
          <p:cNvSpPr>
            <a:spLocks noGrp="1"/>
          </p:cNvSpPr>
          <p:nvPr>
            <p:ph sz="half" idx="1"/>
          </p:nvPr>
        </p:nvSpPr>
        <p:spPr>
          <a:xfrm>
            <a:off x="457200" y="1600200"/>
            <a:ext cx="3962400" cy="4525963"/>
          </a:xfrm>
        </p:spPr>
        <p:txBody>
          <a:bodyPr>
            <a:normAutofit lnSpcReduction="10000"/>
          </a:bodyPr>
          <a:lstStyle/>
          <a:p>
            <a:pPr marL="0" indent="0">
              <a:buNone/>
            </a:pPr>
            <a:r>
              <a:rPr lang="en-US" b="1" dirty="0"/>
              <a:t>Q6</a:t>
            </a:r>
            <a:r>
              <a:rPr lang="en-US" dirty="0"/>
              <a:t>.  The artifact indicated by the arrow on </a:t>
            </a:r>
            <a:r>
              <a:rPr lang="en-US" dirty="0" smtClean="0"/>
              <a:t>this </a:t>
            </a:r>
            <a:r>
              <a:rPr lang="en-US" dirty="0"/>
              <a:t>image </a:t>
            </a:r>
            <a:r>
              <a:rPr lang="en-US" dirty="0" smtClean="0"/>
              <a:t>may </a:t>
            </a:r>
            <a:r>
              <a:rPr lang="en-US" dirty="0"/>
              <a:t>develop in which type of CT </a:t>
            </a:r>
            <a:r>
              <a:rPr lang="en-US" dirty="0" smtClean="0"/>
              <a:t>scanner?</a:t>
            </a:r>
            <a:endParaRPr lang="en-US" dirty="0"/>
          </a:p>
          <a:p>
            <a:pPr marL="0" indent="0">
              <a:buNone/>
            </a:pPr>
            <a:endParaRPr lang="en-US" dirty="0"/>
          </a:p>
          <a:p>
            <a:pPr marL="0" indent="0">
              <a:buNone/>
            </a:pPr>
            <a:r>
              <a:rPr lang="en-US" dirty="0"/>
              <a:t>A. electron beam CT</a:t>
            </a:r>
          </a:p>
          <a:p>
            <a:pPr marL="0" indent="0">
              <a:buNone/>
            </a:pPr>
            <a:r>
              <a:rPr lang="en-US" dirty="0"/>
              <a:t>B. rotate-translate</a:t>
            </a:r>
          </a:p>
          <a:p>
            <a:pPr marL="0" indent="0">
              <a:buNone/>
            </a:pPr>
            <a:r>
              <a:rPr lang="en-US" dirty="0"/>
              <a:t>C. rotate-rotate</a:t>
            </a:r>
          </a:p>
          <a:p>
            <a:pPr marL="0" indent="0">
              <a:buNone/>
            </a:pPr>
            <a:r>
              <a:rPr lang="en-US" dirty="0"/>
              <a:t>D. rotate-stationary</a:t>
            </a:r>
          </a:p>
        </p:txBody>
      </p:sp>
      <p:pic>
        <p:nvPicPr>
          <p:cNvPr id="614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728649"/>
            <a:ext cx="4038600" cy="4269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129</a:t>
            </a:fld>
            <a:endParaRPr lang="en-US" dirty="0"/>
          </a:p>
        </p:txBody>
      </p:sp>
      <p:sp>
        <p:nvSpPr>
          <p:cNvPr id="4" name="Footer Placeholder 3"/>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270041488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Electromagnetic (EM) Radiation</a:t>
            </a:r>
            <a:endParaRPr lang="en-US" dirty="0"/>
          </a:p>
        </p:txBody>
      </p:sp>
      <p:sp>
        <p:nvSpPr>
          <p:cNvPr id="5" name="Content Placeholder 4"/>
          <p:cNvSpPr>
            <a:spLocks noGrp="1"/>
          </p:cNvSpPr>
          <p:nvPr>
            <p:ph idx="1"/>
          </p:nvPr>
        </p:nvSpPr>
        <p:spPr/>
        <p:txBody>
          <a:bodyPr>
            <a:normAutofit fontScale="92500" lnSpcReduction="20000"/>
          </a:bodyPr>
          <a:lstStyle/>
          <a:p>
            <a:pPr marL="0" indent="0">
              <a:buNone/>
            </a:pPr>
            <a:r>
              <a:rPr lang="en-US" b="1" dirty="0"/>
              <a:t>Q5.  </a:t>
            </a:r>
            <a:r>
              <a:rPr lang="en-US" dirty="0"/>
              <a:t>The electromagnetic spectrum is a continuum of electric and magnetic energies that vary in wavelength and frequencies.   Identify which of the following are classified as ionizing radiation.</a:t>
            </a:r>
          </a:p>
          <a:p>
            <a:pPr marL="0" indent="0">
              <a:buNone/>
            </a:pPr>
            <a:r>
              <a:rPr lang="en-US" dirty="0"/>
              <a:t> </a:t>
            </a:r>
          </a:p>
          <a:p>
            <a:pPr marL="0" indent="0">
              <a:buNone/>
            </a:pPr>
            <a:r>
              <a:rPr lang="en-US" dirty="0"/>
              <a:t>A.  radiofrequency, Infrared, visible </a:t>
            </a:r>
            <a:r>
              <a:rPr lang="en-US" dirty="0" smtClean="0"/>
              <a:t>light</a:t>
            </a:r>
            <a:endParaRPr lang="en-US" dirty="0"/>
          </a:p>
          <a:p>
            <a:pPr marL="0" indent="0">
              <a:buNone/>
            </a:pPr>
            <a:r>
              <a:rPr lang="en-US" dirty="0"/>
              <a:t>B.  infrared, </a:t>
            </a:r>
            <a:r>
              <a:rPr lang="en-US" dirty="0" smtClean="0"/>
              <a:t>visible </a:t>
            </a:r>
            <a:r>
              <a:rPr lang="en-US" dirty="0"/>
              <a:t>light,  UV</a:t>
            </a:r>
          </a:p>
          <a:p>
            <a:pPr marL="0" indent="0">
              <a:buNone/>
            </a:pPr>
            <a:r>
              <a:rPr lang="en-US" dirty="0"/>
              <a:t>C.  radiofrequency, </a:t>
            </a:r>
            <a:r>
              <a:rPr lang="en-US" dirty="0" smtClean="0"/>
              <a:t>visible </a:t>
            </a:r>
            <a:r>
              <a:rPr lang="en-US" dirty="0"/>
              <a:t>light, X-ray</a:t>
            </a:r>
          </a:p>
          <a:p>
            <a:pPr marL="0" indent="0">
              <a:buNone/>
            </a:pPr>
            <a:r>
              <a:rPr lang="en-US" dirty="0"/>
              <a:t>D.  ultraviolet, x-ray, </a:t>
            </a:r>
            <a:r>
              <a:rPr lang="en-US" dirty="0" smtClean="0"/>
              <a:t>gamma rays  </a:t>
            </a:r>
            <a:endParaRPr lang="en-US" dirty="0"/>
          </a:p>
          <a:p>
            <a:pPr marL="0" indent="0">
              <a:buNone/>
            </a:pPr>
            <a:r>
              <a:rPr lang="en-US" dirty="0"/>
              <a:t>E.  x-rays, gamma rays</a:t>
            </a: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13</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3636606134"/>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smtClean="0"/>
              <a:t>CT</a:t>
            </a:r>
            <a:endParaRPr lang="en-US" dirty="0"/>
          </a:p>
        </p:txBody>
      </p:sp>
      <p:sp>
        <p:nvSpPr>
          <p:cNvPr id="6" name="Content Placeholder 5"/>
          <p:cNvSpPr>
            <a:spLocks noGrp="1"/>
          </p:cNvSpPr>
          <p:nvPr>
            <p:ph sz="half" idx="1"/>
          </p:nvPr>
        </p:nvSpPr>
        <p:spPr>
          <a:xfrm>
            <a:off x="457200" y="1600200"/>
            <a:ext cx="3810000" cy="4525963"/>
          </a:xfrm>
        </p:spPr>
        <p:txBody>
          <a:bodyPr>
            <a:normAutofit fontScale="92500"/>
          </a:bodyPr>
          <a:lstStyle/>
          <a:p>
            <a:pPr marL="0" indent="0">
              <a:buNone/>
            </a:pPr>
            <a:r>
              <a:rPr lang="en-US" b="1" dirty="0"/>
              <a:t>Q7</a:t>
            </a:r>
            <a:r>
              <a:rPr lang="en-US" dirty="0"/>
              <a:t>. Spatial resolution in </a:t>
            </a:r>
            <a:r>
              <a:rPr lang="en-US" dirty="0" smtClean="0"/>
              <a:t>this figure </a:t>
            </a:r>
            <a:r>
              <a:rPr lang="en-US" dirty="0"/>
              <a:t>could be improved by</a:t>
            </a:r>
            <a:r>
              <a:rPr lang="en-US" dirty="0" smtClean="0"/>
              <a:t>:</a:t>
            </a:r>
          </a:p>
          <a:p>
            <a:pPr marL="0" indent="0">
              <a:buNone/>
            </a:pPr>
            <a:endParaRPr lang="en-US" dirty="0"/>
          </a:p>
          <a:p>
            <a:pPr marL="0" indent="0">
              <a:buNone/>
            </a:pPr>
            <a:r>
              <a:rPr lang="en-US" dirty="0"/>
              <a:t>A. using wider collimation</a:t>
            </a:r>
          </a:p>
          <a:p>
            <a:pPr marL="0" indent="0">
              <a:buNone/>
            </a:pPr>
            <a:r>
              <a:rPr lang="en-US" dirty="0"/>
              <a:t>B. reducing the field of view</a:t>
            </a:r>
          </a:p>
          <a:p>
            <a:pPr marL="0" indent="0">
              <a:buNone/>
            </a:pPr>
            <a:r>
              <a:rPr lang="en-US" dirty="0"/>
              <a:t>C. increasing pitch</a:t>
            </a:r>
          </a:p>
          <a:p>
            <a:pPr marL="0" indent="0">
              <a:buNone/>
            </a:pPr>
            <a:r>
              <a:rPr lang="en-US" dirty="0"/>
              <a:t>D. application of a soft tissue reconstruction </a:t>
            </a:r>
            <a:r>
              <a:rPr lang="en-US" dirty="0" smtClean="0"/>
              <a:t>filter</a:t>
            </a:r>
            <a:endParaRPr lang="en-US" dirty="0"/>
          </a:p>
        </p:txBody>
      </p:sp>
      <p:pic>
        <p:nvPicPr>
          <p:cNvPr id="7184" name="Picture 16"/>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t="12165"/>
          <a:stretch/>
        </p:blipFill>
        <p:spPr bwMode="auto">
          <a:xfrm>
            <a:off x="4343399" y="2286000"/>
            <a:ext cx="4648202" cy="2979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130</a:t>
            </a:fld>
            <a:endParaRPr lang="en-US" dirty="0"/>
          </a:p>
        </p:txBody>
      </p:sp>
      <p:sp>
        <p:nvSpPr>
          <p:cNvPr id="4" name="Footer Placeholder 3"/>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556827107"/>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smtClean="0"/>
              <a:t>CT</a:t>
            </a:r>
            <a:endParaRPr lang="en-US" dirty="0"/>
          </a:p>
        </p:txBody>
      </p:sp>
      <p:sp>
        <p:nvSpPr>
          <p:cNvPr id="6" name="Content Placeholder 5"/>
          <p:cNvSpPr>
            <a:spLocks noGrp="1"/>
          </p:cNvSpPr>
          <p:nvPr>
            <p:ph sz="half" idx="1"/>
          </p:nvPr>
        </p:nvSpPr>
        <p:spPr>
          <a:xfrm>
            <a:off x="457200" y="1600200"/>
            <a:ext cx="3810000" cy="4525963"/>
          </a:xfrm>
        </p:spPr>
        <p:txBody>
          <a:bodyPr>
            <a:normAutofit lnSpcReduction="10000"/>
          </a:bodyPr>
          <a:lstStyle/>
          <a:p>
            <a:pPr marL="0" indent="0">
              <a:buNone/>
            </a:pPr>
            <a:r>
              <a:rPr lang="en-US" b="1" dirty="0"/>
              <a:t>Q8</a:t>
            </a:r>
            <a:r>
              <a:rPr lang="en-US" dirty="0"/>
              <a:t>.  What difference in CT number (HU) is expected between tissue A and tissue B as shown in </a:t>
            </a:r>
            <a:r>
              <a:rPr lang="en-US" dirty="0" smtClean="0"/>
              <a:t>this figure?</a:t>
            </a:r>
            <a:endParaRPr lang="en-US" dirty="0"/>
          </a:p>
          <a:p>
            <a:pPr marL="0" indent="0">
              <a:buNone/>
            </a:pPr>
            <a:endParaRPr lang="en-US" dirty="0"/>
          </a:p>
          <a:p>
            <a:pPr marL="0" indent="0">
              <a:buNone/>
            </a:pPr>
            <a:r>
              <a:rPr lang="en-US" dirty="0"/>
              <a:t>A. 0</a:t>
            </a:r>
          </a:p>
          <a:p>
            <a:pPr marL="0" indent="0">
              <a:buNone/>
            </a:pPr>
            <a:r>
              <a:rPr lang="en-US" dirty="0"/>
              <a:t>B. 500</a:t>
            </a:r>
          </a:p>
          <a:p>
            <a:pPr marL="0" indent="0">
              <a:buNone/>
            </a:pPr>
            <a:r>
              <a:rPr lang="en-US" dirty="0"/>
              <a:t>C. 1000</a:t>
            </a:r>
          </a:p>
          <a:p>
            <a:pPr marL="0" indent="0">
              <a:buNone/>
            </a:pPr>
            <a:r>
              <a:rPr lang="en-US" dirty="0"/>
              <a:t>D. 2000</a:t>
            </a:r>
          </a:p>
        </p:txBody>
      </p:sp>
      <p:pic>
        <p:nvPicPr>
          <p:cNvPr id="8194"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267200" y="2290406"/>
            <a:ext cx="4800600" cy="3145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131</a:t>
            </a:fld>
            <a:endParaRPr lang="en-US" dirty="0"/>
          </a:p>
        </p:txBody>
      </p:sp>
      <p:sp>
        <p:nvSpPr>
          <p:cNvPr id="4" name="Footer Placeholder 3"/>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2474993028"/>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smtClean="0"/>
              <a:t>CT</a:t>
            </a:r>
            <a:endParaRPr lang="en-US" dirty="0"/>
          </a:p>
        </p:txBody>
      </p:sp>
      <p:sp>
        <p:nvSpPr>
          <p:cNvPr id="6" name="Content Placeholder 5"/>
          <p:cNvSpPr>
            <a:spLocks noGrp="1"/>
          </p:cNvSpPr>
          <p:nvPr>
            <p:ph sz="half" idx="1"/>
          </p:nvPr>
        </p:nvSpPr>
        <p:spPr>
          <a:xfrm>
            <a:off x="457200" y="1371600"/>
            <a:ext cx="3810000" cy="4525963"/>
          </a:xfrm>
        </p:spPr>
        <p:txBody>
          <a:bodyPr>
            <a:noAutofit/>
          </a:bodyPr>
          <a:lstStyle/>
          <a:p>
            <a:pPr marL="0" indent="0">
              <a:buNone/>
            </a:pPr>
            <a:r>
              <a:rPr lang="en-US" sz="2000" b="1" dirty="0"/>
              <a:t>Q9</a:t>
            </a:r>
            <a:r>
              <a:rPr lang="en-US" sz="2000" dirty="0"/>
              <a:t>.  The automatic exposure control system on a CT scanner determines the tube current for a particular scan based on a planning view (scout) image acquired with the tube stationary </a:t>
            </a:r>
            <a:r>
              <a:rPr lang="en-US" sz="2000" u="sng" dirty="0"/>
              <a:t>under</a:t>
            </a:r>
            <a:r>
              <a:rPr lang="en-US" sz="2000" dirty="0"/>
              <a:t> the patient’s bed. If the patient centerline is positioned below scanner </a:t>
            </a:r>
            <a:r>
              <a:rPr lang="en-US" sz="2000" dirty="0" smtClean="0"/>
              <a:t>isocenter, which </a:t>
            </a:r>
            <a:r>
              <a:rPr lang="en-US" sz="2000" dirty="0"/>
              <a:t>of the following will be reduced?</a:t>
            </a:r>
          </a:p>
          <a:p>
            <a:pPr marL="0" indent="0">
              <a:buNone/>
            </a:pPr>
            <a:endParaRPr lang="en-US" sz="2000" dirty="0"/>
          </a:p>
          <a:p>
            <a:pPr marL="0" indent="0">
              <a:buNone/>
            </a:pPr>
            <a:r>
              <a:rPr lang="en-US" sz="2000" dirty="0"/>
              <a:t>A. spatial resolution</a:t>
            </a:r>
          </a:p>
          <a:p>
            <a:pPr marL="0" indent="0">
              <a:buNone/>
            </a:pPr>
            <a:r>
              <a:rPr lang="en-US" sz="2000" dirty="0"/>
              <a:t>B. </a:t>
            </a:r>
            <a:r>
              <a:rPr lang="en-US" sz="2000" dirty="0" smtClean="0"/>
              <a:t>low-contrast </a:t>
            </a:r>
            <a:r>
              <a:rPr lang="en-US" sz="2000" dirty="0"/>
              <a:t>visibility</a:t>
            </a:r>
          </a:p>
          <a:p>
            <a:pPr marL="0" indent="0">
              <a:buNone/>
            </a:pPr>
            <a:r>
              <a:rPr lang="en-US" sz="2000" dirty="0"/>
              <a:t>C. image </a:t>
            </a:r>
            <a:r>
              <a:rPr lang="en-US" sz="2000" dirty="0" smtClean="0"/>
              <a:t>noise</a:t>
            </a:r>
            <a:endParaRPr lang="en-US" sz="2000" dirty="0"/>
          </a:p>
          <a:p>
            <a:pPr marL="0" indent="0">
              <a:buNone/>
            </a:pPr>
            <a:r>
              <a:rPr lang="en-US" sz="2000" dirty="0"/>
              <a:t>D. patient dose</a:t>
            </a:r>
          </a:p>
        </p:txBody>
      </p:sp>
      <p:pic>
        <p:nvPicPr>
          <p:cNvPr id="9218"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2178385"/>
            <a:ext cx="4648200" cy="3369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132</a:t>
            </a:fld>
            <a:endParaRPr lang="en-US" dirty="0"/>
          </a:p>
        </p:txBody>
      </p:sp>
      <p:sp>
        <p:nvSpPr>
          <p:cNvPr id="4" name="Footer Placeholder 3"/>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3341832167"/>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smtClean="0"/>
              <a:t>CT</a:t>
            </a:r>
            <a:endParaRPr lang="en-US" dirty="0"/>
          </a:p>
        </p:txBody>
      </p:sp>
      <p:sp>
        <p:nvSpPr>
          <p:cNvPr id="6" name="Content Placeholder 5"/>
          <p:cNvSpPr>
            <a:spLocks noGrp="1"/>
          </p:cNvSpPr>
          <p:nvPr>
            <p:ph sz="half" idx="1"/>
          </p:nvPr>
        </p:nvSpPr>
        <p:spPr>
          <a:xfrm>
            <a:off x="457200" y="1371600"/>
            <a:ext cx="3810000" cy="4525963"/>
          </a:xfrm>
        </p:spPr>
        <p:txBody>
          <a:bodyPr>
            <a:noAutofit/>
          </a:bodyPr>
          <a:lstStyle/>
          <a:p>
            <a:pPr marL="0" indent="0">
              <a:buNone/>
            </a:pPr>
            <a:r>
              <a:rPr lang="en-US" sz="2000" b="1" dirty="0"/>
              <a:t>Q10.  </a:t>
            </a:r>
            <a:r>
              <a:rPr lang="en-US" sz="2000" dirty="0"/>
              <a:t>The automatic exposure control system on a CT scanner determines the tube current for a particular scan on a planning view (scout) image acquired with the tube stationary </a:t>
            </a:r>
            <a:r>
              <a:rPr lang="en-US" sz="2000" u="sng" dirty="0"/>
              <a:t>over</a:t>
            </a:r>
            <a:r>
              <a:rPr lang="en-US" sz="2000" dirty="0"/>
              <a:t> the patient’s bed. If the patient centerline is positioned below scanner </a:t>
            </a:r>
            <a:r>
              <a:rPr lang="en-US" sz="2000" dirty="0" smtClean="0"/>
              <a:t>isocenter, which </a:t>
            </a:r>
            <a:r>
              <a:rPr lang="en-US" sz="2000" dirty="0"/>
              <a:t>of the following will increase?</a:t>
            </a:r>
          </a:p>
          <a:p>
            <a:pPr marL="0" indent="0">
              <a:buNone/>
            </a:pPr>
            <a:endParaRPr lang="en-US" sz="2000" dirty="0" smtClean="0"/>
          </a:p>
          <a:p>
            <a:pPr marL="0" indent="0">
              <a:buNone/>
            </a:pPr>
            <a:r>
              <a:rPr lang="en-US" sz="2000" dirty="0"/>
              <a:t>A. spatial resolution</a:t>
            </a:r>
          </a:p>
          <a:p>
            <a:pPr marL="0" indent="0">
              <a:buNone/>
            </a:pPr>
            <a:r>
              <a:rPr lang="en-US" sz="2000" dirty="0"/>
              <a:t>B. </a:t>
            </a:r>
            <a:r>
              <a:rPr lang="en-US" sz="2000" dirty="0" smtClean="0"/>
              <a:t>low-contrast </a:t>
            </a:r>
            <a:r>
              <a:rPr lang="en-US" sz="2000" dirty="0"/>
              <a:t>visibility</a:t>
            </a:r>
          </a:p>
          <a:p>
            <a:pPr marL="0" indent="0">
              <a:buNone/>
            </a:pPr>
            <a:r>
              <a:rPr lang="en-US" sz="2000" dirty="0"/>
              <a:t>C. image </a:t>
            </a:r>
            <a:r>
              <a:rPr lang="en-US" sz="2000" dirty="0" smtClean="0"/>
              <a:t>noise</a:t>
            </a:r>
            <a:endParaRPr lang="en-US" sz="2000" dirty="0"/>
          </a:p>
          <a:p>
            <a:pPr marL="0" indent="0">
              <a:buNone/>
            </a:pPr>
            <a:r>
              <a:rPr lang="en-US" sz="2000" dirty="0"/>
              <a:t>D. patient dose</a:t>
            </a:r>
          </a:p>
          <a:p>
            <a:pPr marL="0" indent="0">
              <a:buNone/>
            </a:pPr>
            <a:endParaRPr lang="en-US" sz="2000" dirty="0"/>
          </a:p>
        </p:txBody>
      </p:sp>
      <p:pic>
        <p:nvPicPr>
          <p:cNvPr id="9218"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2178385"/>
            <a:ext cx="4648200" cy="3369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133</a:t>
            </a:fld>
            <a:endParaRPr lang="en-US" dirty="0"/>
          </a:p>
        </p:txBody>
      </p:sp>
      <p:sp>
        <p:nvSpPr>
          <p:cNvPr id="4" name="Footer Placeholder 3"/>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3957849216"/>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Index</a:t>
            </a:r>
            <a:endParaRPr lang="en-US" dirty="0"/>
          </a:p>
        </p:txBody>
      </p:sp>
      <p:sp>
        <p:nvSpPr>
          <p:cNvPr id="3" name="Content Placeholder 2"/>
          <p:cNvSpPr>
            <a:spLocks noGrp="1"/>
          </p:cNvSpPr>
          <p:nvPr>
            <p:ph sz="half" idx="1"/>
          </p:nvPr>
        </p:nvSpPr>
        <p:spPr/>
        <p:txBody>
          <a:bodyPr>
            <a:normAutofit fontScale="92500" lnSpcReduction="10000"/>
          </a:bodyPr>
          <a:lstStyle/>
          <a:p>
            <a:pPr>
              <a:buNone/>
            </a:pPr>
            <a:r>
              <a:rPr lang="en-US" dirty="0" smtClean="0">
                <a:hlinkClick r:id="rId2" action="ppaction://hlinksldjump"/>
              </a:rPr>
              <a:t>Beginning of File</a:t>
            </a:r>
            <a:endParaRPr lang="en-US" dirty="0"/>
          </a:p>
          <a:p>
            <a:pPr>
              <a:buNone/>
            </a:pPr>
            <a:r>
              <a:rPr lang="en-US" dirty="0">
                <a:hlinkClick r:id="rId3" action="ppaction://hlinksldjump"/>
              </a:rPr>
              <a:t>Structure of the Atom</a:t>
            </a:r>
            <a:endParaRPr lang="en-US" dirty="0"/>
          </a:p>
          <a:p>
            <a:pPr>
              <a:buNone/>
            </a:pPr>
            <a:r>
              <a:rPr lang="en-US" dirty="0">
                <a:hlinkClick r:id="rId4" action="ppaction://hlinksldjump"/>
              </a:rPr>
              <a:t>Electromagnetic Radiation</a:t>
            </a:r>
            <a:endParaRPr lang="en-US" dirty="0"/>
          </a:p>
          <a:p>
            <a:pPr>
              <a:buNone/>
            </a:pPr>
            <a:r>
              <a:rPr lang="en-US" dirty="0">
                <a:hlinkClick r:id="rId5" action="ppaction://hlinksldjump"/>
              </a:rPr>
              <a:t>Particulate Radiation</a:t>
            </a:r>
            <a:endParaRPr lang="en-US" dirty="0"/>
          </a:p>
          <a:p>
            <a:pPr>
              <a:buNone/>
            </a:pPr>
            <a:r>
              <a:rPr lang="en-US" dirty="0">
                <a:hlinkClick r:id="rId6" action="ppaction://hlinksldjump"/>
              </a:rPr>
              <a:t>Interactions</a:t>
            </a:r>
            <a:endParaRPr lang="en-US" dirty="0"/>
          </a:p>
          <a:p>
            <a:pPr>
              <a:buNone/>
            </a:pPr>
            <a:r>
              <a:rPr lang="en-US" dirty="0">
                <a:hlinkClick r:id="rId7" action="ppaction://hlinksldjump"/>
              </a:rPr>
              <a:t>Radiation Units</a:t>
            </a:r>
            <a:endParaRPr lang="en-US" dirty="0"/>
          </a:p>
          <a:p>
            <a:pPr>
              <a:buNone/>
            </a:pPr>
            <a:r>
              <a:rPr lang="en-US" dirty="0">
                <a:hlinkClick r:id="rId8" action="ppaction://hlinksldjump"/>
              </a:rPr>
              <a:t>X-Ray Production</a:t>
            </a:r>
            <a:endParaRPr lang="en-US" dirty="0"/>
          </a:p>
          <a:p>
            <a:pPr>
              <a:buNone/>
            </a:pPr>
            <a:r>
              <a:rPr lang="en-US" dirty="0">
                <a:hlinkClick r:id="rId9" action="ppaction://hlinksldjump"/>
              </a:rPr>
              <a:t>Imaging Science &amp; Technology</a:t>
            </a:r>
            <a:endParaRPr lang="en-US" dirty="0"/>
          </a:p>
          <a:p>
            <a:pPr>
              <a:buNone/>
            </a:pPr>
            <a:r>
              <a:rPr lang="en-US" dirty="0">
                <a:hlinkClick r:id="rId10" action="ppaction://hlinksldjump"/>
              </a:rPr>
              <a:t>Biological Effects</a:t>
            </a:r>
            <a:endParaRPr lang="en-US" dirty="0"/>
          </a:p>
          <a:p>
            <a:endParaRPr lang="en-US" dirty="0"/>
          </a:p>
        </p:txBody>
      </p:sp>
      <p:sp>
        <p:nvSpPr>
          <p:cNvPr id="4" name="Content Placeholder 3"/>
          <p:cNvSpPr>
            <a:spLocks noGrp="1"/>
          </p:cNvSpPr>
          <p:nvPr>
            <p:ph sz="half" idx="2"/>
          </p:nvPr>
        </p:nvSpPr>
        <p:spPr/>
        <p:txBody>
          <a:bodyPr>
            <a:normAutofit fontScale="92500" lnSpcReduction="10000"/>
          </a:bodyPr>
          <a:lstStyle/>
          <a:p>
            <a:pPr>
              <a:buNone/>
            </a:pPr>
            <a:r>
              <a:rPr lang="en-US" dirty="0">
                <a:hlinkClick r:id="rId11" action="ppaction://hlinksldjump"/>
              </a:rPr>
              <a:t>Radiation Protection</a:t>
            </a:r>
            <a:endParaRPr lang="en-US" dirty="0"/>
          </a:p>
          <a:p>
            <a:pPr>
              <a:buNone/>
            </a:pPr>
            <a:r>
              <a:rPr lang="en-US" dirty="0">
                <a:hlinkClick r:id="rId12" action="ppaction://hlinksldjump"/>
              </a:rPr>
              <a:t>Projection Imaging</a:t>
            </a:r>
            <a:endParaRPr lang="en-US" dirty="0"/>
          </a:p>
          <a:p>
            <a:pPr>
              <a:buNone/>
            </a:pPr>
            <a:r>
              <a:rPr lang="en-US" dirty="0">
                <a:hlinkClick r:id="rId13" action="ppaction://hlinksldjump"/>
              </a:rPr>
              <a:t>General Radiography</a:t>
            </a:r>
            <a:endParaRPr lang="en-US" dirty="0"/>
          </a:p>
          <a:p>
            <a:pPr>
              <a:buNone/>
            </a:pPr>
            <a:r>
              <a:rPr lang="en-US" dirty="0">
                <a:hlinkClick r:id="rId14" action="ppaction://hlinksldjump"/>
              </a:rPr>
              <a:t>Mammography</a:t>
            </a:r>
            <a:endParaRPr lang="en-US" dirty="0"/>
          </a:p>
          <a:p>
            <a:pPr>
              <a:buNone/>
            </a:pPr>
            <a:r>
              <a:rPr lang="en-US" dirty="0">
                <a:hlinkClick r:id="rId15" action="ppaction://hlinksldjump"/>
              </a:rPr>
              <a:t>Fluoroscopy / Interventional</a:t>
            </a:r>
            <a:endParaRPr lang="en-US" dirty="0"/>
          </a:p>
          <a:p>
            <a:pPr>
              <a:buNone/>
            </a:pPr>
            <a:r>
              <a:rPr lang="en-US" dirty="0">
                <a:hlinkClick r:id="rId16" action="ppaction://hlinksldjump"/>
              </a:rPr>
              <a:t>Computed Tomography</a:t>
            </a:r>
            <a:endParaRPr lang="en-US" dirty="0"/>
          </a:p>
          <a:p>
            <a:pPr>
              <a:buNone/>
            </a:pPr>
            <a:r>
              <a:rPr lang="en-US" dirty="0">
                <a:hlinkClick r:id="rId17" action="ppaction://hlinksldjump"/>
              </a:rPr>
              <a:t>Ultrasound</a:t>
            </a:r>
            <a:endParaRPr lang="en-US" dirty="0"/>
          </a:p>
          <a:p>
            <a:pPr>
              <a:buNone/>
            </a:pPr>
            <a:r>
              <a:rPr lang="en-US" dirty="0">
                <a:hlinkClick r:id="rId18" action="ppaction://hlinksldjump"/>
              </a:rPr>
              <a:t>Magnetic Resonance Imaging</a:t>
            </a:r>
            <a:endParaRPr lang="en-US" dirty="0"/>
          </a:p>
          <a:p>
            <a:pPr>
              <a:buNone/>
            </a:pPr>
            <a:r>
              <a:rPr lang="en-US" dirty="0">
                <a:hlinkClick r:id="rId19" action="ppaction://hlinksldjump"/>
              </a:rPr>
              <a:t>Nuclear Medicine</a:t>
            </a:r>
            <a:endParaRPr lang="en-US" dirty="0"/>
          </a:p>
          <a:p>
            <a:endParaRPr lang="en-US" dirty="0"/>
          </a:p>
        </p:txBody>
      </p:sp>
      <p:sp>
        <p:nvSpPr>
          <p:cNvPr id="5" name="Date Placeholder 4"/>
          <p:cNvSpPr>
            <a:spLocks noGrp="1"/>
          </p:cNvSpPr>
          <p:nvPr>
            <p:ph type="dt" sz="half" idx="10"/>
          </p:nvPr>
        </p:nvSpPr>
        <p:spPr/>
        <p:txBody>
          <a:bodyPr/>
          <a:lstStyle/>
          <a:p>
            <a:r>
              <a:rPr lang="en-US" smtClean="0"/>
              <a:t>AAPM DR Residents Physics Curriculum - August 2013</a:t>
            </a:r>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
        <p:nvSpPr>
          <p:cNvPr id="7" name="Slide Number Placeholder 6"/>
          <p:cNvSpPr>
            <a:spLocks noGrp="1"/>
          </p:cNvSpPr>
          <p:nvPr>
            <p:ph type="sldNum" sz="quarter" idx="12"/>
          </p:nvPr>
        </p:nvSpPr>
        <p:spPr/>
        <p:txBody>
          <a:bodyPr/>
          <a:lstStyle/>
          <a:p>
            <a:fld id="{6AF9D24E-6728-4363-8779-0A4E8EAAAED7}" type="slidenum">
              <a:rPr lang="en-US" smtClean="0"/>
              <a:pPr/>
              <a:t>134</a:t>
            </a:fld>
            <a:endParaRPr lang="en-US" dirty="0"/>
          </a:p>
        </p:txBody>
      </p:sp>
    </p:spTree>
    <p:extLst>
      <p:ext uri="{BB962C8B-B14F-4D97-AF65-F5344CB8AC3E}">
        <p14:creationId xmlns:p14="http://schemas.microsoft.com/office/powerpoint/2010/main" val="3255218950"/>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smtClean="0"/>
              <a:t>Ultrasound</a:t>
            </a:r>
            <a:endParaRPr lang="en-US" dirty="0"/>
          </a:p>
        </p:txBody>
      </p:sp>
      <p:sp>
        <p:nvSpPr>
          <p:cNvPr id="6" name="Content Placeholder 5"/>
          <p:cNvSpPr>
            <a:spLocks noGrp="1"/>
          </p:cNvSpPr>
          <p:nvPr>
            <p:ph sz="half" idx="1"/>
          </p:nvPr>
        </p:nvSpPr>
        <p:spPr>
          <a:xfrm>
            <a:off x="457200" y="1600200"/>
            <a:ext cx="3810000" cy="4525963"/>
          </a:xfrm>
        </p:spPr>
        <p:txBody>
          <a:bodyPr>
            <a:normAutofit/>
          </a:bodyPr>
          <a:lstStyle/>
          <a:p>
            <a:pPr marL="0" indent="0">
              <a:buNone/>
            </a:pPr>
            <a:r>
              <a:rPr lang="en-US" b="1" dirty="0"/>
              <a:t>Q1</a:t>
            </a:r>
            <a:r>
              <a:rPr lang="en-US" dirty="0"/>
              <a:t>.  What is the artifact in this image with Adenomyomatosis clinical condition? </a:t>
            </a:r>
          </a:p>
          <a:p>
            <a:pPr marL="0" indent="0">
              <a:buNone/>
            </a:pPr>
            <a:endParaRPr lang="en-US" dirty="0" smtClean="0"/>
          </a:p>
          <a:p>
            <a:pPr marL="514350" lvl="0" indent="-514350">
              <a:buFont typeface="+mj-lt"/>
              <a:buAutoNum type="alphaUcPeriod"/>
            </a:pPr>
            <a:r>
              <a:rPr lang="en-US" dirty="0"/>
              <a:t>mirror image artifact </a:t>
            </a:r>
          </a:p>
          <a:p>
            <a:pPr marL="514350" lvl="0" indent="-514350">
              <a:buFont typeface="+mj-lt"/>
              <a:buAutoNum type="alphaUcPeriod"/>
            </a:pPr>
            <a:r>
              <a:rPr lang="en-US" dirty="0"/>
              <a:t>reverberation artifact</a:t>
            </a:r>
          </a:p>
          <a:p>
            <a:pPr marL="514350" lvl="0" indent="-514350">
              <a:buFont typeface="+mj-lt"/>
              <a:buAutoNum type="alphaUcPeriod"/>
            </a:pPr>
            <a:r>
              <a:rPr lang="en-US" dirty="0"/>
              <a:t>comet tail or ring down </a:t>
            </a:r>
            <a:r>
              <a:rPr lang="en-US" dirty="0" smtClean="0"/>
              <a:t>artifact</a:t>
            </a:r>
            <a:endParaRPr lang="en-US" dirty="0"/>
          </a:p>
        </p:txBody>
      </p:sp>
      <p:pic>
        <p:nvPicPr>
          <p:cNvPr id="10242"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940148"/>
            <a:ext cx="4038600" cy="3846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135</a:t>
            </a:fld>
            <a:endParaRPr lang="en-US" dirty="0"/>
          </a:p>
        </p:txBody>
      </p:sp>
      <p:sp>
        <p:nvSpPr>
          <p:cNvPr id="4" name="Footer Placeholder 3"/>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1485978306"/>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smtClean="0"/>
              <a:t>Ultrasound</a:t>
            </a:r>
            <a:endParaRPr lang="en-US" dirty="0"/>
          </a:p>
        </p:txBody>
      </p:sp>
      <p:sp>
        <p:nvSpPr>
          <p:cNvPr id="6" name="Content Placeholder 5"/>
          <p:cNvSpPr>
            <a:spLocks noGrp="1"/>
          </p:cNvSpPr>
          <p:nvPr>
            <p:ph sz="half" idx="1"/>
          </p:nvPr>
        </p:nvSpPr>
        <p:spPr>
          <a:xfrm>
            <a:off x="457200" y="1600200"/>
            <a:ext cx="3810000" cy="4525963"/>
          </a:xfrm>
        </p:spPr>
        <p:txBody>
          <a:bodyPr>
            <a:normAutofit/>
          </a:bodyPr>
          <a:lstStyle/>
          <a:p>
            <a:pPr marL="0" indent="0">
              <a:buNone/>
            </a:pPr>
            <a:r>
              <a:rPr lang="en-US" b="1" dirty="0"/>
              <a:t>Q2. </a:t>
            </a:r>
            <a:r>
              <a:rPr lang="en-US" dirty="0"/>
              <a:t>What is the name of the artifact seen with bowel gas? </a:t>
            </a:r>
          </a:p>
          <a:p>
            <a:pPr marL="0" indent="0">
              <a:buNone/>
            </a:pPr>
            <a:endParaRPr lang="en-US" dirty="0" smtClean="0"/>
          </a:p>
          <a:p>
            <a:pPr marL="514350" lvl="0" indent="-514350">
              <a:buFont typeface="+mj-lt"/>
              <a:buAutoNum type="alphaUcPeriod"/>
            </a:pPr>
            <a:r>
              <a:rPr lang="en-US" dirty="0"/>
              <a:t>comet tail</a:t>
            </a:r>
          </a:p>
          <a:p>
            <a:pPr marL="514350" lvl="0" indent="-514350">
              <a:buFont typeface="+mj-lt"/>
              <a:buAutoNum type="alphaUcPeriod"/>
            </a:pPr>
            <a:r>
              <a:rPr lang="en-US" dirty="0"/>
              <a:t>mirror image</a:t>
            </a:r>
          </a:p>
          <a:p>
            <a:pPr marL="514350" lvl="0" indent="-514350">
              <a:buFont typeface="+mj-lt"/>
              <a:buAutoNum type="alphaUcPeriod"/>
            </a:pPr>
            <a:r>
              <a:rPr lang="en-US" dirty="0"/>
              <a:t>dirty shadowing, or dirty acoustic shadowing </a:t>
            </a:r>
          </a:p>
        </p:txBody>
      </p:sp>
      <p:pic>
        <p:nvPicPr>
          <p:cNvPr id="1126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2446987"/>
            <a:ext cx="4038600" cy="2832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136</a:t>
            </a:fld>
            <a:endParaRPr lang="en-US" dirty="0"/>
          </a:p>
        </p:txBody>
      </p:sp>
      <p:sp>
        <p:nvSpPr>
          <p:cNvPr id="4" name="Footer Placeholder 3"/>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2171530128"/>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smtClean="0"/>
              <a:t>Ultrasound</a:t>
            </a:r>
            <a:endParaRPr lang="en-US" dirty="0"/>
          </a:p>
        </p:txBody>
      </p:sp>
      <p:sp>
        <p:nvSpPr>
          <p:cNvPr id="6" name="Content Placeholder 5"/>
          <p:cNvSpPr>
            <a:spLocks noGrp="1"/>
          </p:cNvSpPr>
          <p:nvPr>
            <p:ph sz="half" idx="1"/>
          </p:nvPr>
        </p:nvSpPr>
        <p:spPr>
          <a:xfrm>
            <a:off x="457200" y="1600200"/>
            <a:ext cx="3810000" cy="4525963"/>
          </a:xfrm>
        </p:spPr>
        <p:txBody>
          <a:bodyPr>
            <a:normAutofit fontScale="85000" lnSpcReduction="20000"/>
          </a:bodyPr>
          <a:lstStyle/>
          <a:p>
            <a:pPr marL="0" indent="0">
              <a:buNone/>
            </a:pPr>
            <a:r>
              <a:rPr lang="en-US" b="1" dirty="0"/>
              <a:t>Q3. </a:t>
            </a:r>
            <a:r>
              <a:rPr lang="en-US" dirty="0"/>
              <a:t>What is the name of the artifact that occurs when the Doppler sampling rate is less than twice the Doppler frequency shift? (Hint: this artifact causes the high-frequency components to wrap around from the positive extreme of the scale to the negative </a:t>
            </a:r>
            <a:r>
              <a:rPr lang="en-US" dirty="0" smtClean="0"/>
              <a:t>extreme.) </a:t>
            </a:r>
          </a:p>
          <a:p>
            <a:pPr marL="0" indent="0">
              <a:buNone/>
            </a:pPr>
            <a:endParaRPr lang="en-US" dirty="0"/>
          </a:p>
          <a:p>
            <a:pPr marL="514350" lvl="0" indent="-514350">
              <a:buFont typeface="+mj-lt"/>
              <a:buAutoNum type="alphaUcPeriod"/>
            </a:pPr>
            <a:r>
              <a:rPr lang="en-US" dirty="0"/>
              <a:t>aliasing</a:t>
            </a:r>
          </a:p>
          <a:p>
            <a:pPr marL="514350" lvl="0" indent="-514350">
              <a:buFont typeface="+mj-lt"/>
              <a:buAutoNum type="alphaUcPeriod"/>
            </a:pPr>
            <a:r>
              <a:rPr lang="en-US" dirty="0"/>
              <a:t>mirror image</a:t>
            </a:r>
          </a:p>
          <a:p>
            <a:pPr marL="514350" lvl="0" indent="-514350">
              <a:buFont typeface="+mj-lt"/>
              <a:buAutoNum type="alphaUcPeriod"/>
            </a:pPr>
            <a:r>
              <a:rPr lang="en-US" dirty="0"/>
              <a:t>reverberation </a:t>
            </a:r>
          </a:p>
        </p:txBody>
      </p:sp>
      <p:pic>
        <p:nvPicPr>
          <p:cNvPr id="12290"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2343550"/>
            <a:ext cx="4038600" cy="303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137</a:t>
            </a:fld>
            <a:endParaRPr lang="en-US" dirty="0"/>
          </a:p>
        </p:txBody>
      </p:sp>
      <p:sp>
        <p:nvSpPr>
          <p:cNvPr id="4" name="Footer Placeholder 3"/>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3606230838"/>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smtClean="0"/>
              <a:t>Ultrasound</a:t>
            </a:r>
            <a:endParaRPr lang="en-US" dirty="0"/>
          </a:p>
        </p:txBody>
      </p:sp>
      <p:sp>
        <p:nvSpPr>
          <p:cNvPr id="6" name="Content Placeholder 5"/>
          <p:cNvSpPr>
            <a:spLocks noGrp="1"/>
          </p:cNvSpPr>
          <p:nvPr>
            <p:ph sz="half" idx="1"/>
          </p:nvPr>
        </p:nvSpPr>
        <p:spPr>
          <a:xfrm>
            <a:off x="457200" y="1600200"/>
            <a:ext cx="3810000" cy="4525963"/>
          </a:xfrm>
        </p:spPr>
        <p:txBody>
          <a:bodyPr>
            <a:normAutofit fontScale="85000" lnSpcReduction="20000"/>
          </a:bodyPr>
          <a:lstStyle/>
          <a:p>
            <a:pPr marL="0" indent="0">
              <a:buNone/>
            </a:pPr>
            <a:r>
              <a:rPr lang="en-US" b="1" dirty="0"/>
              <a:t>Q4. </a:t>
            </a:r>
            <a:r>
              <a:rPr lang="en-US" dirty="0"/>
              <a:t>A simple cyst is defined as an anechoic structure with imperceptible walls and what property illustrated here? (Hint: this occurs because fluid-containing structures attenuate sound much less than solid </a:t>
            </a:r>
            <a:r>
              <a:rPr lang="en-US" dirty="0" smtClean="0"/>
              <a:t>structures.)</a:t>
            </a:r>
            <a:r>
              <a:rPr lang="en-US" b="1" dirty="0" smtClean="0"/>
              <a:t> </a:t>
            </a:r>
          </a:p>
          <a:p>
            <a:pPr marL="0" indent="0">
              <a:buNone/>
            </a:pPr>
            <a:endParaRPr lang="en-US" b="1" dirty="0"/>
          </a:p>
          <a:p>
            <a:pPr marL="514350" indent="-514350">
              <a:buFont typeface="+mj-lt"/>
              <a:buAutoNum type="alphaUcPeriod"/>
            </a:pPr>
            <a:r>
              <a:rPr lang="en-US" dirty="0" smtClean="0"/>
              <a:t>shadowing</a:t>
            </a:r>
            <a:endParaRPr lang="en-US" dirty="0"/>
          </a:p>
          <a:p>
            <a:pPr marL="514350" lvl="0" indent="-514350">
              <a:buFont typeface="+mj-lt"/>
              <a:buAutoNum type="alphaUcPeriod"/>
            </a:pPr>
            <a:r>
              <a:rPr lang="en-US" dirty="0"/>
              <a:t>posterior enhancement</a:t>
            </a:r>
          </a:p>
          <a:p>
            <a:pPr marL="514350" lvl="0" indent="-514350">
              <a:buFont typeface="+mj-lt"/>
              <a:buAutoNum type="alphaUcPeriod"/>
            </a:pPr>
            <a:r>
              <a:rPr lang="en-US" dirty="0" smtClean="0"/>
              <a:t>refraction</a:t>
            </a:r>
            <a:endParaRPr lang="en-US" dirty="0"/>
          </a:p>
        </p:txBody>
      </p:sp>
      <p:pic>
        <p:nvPicPr>
          <p:cNvPr id="13314"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2344495"/>
            <a:ext cx="4038600" cy="3037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138</a:t>
            </a:fld>
            <a:endParaRPr lang="en-US" dirty="0"/>
          </a:p>
        </p:txBody>
      </p:sp>
      <p:sp>
        <p:nvSpPr>
          <p:cNvPr id="4" name="Footer Placeholder 3"/>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2768099904"/>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smtClean="0"/>
              <a:t>Ultrasound</a:t>
            </a:r>
            <a:endParaRPr lang="en-US" dirty="0"/>
          </a:p>
        </p:txBody>
      </p:sp>
      <p:sp>
        <p:nvSpPr>
          <p:cNvPr id="6" name="Content Placeholder 5"/>
          <p:cNvSpPr>
            <a:spLocks noGrp="1"/>
          </p:cNvSpPr>
          <p:nvPr>
            <p:ph sz="half" idx="1"/>
          </p:nvPr>
        </p:nvSpPr>
        <p:spPr>
          <a:xfrm>
            <a:off x="457200" y="1600200"/>
            <a:ext cx="3810000" cy="4525963"/>
          </a:xfrm>
        </p:spPr>
        <p:txBody>
          <a:bodyPr>
            <a:normAutofit/>
          </a:bodyPr>
          <a:lstStyle/>
          <a:p>
            <a:pPr marL="0" indent="0">
              <a:buNone/>
            </a:pPr>
            <a:r>
              <a:rPr lang="en-US" b="1" dirty="0"/>
              <a:t>Q5. </a:t>
            </a:r>
            <a:r>
              <a:rPr lang="en-US" dirty="0"/>
              <a:t>This ultrasound image has an artifact with the arrow pointing to it. Name this </a:t>
            </a:r>
            <a:r>
              <a:rPr lang="en-US" dirty="0" smtClean="0"/>
              <a:t>artifact.</a:t>
            </a:r>
          </a:p>
          <a:p>
            <a:pPr marL="0" indent="0">
              <a:buNone/>
            </a:pPr>
            <a:endParaRPr lang="en-US" dirty="0"/>
          </a:p>
          <a:p>
            <a:pPr marL="0" indent="0">
              <a:buNone/>
            </a:pPr>
            <a:r>
              <a:rPr lang="en-US" dirty="0"/>
              <a:t>A .  mirror-image artifact</a:t>
            </a:r>
          </a:p>
          <a:p>
            <a:pPr marL="0" indent="0">
              <a:buNone/>
            </a:pPr>
            <a:r>
              <a:rPr lang="en-US" dirty="0"/>
              <a:t>B.   ring  artifact</a:t>
            </a:r>
          </a:p>
          <a:p>
            <a:pPr marL="0" indent="0">
              <a:buNone/>
            </a:pPr>
            <a:r>
              <a:rPr lang="en-US" dirty="0"/>
              <a:t>C.   banding </a:t>
            </a:r>
            <a:r>
              <a:rPr lang="en-US" dirty="0" smtClean="0"/>
              <a:t>artifact</a:t>
            </a:r>
            <a:endParaRPr lang="en-US" dirty="0"/>
          </a:p>
        </p:txBody>
      </p:sp>
      <p:pic>
        <p:nvPicPr>
          <p:cNvPr id="14339" name="Picture 3"/>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752225"/>
            <a:ext cx="4191000" cy="422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139</a:t>
            </a:fld>
            <a:endParaRPr lang="en-US" dirty="0"/>
          </a:p>
        </p:txBody>
      </p:sp>
      <p:sp>
        <p:nvSpPr>
          <p:cNvPr id="4" name="Footer Placeholder 3"/>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400844179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Index</a:t>
            </a:r>
            <a:endParaRPr lang="en-US" dirty="0"/>
          </a:p>
        </p:txBody>
      </p:sp>
      <p:sp>
        <p:nvSpPr>
          <p:cNvPr id="3" name="Content Placeholder 2"/>
          <p:cNvSpPr>
            <a:spLocks noGrp="1"/>
          </p:cNvSpPr>
          <p:nvPr>
            <p:ph sz="half" idx="1"/>
          </p:nvPr>
        </p:nvSpPr>
        <p:spPr/>
        <p:txBody>
          <a:bodyPr>
            <a:normAutofit fontScale="92500" lnSpcReduction="10000"/>
          </a:bodyPr>
          <a:lstStyle/>
          <a:p>
            <a:pPr>
              <a:buNone/>
            </a:pPr>
            <a:r>
              <a:rPr lang="en-US" dirty="0" smtClean="0">
                <a:hlinkClick r:id="rId2" action="ppaction://hlinksldjump"/>
              </a:rPr>
              <a:t>Beginning of File</a:t>
            </a:r>
            <a:endParaRPr lang="en-US" dirty="0"/>
          </a:p>
          <a:p>
            <a:pPr>
              <a:buNone/>
            </a:pPr>
            <a:r>
              <a:rPr lang="en-US" dirty="0">
                <a:hlinkClick r:id="rId3" action="ppaction://hlinksldjump"/>
              </a:rPr>
              <a:t>Structure of the Atom</a:t>
            </a:r>
            <a:endParaRPr lang="en-US" dirty="0"/>
          </a:p>
          <a:p>
            <a:pPr>
              <a:buNone/>
            </a:pPr>
            <a:r>
              <a:rPr lang="en-US" dirty="0">
                <a:hlinkClick r:id="rId4" action="ppaction://hlinksldjump"/>
              </a:rPr>
              <a:t>Electromagnetic Radiation</a:t>
            </a:r>
            <a:endParaRPr lang="en-US" dirty="0"/>
          </a:p>
          <a:p>
            <a:pPr>
              <a:buNone/>
            </a:pPr>
            <a:r>
              <a:rPr lang="en-US" dirty="0">
                <a:hlinkClick r:id="rId5" action="ppaction://hlinksldjump"/>
              </a:rPr>
              <a:t>Particulate Radiation</a:t>
            </a:r>
            <a:endParaRPr lang="en-US" dirty="0"/>
          </a:p>
          <a:p>
            <a:pPr>
              <a:buNone/>
            </a:pPr>
            <a:r>
              <a:rPr lang="en-US" dirty="0">
                <a:hlinkClick r:id="rId6" action="ppaction://hlinksldjump"/>
              </a:rPr>
              <a:t>Interactions</a:t>
            </a:r>
            <a:endParaRPr lang="en-US" dirty="0"/>
          </a:p>
          <a:p>
            <a:pPr>
              <a:buNone/>
            </a:pPr>
            <a:r>
              <a:rPr lang="en-US" dirty="0">
                <a:hlinkClick r:id="rId7" action="ppaction://hlinksldjump"/>
              </a:rPr>
              <a:t>Radiation Units</a:t>
            </a:r>
            <a:endParaRPr lang="en-US" dirty="0"/>
          </a:p>
          <a:p>
            <a:pPr>
              <a:buNone/>
            </a:pPr>
            <a:r>
              <a:rPr lang="en-US" dirty="0">
                <a:hlinkClick r:id="rId8" action="ppaction://hlinksldjump"/>
              </a:rPr>
              <a:t>X-Ray Production</a:t>
            </a:r>
            <a:endParaRPr lang="en-US" dirty="0"/>
          </a:p>
          <a:p>
            <a:pPr>
              <a:buNone/>
            </a:pPr>
            <a:r>
              <a:rPr lang="en-US" dirty="0">
                <a:hlinkClick r:id="rId9" action="ppaction://hlinksldjump"/>
              </a:rPr>
              <a:t>Imaging Science &amp; Technology</a:t>
            </a:r>
            <a:endParaRPr lang="en-US" dirty="0"/>
          </a:p>
          <a:p>
            <a:pPr>
              <a:buNone/>
            </a:pPr>
            <a:r>
              <a:rPr lang="en-US" dirty="0">
                <a:hlinkClick r:id="rId10" action="ppaction://hlinksldjump"/>
              </a:rPr>
              <a:t>Biological Effects</a:t>
            </a:r>
            <a:endParaRPr lang="en-US" dirty="0"/>
          </a:p>
          <a:p>
            <a:endParaRPr lang="en-US" dirty="0"/>
          </a:p>
        </p:txBody>
      </p:sp>
      <p:sp>
        <p:nvSpPr>
          <p:cNvPr id="4" name="Content Placeholder 3"/>
          <p:cNvSpPr>
            <a:spLocks noGrp="1"/>
          </p:cNvSpPr>
          <p:nvPr>
            <p:ph sz="half" idx="2"/>
          </p:nvPr>
        </p:nvSpPr>
        <p:spPr/>
        <p:txBody>
          <a:bodyPr>
            <a:normAutofit fontScale="92500" lnSpcReduction="10000"/>
          </a:bodyPr>
          <a:lstStyle/>
          <a:p>
            <a:pPr>
              <a:buNone/>
            </a:pPr>
            <a:r>
              <a:rPr lang="en-US" dirty="0">
                <a:hlinkClick r:id="rId11" action="ppaction://hlinksldjump"/>
              </a:rPr>
              <a:t>Radiation Protection</a:t>
            </a:r>
            <a:endParaRPr lang="en-US" dirty="0"/>
          </a:p>
          <a:p>
            <a:pPr>
              <a:buNone/>
            </a:pPr>
            <a:r>
              <a:rPr lang="en-US" dirty="0">
                <a:hlinkClick r:id="rId12" action="ppaction://hlinksldjump"/>
              </a:rPr>
              <a:t>Projection Imaging</a:t>
            </a:r>
            <a:endParaRPr lang="en-US" dirty="0"/>
          </a:p>
          <a:p>
            <a:pPr>
              <a:buNone/>
            </a:pPr>
            <a:r>
              <a:rPr lang="en-US" dirty="0">
                <a:hlinkClick r:id="rId13" action="ppaction://hlinksldjump"/>
              </a:rPr>
              <a:t>General Radiography</a:t>
            </a:r>
            <a:endParaRPr lang="en-US" dirty="0"/>
          </a:p>
          <a:p>
            <a:pPr>
              <a:buNone/>
            </a:pPr>
            <a:r>
              <a:rPr lang="en-US" dirty="0">
                <a:hlinkClick r:id="rId14" action="ppaction://hlinksldjump"/>
              </a:rPr>
              <a:t>Mammography</a:t>
            </a:r>
            <a:endParaRPr lang="en-US" dirty="0"/>
          </a:p>
          <a:p>
            <a:pPr>
              <a:buNone/>
            </a:pPr>
            <a:r>
              <a:rPr lang="en-US" dirty="0">
                <a:hlinkClick r:id="rId15" action="ppaction://hlinksldjump"/>
              </a:rPr>
              <a:t>Fluoroscopy / Interventional</a:t>
            </a:r>
            <a:endParaRPr lang="en-US" dirty="0"/>
          </a:p>
          <a:p>
            <a:pPr>
              <a:buNone/>
            </a:pPr>
            <a:r>
              <a:rPr lang="en-US" dirty="0">
                <a:hlinkClick r:id="rId16" action="ppaction://hlinksldjump"/>
              </a:rPr>
              <a:t>Computed Tomography</a:t>
            </a:r>
            <a:endParaRPr lang="en-US" dirty="0"/>
          </a:p>
          <a:p>
            <a:pPr>
              <a:buNone/>
            </a:pPr>
            <a:r>
              <a:rPr lang="en-US" dirty="0">
                <a:hlinkClick r:id="rId17" action="ppaction://hlinksldjump"/>
              </a:rPr>
              <a:t>Ultrasound</a:t>
            </a:r>
            <a:endParaRPr lang="en-US" dirty="0"/>
          </a:p>
          <a:p>
            <a:pPr>
              <a:buNone/>
            </a:pPr>
            <a:r>
              <a:rPr lang="en-US" dirty="0">
                <a:hlinkClick r:id="rId18" action="ppaction://hlinksldjump"/>
              </a:rPr>
              <a:t>Magnetic Resonance Imaging</a:t>
            </a:r>
            <a:endParaRPr lang="en-US" dirty="0"/>
          </a:p>
          <a:p>
            <a:pPr>
              <a:buNone/>
            </a:pPr>
            <a:r>
              <a:rPr lang="en-US" dirty="0">
                <a:hlinkClick r:id="rId19" action="ppaction://hlinksldjump"/>
              </a:rPr>
              <a:t>Nuclear Medicine</a:t>
            </a:r>
            <a:endParaRPr lang="en-US" dirty="0"/>
          </a:p>
          <a:p>
            <a:endParaRPr lang="en-US" dirty="0"/>
          </a:p>
        </p:txBody>
      </p:sp>
      <p:sp>
        <p:nvSpPr>
          <p:cNvPr id="5" name="Date Placeholder 4"/>
          <p:cNvSpPr>
            <a:spLocks noGrp="1"/>
          </p:cNvSpPr>
          <p:nvPr>
            <p:ph type="dt" sz="half" idx="10"/>
          </p:nvPr>
        </p:nvSpPr>
        <p:spPr/>
        <p:txBody>
          <a:bodyPr/>
          <a:lstStyle/>
          <a:p>
            <a:r>
              <a:rPr lang="en-US" smtClean="0"/>
              <a:t>AAPM DR Residents Physics Curriculum - August 2013</a:t>
            </a:r>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
        <p:nvSpPr>
          <p:cNvPr id="7" name="Slide Number Placeholder 6"/>
          <p:cNvSpPr>
            <a:spLocks noGrp="1"/>
          </p:cNvSpPr>
          <p:nvPr>
            <p:ph type="sldNum" sz="quarter" idx="12"/>
          </p:nvPr>
        </p:nvSpPr>
        <p:spPr/>
        <p:txBody>
          <a:bodyPr/>
          <a:lstStyle/>
          <a:p>
            <a:fld id="{6AF9D24E-6728-4363-8779-0A4E8EAAAED7}" type="slidenum">
              <a:rPr lang="en-US" smtClean="0"/>
              <a:pPr/>
              <a:t>14</a:t>
            </a:fld>
            <a:endParaRPr lang="en-US" dirty="0"/>
          </a:p>
        </p:txBody>
      </p:sp>
    </p:spTree>
    <p:extLst>
      <p:ext uri="{BB962C8B-B14F-4D97-AF65-F5344CB8AC3E}">
        <p14:creationId xmlns:p14="http://schemas.microsoft.com/office/powerpoint/2010/main" val="3255218950"/>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smtClean="0"/>
              <a:t>Ultrasound</a:t>
            </a:r>
            <a:endParaRPr lang="en-US" dirty="0"/>
          </a:p>
        </p:txBody>
      </p:sp>
      <p:sp>
        <p:nvSpPr>
          <p:cNvPr id="6" name="Content Placeholder 5"/>
          <p:cNvSpPr>
            <a:spLocks noGrp="1"/>
          </p:cNvSpPr>
          <p:nvPr>
            <p:ph sz="half" idx="1"/>
          </p:nvPr>
        </p:nvSpPr>
        <p:spPr>
          <a:xfrm>
            <a:off x="457200" y="1600200"/>
            <a:ext cx="3810000" cy="4525963"/>
          </a:xfrm>
        </p:spPr>
        <p:txBody>
          <a:bodyPr>
            <a:normAutofit fontScale="92500" lnSpcReduction="20000"/>
          </a:bodyPr>
          <a:lstStyle/>
          <a:p>
            <a:pPr marL="0" indent="0">
              <a:buNone/>
            </a:pPr>
            <a:r>
              <a:rPr lang="en-US" b="1" dirty="0"/>
              <a:t>Q6. </a:t>
            </a:r>
            <a:r>
              <a:rPr lang="en-US" dirty="0"/>
              <a:t>In </a:t>
            </a:r>
            <a:r>
              <a:rPr lang="en-US" dirty="0" smtClean="0"/>
              <a:t>these </a:t>
            </a:r>
            <a:r>
              <a:rPr lang="en-US" dirty="0"/>
              <a:t>two ultrasound images, </a:t>
            </a:r>
            <a:r>
              <a:rPr lang="en-US" dirty="0" smtClean="0"/>
              <a:t>the top image is </a:t>
            </a:r>
            <a:r>
              <a:rPr lang="en-US" dirty="0"/>
              <a:t>done without </a:t>
            </a:r>
            <a:r>
              <a:rPr lang="en-US" dirty="0" smtClean="0"/>
              <a:t>harmonics, and the bottom image is </a:t>
            </a:r>
            <a:r>
              <a:rPr lang="en-US" dirty="0"/>
              <a:t>done with harmonics. </a:t>
            </a:r>
            <a:r>
              <a:rPr lang="en-US" dirty="0" smtClean="0"/>
              <a:t>The result </a:t>
            </a:r>
            <a:r>
              <a:rPr lang="en-US" dirty="0"/>
              <a:t>is to achieve</a:t>
            </a:r>
            <a:r>
              <a:rPr lang="en-US" dirty="0" smtClean="0"/>
              <a:t>:</a:t>
            </a:r>
          </a:p>
          <a:p>
            <a:pPr marL="0" indent="0">
              <a:buNone/>
            </a:pPr>
            <a:endParaRPr lang="en-US" dirty="0"/>
          </a:p>
          <a:p>
            <a:pPr marL="514350" lvl="0" indent="-514350">
              <a:buFont typeface="+mj-lt"/>
              <a:buAutoNum type="alphaUcPeriod"/>
            </a:pPr>
            <a:r>
              <a:rPr lang="en-US" dirty="0" smtClean="0"/>
              <a:t>enhancement </a:t>
            </a:r>
            <a:r>
              <a:rPr lang="en-US" dirty="0"/>
              <a:t>in spatial resolution</a:t>
            </a:r>
          </a:p>
          <a:p>
            <a:pPr marL="514350" lvl="0" indent="-514350">
              <a:buFont typeface="+mj-lt"/>
              <a:buAutoNum type="alphaUcPeriod"/>
            </a:pPr>
            <a:r>
              <a:rPr lang="en-US" dirty="0" smtClean="0"/>
              <a:t>enhanced </a:t>
            </a:r>
            <a:r>
              <a:rPr lang="en-US" dirty="0"/>
              <a:t>contrast</a:t>
            </a:r>
          </a:p>
          <a:p>
            <a:pPr marL="514350" lvl="0" indent="-514350">
              <a:buFont typeface="+mj-lt"/>
              <a:buAutoNum type="alphaUcPeriod"/>
            </a:pPr>
            <a:r>
              <a:rPr lang="en-US" dirty="0"/>
              <a:t>Doppler </a:t>
            </a:r>
            <a:r>
              <a:rPr lang="en-US" dirty="0" smtClean="0"/>
              <a:t>shift</a:t>
            </a:r>
            <a:endParaRPr lang="en-US" dirty="0"/>
          </a:p>
        </p:txBody>
      </p:sp>
      <p:pic>
        <p:nvPicPr>
          <p:cNvPr id="15362"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593771" y="1552745"/>
            <a:ext cx="4114800" cy="2387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3771" y="3962400"/>
            <a:ext cx="4114800" cy="2380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140</a:t>
            </a:fld>
            <a:endParaRPr lang="en-US" dirty="0"/>
          </a:p>
        </p:txBody>
      </p:sp>
      <p:sp>
        <p:nvSpPr>
          <p:cNvPr id="4" name="Footer Placeholder 3"/>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3094402066"/>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smtClean="0"/>
              <a:t>Ultrasound</a:t>
            </a:r>
            <a:endParaRPr lang="en-US" dirty="0"/>
          </a:p>
        </p:txBody>
      </p:sp>
      <p:sp>
        <p:nvSpPr>
          <p:cNvPr id="6" name="Content Placeholder 5"/>
          <p:cNvSpPr>
            <a:spLocks noGrp="1"/>
          </p:cNvSpPr>
          <p:nvPr>
            <p:ph sz="half" idx="1"/>
          </p:nvPr>
        </p:nvSpPr>
        <p:spPr>
          <a:xfrm>
            <a:off x="457200" y="1600200"/>
            <a:ext cx="3810000" cy="4525963"/>
          </a:xfrm>
        </p:spPr>
        <p:txBody>
          <a:bodyPr>
            <a:normAutofit fontScale="92500" lnSpcReduction="20000"/>
          </a:bodyPr>
          <a:lstStyle/>
          <a:p>
            <a:pPr marL="0" indent="0">
              <a:buNone/>
            </a:pPr>
            <a:r>
              <a:rPr lang="en-US" b="1" dirty="0"/>
              <a:t>Q7. </a:t>
            </a:r>
            <a:r>
              <a:rPr lang="en-US" dirty="0"/>
              <a:t>Body habitus and </a:t>
            </a:r>
            <a:r>
              <a:rPr lang="en-US" dirty="0" smtClean="0"/>
              <a:t>transducer </a:t>
            </a:r>
            <a:r>
              <a:rPr lang="en-US" dirty="0"/>
              <a:t>selection </a:t>
            </a:r>
            <a:r>
              <a:rPr lang="en-US" dirty="0" smtClean="0"/>
              <a:t>play </a:t>
            </a:r>
            <a:r>
              <a:rPr lang="en-US" dirty="0"/>
              <a:t>key </a:t>
            </a:r>
            <a:r>
              <a:rPr lang="en-US" dirty="0" smtClean="0"/>
              <a:t>roles </a:t>
            </a:r>
            <a:r>
              <a:rPr lang="en-US" dirty="0"/>
              <a:t>in ultrasound imaging. </a:t>
            </a:r>
            <a:r>
              <a:rPr lang="en-US" dirty="0" smtClean="0"/>
              <a:t>In these images, the selection </a:t>
            </a:r>
            <a:r>
              <a:rPr lang="en-US" dirty="0"/>
              <a:t>of </a:t>
            </a:r>
            <a:r>
              <a:rPr lang="en-US" dirty="0" smtClean="0"/>
              <a:t>a curvilinear </a:t>
            </a:r>
            <a:r>
              <a:rPr lang="en-US" dirty="0"/>
              <a:t>transducer instead of a linear transducer </a:t>
            </a:r>
            <a:r>
              <a:rPr lang="en-US" dirty="0" smtClean="0"/>
              <a:t>gives _____.</a:t>
            </a:r>
            <a:endParaRPr lang="en-US" dirty="0"/>
          </a:p>
          <a:p>
            <a:pPr marL="0" indent="0">
              <a:buNone/>
            </a:pPr>
            <a:endParaRPr lang="en-US" dirty="0"/>
          </a:p>
          <a:p>
            <a:pPr marL="514350" lvl="0" indent="-514350">
              <a:buFont typeface="+mj-lt"/>
              <a:buAutoNum type="alphaUcPeriod"/>
            </a:pPr>
            <a:r>
              <a:rPr lang="en-US" dirty="0"/>
              <a:t>better image depth</a:t>
            </a:r>
          </a:p>
          <a:p>
            <a:pPr marL="514350" lvl="0" indent="-514350">
              <a:buFont typeface="+mj-lt"/>
              <a:buAutoNum type="alphaUcPeriod"/>
            </a:pPr>
            <a:r>
              <a:rPr lang="en-US" dirty="0"/>
              <a:t>better resolution</a:t>
            </a:r>
          </a:p>
          <a:p>
            <a:pPr marL="514350" lvl="0" indent="-514350">
              <a:buFont typeface="+mj-lt"/>
              <a:buAutoNum type="alphaUcPeriod"/>
            </a:pPr>
            <a:r>
              <a:rPr lang="en-US" dirty="0"/>
              <a:t>more field of view</a:t>
            </a:r>
          </a:p>
        </p:txBody>
      </p:sp>
      <p:pic>
        <p:nvPicPr>
          <p:cNvPr id="1638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327380"/>
            <a:ext cx="4191000" cy="2432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3886200"/>
            <a:ext cx="4200525" cy="2429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141</a:t>
            </a:fld>
            <a:endParaRPr lang="en-US" dirty="0"/>
          </a:p>
        </p:txBody>
      </p:sp>
      <p:sp>
        <p:nvSpPr>
          <p:cNvPr id="4" name="Footer Placeholder 3"/>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868053572"/>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smtClean="0"/>
              <a:t>Ultrasound</a:t>
            </a:r>
            <a:endParaRPr lang="en-US" dirty="0"/>
          </a:p>
        </p:txBody>
      </p:sp>
      <p:sp>
        <p:nvSpPr>
          <p:cNvPr id="6" name="Content Placeholder 5"/>
          <p:cNvSpPr>
            <a:spLocks noGrp="1"/>
          </p:cNvSpPr>
          <p:nvPr>
            <p:ph sz="half" idx="1"/>
          </p:nvPr>
        </p:nvSpPr>
        <p:spPr>
          <a:xfrm>
            <a:off x="457200" y="1600200"/>
            <a:ext cx="3810000" cy="4724400"/>
          </a:xfrm>
        </p:spPr>
        <p:txBody>
          <a:bodyPr>
            <a:normAutofit fontScale="85000" lnSpcReduction="20000"/>
          </a:bodyPr>
          <a:lstStyle/>
          <a:p>
            <a:pPr marL="0" indent="0">
              <a:buNone/>
            </a:pPr>
            <a:r>
              <a:rPr lang="en-US" b="1" dirty="0"/>
              <a:t>Q8</a:t>
            </a:r>
            <a:r>
              <a:rPr lang="en-US" dirty="0"/>
              <a:t>. How </a:t>
            </a:r>
            <a:r>
              <a:rPr lang="en-US" dirty="0" smtClean="0"/>
              <a:t>can the </a:t>
            </a:r>
            <a:r>
              <a:rPr lang="en-US" dirty="0"/>
              <a:t>artifact shown </a:t>
            </a:r>
            <a:r>
              <a:rPr lang="en-US" dirty="0" smtClean="0"/>
              <a:t>in </a:t>
            </a:r>
            <a:r>
              <a:rPr lang="en-US" dirty="0"/>
              <a:t>this image </a:t>
            </a:r>
            <a:r>
              <a:rPr lang="en-US" dirty="0" smtClean="0"/>
              <a:t>be </a:t>
            </a:r>
            <a:r>
              <a:rPr lang="en-US" dirty="0"/>
              <a:t>corrected?</a:t>
            </a:r>
          </a:p>
          <a:p>
            <a:pPr marL="0" indent="0">
              <a:buNone/>
            </a:pPr>
            <a:endParaRPr lang="en-US" dirty="0"/>
          </a:p>
          <a:p>
            <a:pPr marL="514350" lvl="0" indent="-514350">
              <a:buFont typeface="+mj-lt"/>
              <a:buAutoNum type="alphaUcPeriod"/>
            </a:pPr>
            <a:r>
              <a:rPr lang="en-US" dirty="0"/>
              <a:t>adjustment of the color Doppler threshold</a:t>
            </a:r>
          </a:p>
          <a:p>
            <a:pPr marL="514350" lvl="0" indent="-514350">
              <a:buFont typeface="+mj-lt"/>
              <a:buAutoNum type="alphaUcPeriod"/>
            </a:pPr>
            <a:r>
              <a:rPr lang="en-US" dirty="0"/>
              <a:t>adjustment of the color scale</a:t>
            </a:r>
          </a:p>
          <a:p>
            <a:pPr marL="514350" lvl="0" indent="-514350">
              <a:buFont typeface="+mj-lt"/>
              <a:buAutoNum type="alphaUcPeriod"/>
            </a:pPr>
            <a:r>
              <a:rPr lang="en-US" dirty="0"/>
              <a:t>adjustment of the color gain</a:t>
            </a:r>
          </a:p>
          <a:p>
            <a:pPr marL="514350" lvl="0" indent="-514350">
              <a:buFont typeface="+mj-lt"/>
              <a:buAutoNum type="alphaUcPeriod"/>
            </a:pPr>
            <a:r>
              <a:rPr lang="en-US" dirty="0"/>
              <a:t>adjustment of the sample volume angle to align with the wall contour of the </a:t>
            </a:r>
            <a:r>
              <a:rPr lang="en-US" dirty="0" smtClean="0"/>
              <a:t>ICA</a:t>
            </a:r>
            <a:endParaRPr lang="en-US" dirty="0">
              <a:effectLst/>
            </a:endParaRPr>
          </a:p>
        </p:txBody>
      </p:sp>
      <p:pic>
        <p:nvPicPr>
          <p:cNvPr id="17410"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828800"/>
            <a:ext cx="4038600" cy="257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142</a:t>
            </a:fld>
            <a:endParaRPr lang="en-US" dirty="0"/>
          </a:p>
        </p:txBody>
      </p:sp>
      <p:sp>
        <p:nvSpPr>
          <p:cNvPr id="4" name="Footer Placeholder 3"/>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471263325"/>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smtClean="0"/>
              <a:t>Ultrasound</a:t>
            </a:r>
            <a:endParaRPr lang="en-US" dirty="0"/>
          </a:p>
        </p:txBody>
      </p:sp>
      <p:sp>
        <p:nvSpPr>
          <p:cNvPr id="6" name="Content Placeholder 5"/>
          <p:cNvSpPr>
            <a:spLocks noGrp="1"/>
          </p:cNvSpPr>
          <p:nvPr>
            <p:ph sz="half" idx="1"/>
          </p:nvPr>
        </p:nvSpPr>
        <p:spPr>
          <a:xfrm>
            <a:off x="457200" y="1600200"/>
            <a:ext cx="3810000" cy="4525963"/>
          </a:xfrm>
        </p:spPr>
        <p:txBody>
          <a:bodyPr>
            <a:normAutofit fontScale="92500" lnSpcReduction="20000"/>
          </a:bodyPr>
          <a:lstStyle/>
          <a:p>
            <a:pPr marL="0" indent="0">
              <a:buNone/>
            </a:pPr>
            <a:r>
              <a:rPr lang="en-US" b="1" dirty="0"/>
              <a:t>Q9.</a:t>
            </a:r>
            <a:r>
              <a:rPr lang="en-US" dirty="0"/>
              <a:t> For a better evaluation of the ECA on the Doppler study shown </a:t>
            </a:r>
            <a:r>
              <a:rPr lang="en-US" dirty="0" smtClean="0"/>
              <a:t>here, what </a:t>
            </a:r>
            <a:r>
              <a:rPr lang="en-US" dirty="0"/>
              <a:t>should be adjusted</a:t>
            </a:r>
            <a:r>
              <a:rPr lang="en-US" dirty="0" smtClean="0"/>
              <a:t>?</a:t>
            </a:r>
          </a:p>
          <a:p>
            <a:pPr marL="0" indent="0">
              <a:buNone/>
            </a:pPr>
            <a:endParaRPr lang="en-US" dirty="0"/>
          </a:p>
          <a:p>
            <a:pPr marL="514350" lvl="0" indent="-514350">
              <a:buFont typeface="+mj-lt"/>
              <a:buAutoNum type="alphaUcPeriod"/>
            </a:pPr>
            <a:r>
              <a:rPr lang="en-US" dirty="0"/>
              <a:t>color Doppler sampling window</a:t>
            </a:r>
          </a:p>
          <a:p>
            <a:pPr marL="514350" lvl="0" indent="-514350">
              <a:buFont typeface="+mj-lt"/>
              <a:buAutoNum type="alphaUcPeriod"/>
            </a:pPr>
            <a:r>
              <a:rPr lang="en-US" dirty="0"/>
              <a:t>color scale</a:t>
            </a:r>
          </a:p>
          <a:p>
            <a:pPr marL="514350" lvl="0" indent="-514350">
              <a:buFont typeface="+mj-lt"/>
              <a:buAutoNum type="alphaUcPeriod"/>
            </a:pPr>
            <a:r>
              <a:rPr lang="en-US" dirty="0"/>
              <a:t>color gain</a:t>
            </a:r>
          </a:p>
          <a:p>
            <a:pPr marL="514350" lvl="0" indent="-514350">
              <a:buFont typeface="+mj-lt"/>
              <a:buAutoNum type="alphaUcPeriod"/>
            </a:pPr>
            <a:r>
              <a:rPr lang="en-US" dirty="0"/>
              <a:t>sample volume angle to be aligned with the wall contour of the </a:t>
            </a:r>
            <a:r>
              <a:rPr lang="en-US" dirty="0" smtClean="0"/>
              <a:t>ICA</a:t>
            </a:r>
            <a:endParaRPr lang="en-US" dirty="0"/>
          </a:p>
        </p:txBody>
      </p:sp>
      <p:pic>
        <p:nvPicPr>
          <p:cNvPr id="18434"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312660" y="2286000"/>
            <a:ext cx="4709680" cy="315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143</a:t>
            </a:fld>
            <a:endParaRPr lang="en-US" dirty="0"/>
          </a:p>
        </p:txBody>
      </p:sp>
      <p:sp>
        <p:nvSpPr>
          <p:cNvPr id="4" name="Footer Placeholder 3"/>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271654900"/>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smtClean="0"/>
              <a:t>Ultrasound</a:t>
            </a:r>
            <a:endParaRPr lang="en-US" dirty="0"/>
          </a:p>
        </p:txBody>
      </p:sp>
      <p:sp>
        <p:nvSpPr>
          <p:cNvPr id="6" name="Content Placeholder 5"/>
          <p:cNvSpPr>
            <a:spLocks noGrp="1"/>
          </p:cNvSpPr>
          <p:nvPr>
            <p:ph idx="1"/>
          </p:nvPr>
        </p:nvSpPr>
        <p:spPr/>
        <p:txBody>
          <a:bodyPr>
            <a:normAutofit fontScale="92500" lnSpcReduction="10000"/>
          </a:bodyPr>
          <a:lstStyle/>
          <a:p>
            <a:pPr marL="0" indent="0">
              <a:buNone/>
            </a:pPr>
            <a:r>
              <a:rPr lang="en-US" b="1" dirty="0"/>
              <a:t>Q10. </a:t>
            </a:r>
            <a:r>
              <a:rPr lang="en-US" dirty="0"/>
              <a:t>Using Doppler to interrogate a </a:t>
            </a:r>
            <a:r>
              <a:rPr lang="en-US" dirty="0" smtClean="0"/>
              <a:t>vessel </a:t>
            </a:r>
            <a:r>
              <a:rPr lang="en-US" dirty="0"/>
              <a:t>demands using the correct angle. An angle of </a:t>
            </a:r>
            <a:r>
              <a:rPr lang="en-US" dirty="0" smtClean="0"/>
              <a:t>____ </a:t>
            </a:r>
            <a:r>
              <a:rPr lang="en-US" dirty="0"/>
              <a:t>degrees is usually preferred to obtain accurate velocity measurements.</a:t>
            </a:r>
          </a:p>
          <a:p>
            <a:pPr marL="0" indent="0">
              <a:buNone/>
            </a:pPr>
            <a:r>
              <a:rPr lang="en-US" dirty="0"/>
              <a:t> </a:t>
            </a:r>
          </a:p>
          <a:p>
            <a:pPr marL="514350" lvl="0" indent="-514350">
              <a:buFont typeface="+mj-lt"/>
              <a:buAutoNum type="alphaUcPeriod"/>
            </a:pPr>
            <a:r>
              <a:rPr lang="en-US" dirty="0"/>
              <a:t>80</a:t>
            </a:r>
          </a:p>
          <a:p>
            <a:pPr marL="514350" lvl="0" indent="-514350">
              <a:buFont typeface="+mj-lt"/>
              <a:buAutoNum type="alphaUcPeriod"/>
            </a:pPr>
            <a:r>
              <a:rPr lang="en-US" dirty="0"/>
              <a:t>65</a:t>
            </a:r>
          </a:p>
          <a:p>
            <a:pPr marL="514350" lvl="0" indent="-514350">
              <a:buFont typeface="+mj-lt"/>
              <a:buAutoNum type="alphaUcPeriod"/>
            </a:pPr>
            <a:r>
              <a:rPr lang="en-US" dirty="0"/>
              <a:t>60</a:t>
            </a:r>
          </a:p>
          <a:p>
            <a:pPr marL="514350" lvl="0" indent="-514350">
              <a:buFont typeface="+mj-lt"/>
              <a:buAutoNum type="alphaUcPeriod"/>
            </a:pPr>
            <a:r>
              <a:rPr lang="en-US" dirty="0"/>
              <a:t>30</a:t>
            </a: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144</a:t>
            </a:fld>
            <a:endParaRPr lang="en-US" dirty="0"/>
          </a:p>
        </p:txBody>
      </p:sp>
      <p:sp>
        <p:nvSpPr>
          <p:cNvPr id="4" name="Footer Placeholder 3"/>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3641800143"/>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Index</a:t>
            </a:r>
            <a:endParaRPr lang="en-US" dirty="0"/>
          </a:p>
        </p:txBody>
      </p:sp>
      <p:sp>
        <p:nvSpPr>
          <p:cNvPr id="3" name="Content Placeholder 2"/>
          <p:cNvSpPr>
            <a:spLocks noGrp="1"/>
          </p:cNvSpPr>
          <p:nvPr>
            <p:ph sz="half" idx="1"/>
          </p:nvPr>
        </p:nvSpPr>
        <p:spPr/>
        <p:txBody>
          <a:bodyPr>
            <a:normAutofit fontScale="92500" lnSpcReduction="10000"/>
          </a:bodyPr>
          <a:lstStyle/>
          <a:p>
            <a:pPr>
              <a:buNone/>
            </a:pPr>
            <a:r>
              <a:rPr lang="en-US" dirty="0" smtClean="0">
                <a:hlinkClick r:id="rId2" action="ppaction://hlinksldjump"/>
              </a:rPr>
              <a:t>Beginning of File</a:t>
            </a:r>
            <a:endParaRPr lang="en-US" dirty="0"/>
          </a:p>
          <a:p>
            <a:pPr>
              <a:buNone/>
            </a:pPr>
            <a:r>
              <a:rPr lang="en-US" dirty="0">
                <a:hlinkClick r:id="rId3" action="ppaction://hlinksldjump"/>
              </a:rPr>
              <a:t>Structure of the Atom</a:t>
            </a:r>
            <a:endParaRPr lang="en-US" dirty="0"/>
          </a:p>
          <a:p>
            <a:pPr>
              <a:buNone/>
            </a:pPr>
            <a:r>
              <a:rPr lang="en-US" dirty="0">
                <a:hlinkClick r:id="rId4" action="ppaction://hlinksldjump"/>
              </a:rPr>
              <a:t>Electromagnetic Radiation</a:t>
            </a:r>
            <a:endParaRPr lang="en-US" dirty="0"/>
          </a:p>
          <a:p>
            <a:pPr>
              <a:buNone/>
            </a:pPr>
            <a:r>
              <a:rPr lang="en-US" dirty="0">
                <a:hlinkClick r:id="rId5" action="ppaction://hlinksldjump"/>
              </a:rPr>
              <a:t>Particulate Radiation</a:t>
            </a:r>
            <a:endParaRPr lang="en-US" dirty="0"/>
          </a:p>
          <a:p>
            <a:pPr>
              <a:buNone/>
            </a:pPr>
            <a:r>
              <a:rPr lang="en-US" dirty="0">
                <a:hlinkClick r:id="rId6" action="ppaction://hlinksldjump"/>
              </a:rPr>
              <a:t>Interactions</a:t>
            </a:r>
            <a:endParaRPr lang="en-US" dirty="0"/>
          </a:p>
          <a:p>
            <a:pPr>
              <a:buNone/>
            </a:pPr>
            <a:r>
              <a:rPr lang="en-US" dirty="0">
                <a:hlinkClick r:id="rId7" action="ppaction://hlinksldjump"/>
              </a:rPr>
              <a:t>Radiation Units</a:t>
            </a:r>
            <a:endParaRPr lang="en-US" dirty="0"/>
          </a:p>
          <a:p>
            <a:pPr>
              <a:buNone/>
            </a:pPr>
            <a:r>
              <a:rPr lang="en-US" dirty="0">
                <a:hlinkClick r:id="rId8" action="ppaction://hlinksldjump"/>
              </a:rPr>
              <a:t>X-Ray Production</a:t>
            </a:r>
            <a:endParaRPr lang="en-US" dirty="0"/>
          </a:p>
          <a:p>
            <a:pPr>
              <a:buNone/>
            </a:pPr>
            <a:r>
              <a:rPr lang="en-US" dirty="0">
                <a:hlinkClick r:id="rId9" action="ppaction://hlinksldjump"/>
              </a:rPr>
              <a:t>Imaging Science &amp; Technology</a:t>
            </a:r>
            <a:endParaRPr lang="en-US" dirty="0"/>
          </a:p>
          <a:p>
            <a:pPr>
              <a:buNone/>
            </a:pPr>
            <a:r>
              <a:rPr lang="en-US" dirty="0">
                <a:hlinkClick r:id="rId10" action="ppaction://hlinksldjump"/>
              </a:rPr>
              <a:t>Biological Effects</a:t>
            </a:r>
            <a:endParaRPr lang="en-US" dirty="0"/>
          </a:p>
          <a:p>
            <a:endParaRPr lang="en-US" dirty="0"/>
          </a:p>
        </p:txBody>
      </p:sp>
      <p:sp>
        <p:nvSpPr>
          <p:cNvPr id="4" name="Content Placeholder 3"/>
          <p:cNvSpPr>
            <a:spLocks noGrp="1"/>
          </p:cNvSpPr>
          <p:nvPr>
            <p:ph sz="half" idx="2"/>
          </p:nvPr>
        </p:nvSpPr>
        <p:spPr/>
        <p:txBody>
          <a:bodyPr>
            <a:normAutofit fontScale="92500" lnSpcReduction="10000"/>
          </a:bodyPr>
          <a:lstStyle/>
          <a:p>
            <a:pPr>
              <a:buNone/>
            </a:pPr>
            <a:r>
              <a:rPr lang="en-US" dirty="0">
                <a:hlinkClick r:id="rId11" action="ppaction://hlinksldjump"/>
              </a:rPr>
              <a:t>Radiation Protection</a:t>
            </a:r>
            <a:endParaRPr lang="en-US" dirty="0"/>
          </a:p>
          <a:p>
            <a:pPr>
              <a:buNone/>
            </a:pPr>
            <a:r>
              <a:rPr lang="en-US" dirty="0">
                <a:hlinkClick r:id="rId12" action="ppaction://hlinksldjump"/>
              </a:rPr>
              <a:t>Projection Imaging</a:t>
            </a:r>
            <a:endParaRPr lang="en-US" dirty="0"/>
          </a:p>
          <a:p>
            <a:pPr>
              <a:buNone/>
            </a:pPr>
            <a:r>
              <a:rPr lang="en-US" dirty="0">
                <a:hlinkClick r:id="rId13" action="ppaction://hlinksldjump"/>
              </a:rPr>
              <a:t>General Radiography</a:t>
            </a:r>
            <a:endParaRPr lang="en-US" dirty="0"/>
          </a:p>
          <a:p>
            <a:pPr>
              <a:buNone/>
            </a:pPr>
            <a:r>
              <a:rPr lang="en-US" dirty="0">
                <a:hlinkClick r:id="rId14" action="ppaction://hlinksldjump"/>
              </a:rPr>
              <a:t>Mammography</a:t>
            </a:r>
            <a:endParaRPr lang="en-US" dirty="0"/>
          </a:p>
          <a:p>
            <a:pPr>
              <a:buNone/>
            </a:pPr>
            <a:r>
              <a:rPr lang="en-US" dirty="0">
                <a:hlinkClick r:id="rId15" action="ppaction://hlinksldjump"/>
              </a:rPr>
              <a:t>Fluoroscopy / Interventional</a:t>
            </a:r>
            <a:endParaRPr lang="en-US" dirty="0"/>
          </a:p>
          <a:p>
            <a:pPr>
              <a:buNone/>
            </a:pPr>
            <a:r>
              <a:rPr lang="en-US" dirty="0">
                <a:hlinkClick r:id="rId16" action="ppaction://hlinksldjump"/>
              </a:rPr>
              <a:t>Computed Tomography</a:t>
            </a:r>
            <a:endParaRPr lang="en-US" dirty="0"/>
          </a:p>
          <a:p>
            <a:pPr>
              <a:buNone/>
            </a:pPr>
            <a:r>
              <a:rPr lang="en-US" dirty="0">
                <a:hlinkClick r:id="rId17" action="ppaction://hlinksldjump"/>
              </a:rPr>
              <a:t>Ultrasound</a:t>
            </a:r>
            <a:endParaRPr lang="en-US" dirty="0"/>
          </a:p>
          <a:p>
            <a:pPr>
              <a:buNone/>
            </a:pPr>
            <a:r>
              <a:rPr lang="en-US" dirty="0">
                <a:hlinkClick r:id="rId18" action="ppaction://hlinksldjump"/>
              </a:rPr>
              <a:t>Magnetic Resonance Imaging</a:t>
            </a:r>
            <a:endParaRPr lang="en-US" dirty="0"/>
          </a:p>
          <a:p>
            <a:pPr>
              <a:buNone/>
            </a:pPr>
            <a:r>
              <a:rPr lang="en-US" dirty="0">
                <a:hlinkClick r:id="rId19" action="ppaction://hlinksldjump"/>
              </a:rPr>
              <a:t>Nuclear Medicine</a:t>
            </a:r>
            <a:endParaRPr lang="en-US" dirty="0"/>
          </a:p>
          <a:p>
            <a:endParaRPr lang="en-US" dirty="0"/>
          </a:p>
        </p:txBody>
      </p:sp>
      <p:sp>
        <p:nvSpPr>
          <p:cNvPr id="5" name="Date Placeholder 4"/>
          <p:cNvSpPr>
            <a:spLocks noGrp="1"/>
          </p:cNvSpPr>
          <p:nvPr>
            <p:ph type="dt" sz="half" idx="10"/>
          </p:nvPr>
        </p:nvSpPr>
        <p:spPr/>
        <p:txBody>
          <a:bodyPr/>
          <a:lstStyle/>
          <a:p>
            <a:r>
              <a:rPr lang="en-US" smtClean="0"/>
              <a:t>AAPM DR Residents Physics Curriculum - August 2013</a:t>
            </a:r>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
        <p:nvSpPr>
          <p:cNvPr id="7" name="Slide Number Placeholder 6"/>
          <p:cNvSpPr>
            <a:spLocks noGrp="1"/>
          </p:cNvSpPr>
          <p:nvPr>
            <p:ph type="sldNum" sz="quarter" idx="12"/>
          </p:nvPr>
        </p:nvSpPr>
        <p:spPr/>
        <p:txBody>
          <a:bodyPr/>
          <a:lstStyle/>
          <a:p>
            <a:fld id="{6AF9D24E-6728-4363-8779-0A4E8EAAAED7}" type="slidenum">
              <a:rPr lang="en-US" smtClean="0"/>
              <a:pPr/>
              <a:t>145</a:t>
            </a:fld>
            <a:endParaRPr lang="en-US" dirty="0"/>
          </a:p>
        </p:txBody>
      </p:sp>
    </p:spTree>
    <p:extLst>
      <p:ext uri="{BB962C8B-B14F-4D97-AF65-F5344CB8AC3E}">
        <p14:creationId xmlns:p14="http://schemas.microsoft.com/office/powerpoint/2010/main" val="3255218950"/>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smtClean="0"/>
              <a:t>MRI</a:t>
            </a:r>
            <a:endParaRPr lang="en-US" dirty="0"/>
          </a:p>
        </p:txBody>
      </p:sp>
      <p:sp>
        <p:nvSpPr>
          <p:cNvPr id="6" name="Content Placeholder 5"/>
          <p:cNvSpPr>
            <a:spLocks noGrp="1"/>
          </p:cNvSpPr>
          <p:nvPr>
            <p:ph sz="half" idx="1"/>
          </p:nvPr>
        </p:nvSpPr>
        <p:spPr>
          <a:xfrm>
            <a:off x="457200" y="1600200"/>
            <a:ext cx="3810000" cy="4525963"/>
          </a:xfrm>
        </p:spPr>
        <p:txBody>
          <a:bodyPr>
            <a:normAutofit/>
          </a:bodyPr>
          <a:lstStyle/>
          <a:p>
            <a:pPr marL="0" indent="0">
              <a:buNone/>
            </a:pPr>
            <a:r>
              <a:rPr lang="en-US" b="1" dirty="0"/>
              <a:t>Q1.  </a:t>
            </a:r>
            <a:r>
              <a:rPr lang="en-US" dirty="0"/>
              <a:t>What artifact is present in this MR image</a:t>
            </a:r>
            <a:r>
              <a:rPr lang="en-US" dirty="0" smtClean="0"/>
              <a:t>?</a:t>
            </a:r>
          </a:p>
          <a:p>
            <a:pPr marL="0" indent="0">
              <a:buNone/>
            </a:pPr>
            <a:endParaRPr lang="en-US" dirty="0"/>
          </a:p>
          <a:p>
            <a:pPr marL="0" indent="0">
              <a:buNone/>
            </a:pPr>
            <a:r>
              <a:rPr lang="en-US" dirty="0"/>
              <a:t>A. patient motion</a:t>
            </a:r>
          </a:p>
          <a:p>
            <a:pPr marL="0" indent="0">
              <a:buNone/>
            </a:pPr>
            <a:r>
              <a:rPr lang="en-US" dirty="0"/>
              <a:t>B. aliasing</a:t>
            </a:r>
          </a:p>
          <a:p>
            <a:pPr marL="0" indent="0">
              <a:buNone/>
            </a:pPr>
            <a:r>
              <a:rPr lang="en-US" dirty="0"/>
              <a:t>C. truncation</a:t>
            </a:r>
          </a:p>
          <a:p>
            <a:pPr marL="0" indent="0">
              <a:buNone/>
            </a:pPr>
            <a:r>
              <a:rPr lang="en-US" dirty="0"/>
              <a:t>D. flow </a:t>
            </a:r>
            <a:r>
              <a:rPr lang="en-US" dirty="0" smtClean="0"/>
              <a:t>artifacts</a:t>
            </a:r>
            <a:endParaRPr lang="en-US" dirty="0"/>
          </a:p>
        </p:txBody>
      </p:sp>
      <p:pic>
        <p:nvPicPr>
          <p:cNvPr id="19458"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363928" y="1554163"/>
            <a:ext cx="4607144" cy="461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146</a:t>
            </a:fld>
            <a:endParaRPr lang="en-US" dirty="0"/>
          </a:p>
        </p:txBody>
      </p:sp>
      <p:sp>
        <p:nvSpPr>
          <p:cNvPr id="4" name="Footer Placeholder 3"/>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4243451275"/>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smtClean="0"/>
              <a:t>MRI</a:t>
            </a:r>
            <a:endParaRPr lang="en-US" dirty="0"/>
          </a:p>
        </p:txBody>
      </p:sp>
      <p:sp>
        <p:nvSpPr>
          <p:cNvPr id="6" name="Content Placeholder 5"/>
          <p:cNvSpPr>
            <a:spLocks noGrp="1"/>
          </p:cNvSpPr>
          <p:nvPr>
            <p:ph sz="half" idx="1"/>
          </p:nvPr>
        </p:nvSpPr>
        <p:spPr>
          <a:xfrm>
            <a:off x="457200" y="1600200"/>
            <a:ext cx="3810000" cy="4525963"/>
          </a:xfrm>
        </p:spPr>
        <p:txBody>
          <a:bodyPr>
            <a:normAutofit fontScale="70000" lnSpcReduction="20000"/>
          </a:bodyPr>
          <a:lstStyle/>
          <a:p>
            <a:pPr marL="0" indent="0">
              <a:buNone/>
            </a:pPr>
            <a:r>
              <a:rPr lang="en-US" b="1" dirty="0"/>
              <a:t>Q2.  </a:t>
            </a:r>
            <a:r>
              <a:rPr lang="en-US" dirty="0"/>
              <a:t>Which of the following techniques will you use to remove the aliasing artifacts without changing spatial resolution or scan time in </a:t>
            </a:r>
            <a:r>
              <a:rPr lang="en-US" dirty="0" smtClean="0"/>
              <a:t>this figure, </a:t>
            </a:r>
            <a:r>
              <a:rPr lang="en-US" dirty="0"/>
              <a:t>a </a:t>
            </a:r>
            <a:r>
              <a:rPr lang="en-US" dirty="0" smtClean="0"/>
              <a:t>high-resolution </a:t>
            </a:r>
            <a:r>
              <a:rPr lang="en-US" dirty="0"/>
              <a:t>T2W sagittal image?   Orbits are the subject.</a:t>
            </a:r>
          </a:p>
          <a:p>
            <a:pPr marL="0" indent="0">
              <a:buNone/>
            </a:pPr>
            <a:endParaRPr lang="en-US" dirty="0"/>
          </a:p>
          <a:p>
            <a:pPr marL="0" indent="0">
              <a:buNone/>
            </a:pPr>
            <a:r>
              <a:rPr lang="en-US" dirty="0"/>
              <a:t>A. increase FOV</a:t>
            </a:r>
          </a:p>
          <a:p>
            <a:pPr marL="0" indent="0">
              <a:buNone/>
            </a:pPr>
            <a:r>
              <a:rPr lang="en-US" dirty="0"/>
              <a:t>B. increase FOV and matrix size</a:t>
            </a:r>
          </a:p>
          <a:p>
            <a:pPr marL="0" indent="0">
              <a:buNone/>
            </a:pPr>
            <a:r>
              <a:rPr lang="en-US" dirty="0"/>
              <a:t>C. reposition the patient to make the orbits at the center of the FOV</a:t>
            </a:r>
          </a:p>
          <a:p>
            <a:pPr marL="0" indent="0">
              <a:buNone/>
            </a:pPr>
            <a:r>
              <a:rPr lang="en-US" dirty="0"/>
              <a:t>D. use </a:t>
            </a:r>
            <a:r>
              <a:rPr lang="en-US" dirty="0" smtClean="0"/>
              <a:t>anti-aliasing </a:t>
            </a:r>
            <a:r>
              <a:rPr lang="en-US" dirty="0"/>
              <a:t>technique, such as No Phase Wrapping</a:t>
            </a:r>
          </a:p>
        </p:txBody>
      </p:sp>
      <p:pic>
        <p:nvPicPr>
          <p:cNvPr id="20482"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839108"/>
            <a:ext cx="4038600" cy="404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147</a:t>
            </a:fld>
            <a:endParaRPr lang="en-US" dirty="0"/>
          </a:p>
        </p:txBody>
      </p:sp>
      <p:sp>
        <p:nvSpPr>
          <p:cNvPr id="4" name="Footer Placeholder 3"/>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3273521041"/>
      </p:ext>
    </p:extLst>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smtClean="0"/>
              <a:t>MRI</a:t>
            </a:r>
            <a:endParaRPr lang="en-US" dirty="0"/>
          </a:p>
        </p:txBody>
      </p:sp>
      <p:sp>
        <p:nvSpPr>
          <p:cNvPr id="6" name="Content Placeholder 5"/>
          <p:cNvSpPr>
            <a:spLocks noGrp="1"/>
          </p:cNvSpPr>
          <p:nvPr>
            <p:ph sz="half" idx="1"/>
          </p:nvPr>
        </p:nvSpPr>
        <p:spPr>
          <a:xfrm>
            <a:off x="457200" y="1600200"/>
            <a:ext cx="3810000" cy="4525963"/>
          </a:xfrm>
        </p:spPr>
        <p:txBody>
          <a:bodyPr>
            <a:normAutofit fontScale="92500" lnSpcReduction="20000"/>
          </a:bodyPr>
          <a:lstStyle/>
          <a:p>
            <a:pPr marL="0" indent="0">
              <a:buNone/>
            </a:pPr>
            <a:r>
              <a:rPr lang="en-US" b="1" dirty="0"/>
              <a:t>Q3</a:t>
            </a:r>
            <a:r>
              <a:rPr lang="en-US" dirty="0"/>
              <a:t>.  Which of the following </a:t>
            </a:r>
            <a:r>
              <a:rPr lang="en-US" dirty="0" smtClean="0"/>
              <a:t>techniques </a:t>
            </a:r>
            <a:r>
              <a:rPr lang="en-US" dirty="0"/>
              <a:t>could be used to reduce this artifact?</a:t>
            </a:r>
          </a:p>
          <a:p>
            <a:pPr marL="0" indent="0">
              <a:buNone/>
            </a:pPr>
            <a:endParaRPr lang="en-US" dirty="0"/>
          </a:p>
          <a:p>
            <a:pPr marL="0" indent="0">
              <a:buNone/>
            </a:pPr>
            <a:r>
              <a:rPr lang="en-US" dirty="0"/>
              <a:t>A. gradient echo sequence</a:t>
            </a:r>
          </a:p>
          <a:p>
            <a:pPr marL="0" indent="0">
              <a:buNone/>
            </a:pPr>
            <a:r>
              <a:rPr lang="en-US" dirty="0"/>
              <a:t>B. spin </a:t>
            </a:r>
            <a:r>
              <a:rPr lang="en-US" dirty="0" smtClean="0"/>
              <a:t>echo sequence</a:t>
            </a:r>
            <a:endParaRPr lang="en-US" dirty="0"/>
          </a:p>
          <a:p>
            <a:pPr marL="0" indent="0">
              <a:buNone/>
            </a:pPr>
            <a:r>
              <a:rPr lang="en-US" dirty="0"/>
              <a:t>C. increase TE, decrease receiver bandwidth</a:t>
            </a:r>
          </a:p>
          <a:p>
            <a:pPr marL="0" indent="0">
              <a:buNone/>
            </a:pPr>
            <a:r>
              <a:rPr lang="en-US" dirty="0"/>
              <a:t>D. short TE, increased bandwidth</a:t>
            </a:r>
          </a:p>
          <a:p>
            <a:pPr marL="0" indent="0">
              <a:buNone/>
            </a:pPr>
            <a:r>
              <a:rPr lang="en-US" dirty="0"/>
              <a:t>E.  both B and D</a:t>
            </a:r>
          </a:p>
        </p:txBody>
      </p:sp>
      <p:pic>
        <p:nvPicPr>
          <p:cNvPr id="2150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417419" y="1600200"/>
            <a:ext cx="4500162"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148</a:t>
            </a:fld>
            <a:endParaRPr lang="en-US" dirty="0"/>
          </a:p>
        </p:txBody>
      </p:sp>
      <p:sp>
        <p:nvSpPr>
          <p:cNvPr id="4" name="Footer Placeholder 3"/>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4108031066"/>
      </p:ext>
    </p:extLst>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smtClean="0"/>
              <a:t>MRI</a:t>
            </a:r>
            <a:endParaRPr lang="en-US" dirty="0"/>
          </a:p>
        </p:txBody>
      </p:sp>
      <p:sp>
        <p:nvSpPr>
          <p:cNvPr id="6" name="Content Placeholder 5"/>
          <p:cNvSpPr>
            <a:spLocks noGrp="1"/>
          </p:cNvSpPr>
          <p:nvPr>
            <p:ph sz="half" idx="1"/>
          </p:nvPr>
        </p:nvSpPr>
        <p:spPr>
          <a:xfrm>
            <a:off x="457200" y="1600200"/>
            <a:ext cx="3810000" cy="4525963"/>
          </a:xfrm>
        </p:spPr>
        <p:txBody>
          <a:bodyPr>
            <a:normAutofit lnSpcReduction="10000"/>
          </a:bodyPr>
          <a:lstStyle/>
          <a:p>
            <a:pPr marL="0" indent="0">
              <a:buNone/>
            </a:pPr>
            <a:r>
              <a:rPr lang="en-US" b="1" dirty="0"/>
              <a:t>Q4. </a:t>
            </a:r>
            <a:r>
              <a:rPr lang="en-US" dirty="0"/>
              <a:t>What artifact is present in the following MRI image?</a:t>
            </a:r>
          </a:p>
          <a:p>
            <a:pPr marL="0" indent="0">
              <a:buNone/>
            </a:pPr>
            <a:endParaRPr lang="en-US" dirty="0"/>
          </a:p>
          <a:p>
            <a:pPr marL="0" indent="0">
              <a:buNone/>
            </a:pPr>
            <a:r>
              <a:rPr lang="en-US" dirty="0"/>
              <a:t>A. motion artifact</a:t>
            </a:r>
          </a:p>
          <a:p>
            <a:pPr marL="0" indent="0">
              <a:buNone/>
            </a:pPr>
            <a:r>
              <a:rPr lang="en-US" dirty="0"/>
              <a:t>B. </a:t>
            </a:r>
            <a:r>
              <a:rPr lang="en-US" dirty="0" smtClean="0"/>
              <a:t>flow </a:t>
            </a:r>
            <a:r>
              <a:rPr lang="en-US" dirty="0"/>
              <a:t>artifact</a:t>
            </a:r>
          </a:p>
          <a:p>
            <a:pPr marL="0" indent="0">
              <a:buNone/>
            </a:pPr>
            <a:r>
              <a:rPr lang="en-US" dirty="0"/>
              <a:t>C. RF interference artifact</a:t>
            </a:r>
          </a:p>
          <a:p>
            <a:pPr marL="0" indent="0">
              <a:buNone/>
            </a:pPr>
            <a:r>
              <a:rPr lang="en-US" dirty="0"/>
              <a:t>D. gradient failure artifact</a:t>
            </a:r>
          </a:p>
        </p:txBody>
      </p:sp>
      <p:pic>
        <p:nvPicPr>
          <p:cNvPr id="22530"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419599" y="1609968"/>
            <a:ext cx="4495802" cy="4506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149</a:t>
            </a:fld>
            <a:endParaRPr lang="en-US" dirty="0"/>
          </a:p>
        </p:txBody>
      </p:sp>
      <p:sp>
        <p:nvSpPr>
          <p:cNvPr id="4" name="Footer Placeholder 3"/>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173703030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Particulate Radiation</a:t>
            </a:r>
            <a:endParaRPr lang="en-US" dirty="0"/>
          </a:p>
        </p:txBody>
      </p:sp>
      <p:sp>
        <p:nvSpPr>
          <p:cNvPr id="5" name="Content Placeholder 4"/>
          <p:cNvSpPr>
            <a:spLocks noGrp="1"/>
          </p:cNvSpPr>
          <p:nvPr>
            <p:ph idx="1"/>
          </p:nvPr>
        </p:nvSpPr>
        <p:spPr/>
        <p:txBody>
          <a:bodyPr>
            <a:normAutofit fontScale="92500" lnSpcReduction="10000"/>
          </a:bodyPr>
          <a:lstStyle/>
          <a:p>
            <a:pPr marL="0" indent="0">
              <a:buNone/>
            </a:pPr>
            <a:r>
              <a:rPr lang="en-US" b="1" dirty="0"/>
              <a:t>Q1</a:t>
            </a:r>
            <a:r>
              <a:rPr lang="en-US" dirty="0"/>
              <a:t>.  Which of the following is an example of high linear energy transfer (LET) particulate radiation? Note: Assume all energies are in the diagnostic range (roughly, </a:t>
            </a:r>
            <a:r>
              <a:rPr lang="en-US" dirty="0" smtClean="0"/>
              <a:t>0</a:t>
            </a:r>
            <a:r>
              <a:rPr lang="en-US" dirty="0" smtClean="0">
                <a:sym typeface="Symbol"/>
              </a:rPr>
              <a:t></a:t>
            </a:r>
            <a:r>
              <a:rPr lang="en-US" dirty="0" smtClean="0"/>
              <a:t>0.5 MeV</a:t>
            </a:r>
            <a:r>
              <a:rPr lang="en-US" dirty="0"/>
              <a:t>)</a:t>
            </a:r>
          </a:p>
          <a:p>
            <a:pPr marL="0" indent="0">
              <a:buNone/>
            </a:pPr>
            <a:r>
              <a:rPr lang="en-US" dirty="0"/>
              <a:t> </a:t>
            </a:r>
          </a:p>
          <a:p>
            <a:pPr marL="0" indent="0">
              <a:buNone/>
            </a:pPr>
            <a:r>
              <a:rPr lang="en-US" dirty="0"/>
              <a:t>A. microwaves</a:t>
            </a:r>
          </a:p>
          <a:p>
            <a:pPr marL="0" indent="0">
              <a:buNone/>
            </a:pPr>
            <a:r>
              <a:rPr lang="en-US" dirty="0"/>
              <a:t>B. electron beam</a:t>
            </a:r>
          </a:p>
          <a:p>
            <a:pPr marL="0" indent="0">
              <a:buNone/>
            </a:pPr>
            <a:r>
              <a:rPr lang="en-US" dirty="0"/>
              <a:t>C. proton beam</a:t>
            </a:r>
          </a:p>
          <a:p>
            <a:pPr marL="0" indent="0">
              <a:buNone/>
            </a:pPr>
            <a:r>
              <a:rPr lang="en-US" dirty="0"/>
              <a:t>D. gamma </a:t>
            </a:r>
            <a:r>
              <a:rPr lang="en-US" dirty="0" smtClean="0"/>
              <a:t>rays</a:t>
            </a:r>
            <a:endParaRPr lang="en-US" dirty="0"/>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15</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3025176955"/>
      </p:ext>
    </p:extLst>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smtClean="0"/>
              <a:t>MRI</a:t>
            </a:r>
            <a:endParaRPr lang="en-US" dirty="0"/>
          </a:p>
        </p:txBody>
      </p:sp>
      <p:sp>
        <p:nvSpPr>
          <p:cNvPr id="6" name="Content Placeholder 5"/>
          <p:cNvSpPr>
            <a:spLocks noGrp="1"/>
          </p:cNvSpPr>
          <p:nvPr>
            <p:ph sz="half" idx="1"/>
          </p:nvPr>
        </p:nvSpPr>
        <p:spPr>
          <a:xfrm>
            <a:off x="457200" y="1600200"/>
            <a:ext cx="3810000" cy="4525963"/>
          </a:xfrm>
        </p:spPr>
        <p:txBody>
          <a:bodyPr>
            <a:normAutofit fontScale="85000" lnSpcReduction="10000"/>
          </a:bodyPr>
          <a:lstStyle/>
          <a:p>
            <a:pPr marL="0" indent="0">
              <a:buNone/>
            </a:pPr>
            <a:r>
              <a:rPr lang="en-US" b="1" dirty="0"/>
              <a:t>Q5</a:t>
            </a:r>
            <a:r>
              <a:rPr lang="en-US" dirty="0"/>
              <a:t>.  What is the most likely interpretation of the following MR image?</a:t>
            </a:r>
          </a:p>
          <a:p>
            <a:pPr marL="0" indent="0">
              <a:buNone/>
            </a:pPr>
            <a:endParaRPr lang="en-US" dirty="0"/>
          </a:p>
          <a:p>
            <a:pPr marL="0" indent="0">
              <a:buNone/>
            </a:pPr>
            <a:r>
              <a:rPr lang="en-US" dirty="0"/>
              <a:t>A. T1W abdominal image</a:t>
            </a:r>
          </a:p>
          <a:p>
            <a:pPr marL="0" indent="0">
              <a:buNone/>
            </a:pPr>
            <a:r>
              <a:rPr lang="en-US" dirty="0"/>
              <a:t>B. T1W abdominal image with poor fat suppression and some breathing artifacts</a:t>
            </a:r>
          </a:p>
          <a:p>
            <a:pPr marL="0" indent="0">
              <a:buNone/>
            </a:pPr>
            <a:r>
              <a:rPr lang="en-US" dirty="0"/>
              <a:t>C. T2W abdominal image with poor fat suppression and some breathing artifacts</a:t>
            </a:r>
          </a:p>
          <a:p>
            <a:pPr marL="0" indent="0">
              <a:buNone/>
            </a:pPr>
            <a:r>
              <a:rPr lang="en-US" dirty="0"/>
              <a:t>D. T2W abdominal image</a:t>
            </a:r>
          </a:p>
        </p:txBody>
      </p:sp>
      <p:pic>
        <p:nvPicPr>
          <p:cNvPr id="23554"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419599" y="1609968"/>
            <a:ext cx="4495802" cy="4506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150</a:t>
            </a:fld>
            <a:endParaRPr lang="en-US" dirty="0"/>
          </a:p>
        </p:txBody>
      </p:sp>
      <p:sp>
        <p:nvSpPr>
          <p:cNvPr id="4" name="Footer Placeholder 3"/>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512275770"/>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smtClean="0"/>
              <a:t>MRI</a:t>
            </a:r>
            <a:endParaRPr lang="en-US" dirty="0"/>
          </a:p>
        </p:txBody>
      </p:sp>
      <p:sp>
        <p:nvSpPr>
          <p:cNvPr id="6" name="Content Placeholder 5"/>
          <p:cNvSpPr>
            <a:spLocks noGrp="1"/>
          </p:cNvSpPr>
          <p:nvPr>
            <p:ph sz="half" idx="1"/>
          </p:nvPr>
        </p:nvSpPr>
        <p:spPr>
          <a:xfrm>
            <a:off x="457200" y="1600200"/>
            <a:ext cx="3810000" cy="4525963"/>
          </a:xfrm>
        </p:spPr>
        <p:txBody>
          <a:bodyPr>
            <a:normAutofit fontScale="92500" lnSpcReduction="20000"/>
          </a:bodyPr>
          <a:lstStyle/>
          <a:p>
            <a:pPr marL="0" indent="0">
              <a:buNone/>
            </a:pPr>
            <a:r>
              <a:rPr lang="en-US" b="1" dirty="0"/>
              <a:t>Q6</a:t>
            </a:r>
            <a:r>
              <a:rPr lang="en-US" dirty="0"/>
              <a:t>.  </a:t>
            </a:r>
            <a:r>
              <a:rPr lang="en-US" dirty="0" smtClean="0"/>
              <a:t>This figure </a:t>
            </a:r>
            <a:r>
              <a:rPr lang="en-US" dirty="0"/>
              <a:t>is </a:t>
            </a:r>
            <a:r>
              <a:rPr lang="en-US" dirty="0" smtClean="0"/>
              <a:t>an </a:t>
            </a:r>
            <a:r>
              <a:rPr lang="en-US" dirty="0"/>
              <a:t>MR pulse sequence timing diagram. </a:t>
            </a:r>
            <a:r>
              <a:rPr lang="en-US" dirty="0" smtClean="0"/>
              <a:t>What </a:t>
            </a:r>
            <a:r>
              <a:rPr lang="en-US" dirty="0"/>
              <a:t>pulse sequence is it?</a:t>
            </a:r>
          </a:p>
          <a:p>
            <a:pPr marL="0" indent="0">
              <a:buNone/>
            </a:pPr>
            <a:endParaRPr lang="en-US" dirty="0"/>
          </a:p>
          <a:p>
            <a:pPr marL="0" indent="0">
              <a:buNone/>
            </a:pPr>
            <a:r>
              <a:rPr lang="en-US" dirty="0"/>
              <a:t>A. spin echo (SE) sequence</a:t>
            </a:r>
          </a:p>
          <a:p>
            <a:pPr marL="0" indent="0">
              <a:buNone/>
            </a:pPr>
            <a:r>
              <a:rPr lang="en-US" dirty="0"/>
              <a:t>B. gradient </a:t>
            </a:r>
            <a:r>
              <a:rPr lang="en-US" dirty="0" smtClean="0"/>
              <a:t>echo </a:t>
            </a:r>
            <a:r>
              <a:rPr lang="en-US" dirty="0"/>
              <a:t>(GRE) sequence</a:t>
            </a:r>
          </a:p>
          <a:p>
            <a:pPr marL="0" indent="0">
              <a:buNone/>
            </a:pPr>
            <a:r>
              <a:rPr lang="en-US" dirty="0"/>
              <a:t>C. fast spin echo (FSE) sequence</a:t>
            </a:r>
          </a:p>
          <a:p>
            <a:pPr marL="0" indent="0">
              <a:buNone/>
            </a:pPr>
            <a:r>
              <a:rPr lang="en-US" dirty="0"/>
              <a:t>D. echo </a:t>
            </a:r>
            <a:r>
              <a:rPr lang="en-US" dirty="0" smtClean="0"/>
              <a:t>planar imaging </a:t>
            </a:r>
            <a:r>
              <a:rPr lang="en-US" dirty="0"/>
              <a:t>(EPI) sequence</a:t>
            </a:r>
          </a:p>
        </p:txBody>
      </p:sp>
      <p:pic>
        <p:nvPicPr>
          <p:cNvPr id="24578"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191000" y="2095540"/>
            <a:ext cx="4953000" cy="3535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151</a:t>
            </a:fld>
            <a:endParaRPr lang="en-US" dirty="0"/>
          </a:p>
        </p:txBody>
      </p:sp>
      <p:sp>
        <p:nvSpPr>
          <p:cNvPr id="4" name="Footer Placeholder 3"/>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2684176680"/>
      </p:ext>
    </p:extLst>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smtClean="0"/>
              <a:t>MRI</a:t>
            </a:r>
            <a:endParaRPr lang="en-US" dirty="0"/>
          </a:p>
        </p:txBody>
      </p:sp>
      <p:sp>
        <p:nvSpPr>
          <p:cNvPr id="6" name="Content Placeholder 5"/>
          <p:cNvSpPr>
            <a:spLocks noGrp="1"/>
          </p:cNvSpPr>
          <p:nvPr>
            <p:ph sz="half" idx="1"/>
          </p:nvPr>
        </p:nvSpPr>
        <p:spPr>
          <a:xfrm>
            <a:off x="457200" y="1600200"/>
            <a:ext cx="3810000" cy="4525963"/>
          </a:xfrm>
        </p:spPr>
        <p:txBody>
          <a:bodyPr>
            <a:normAutofit fontScale="70000" lnSpcReduction="20000"/>
          </a:bodyPr>
          <a:lstStyle/>
          <a:p>
            <a:pPr marL="0" indent="0">
              <a:buNone/>
            </a:pPr>
            <a:r>
              <a:rPr lang="en-US" b="1" dirty="0"/>
              <a:t>Q7</a:t>
            </a:r>
            <a:r>
              <a:rPr lang="en-US" dirty="0"/>
              <a:t>.  Although spin echo sequence is kind of slow, it is still a classic MRI technique generating good image contrast with minimal artifacts.  Which of the following parameters can be combined to generate </a:t>
            </a:r>
            <a:r>
              <a:rPr lang="en-US" dirty="0" smtClean="0"/>
              <a:t>T1-weighted </a:t>
            </a:r>
            <a:r>
              <a:rPr lang="en-US" dirty="0"/>
              <a:t>brain image using spin echo sequence on 1.5T system? </a:t>
            </a:r>
            <a:endParaRPr lang="en-US" dirty="0" smtClean="0"/>
          </a:p>
          <a:p>
            <a:pPr marL="0" indent="0">
              <a:buNone/>
            </a:pPr>
            <a:endParaRPr lang="en-US" dirty="0"/>
          </a:p>
          <a:p>
            <a:pPr marL="0" indent="0">
              <a:buNone/>
            </a:pPr>
            <a:r>
              <a:rPr lang="en-US" dirty="0"/>
              <a:t>A. TR = 100 msec, TE </a:t>
            </a:r>
            <a:r>
              <a:rPr lang="en-US" dirty="0" smtClean="0"/>
              <a:t>~10 </a:t>
            </a:r>
            <a:r>
              <a:rPr lang="en-US" dirty="0"/>
              <a:t>msec</a:t>
            </a:r>
          </a:p>
          <a:p>
            <a:pPr marL="0" indent="0">
              <a:buNone/>
            </a:pPr>
            <a:r>
              <a:rPr lang="en-US" dirty="0"/>
              <a:t>B. TR = </a:t>
            </a:r>
            <a:r>
              <a:rPr lang="en-US" dirty="0" smtClean="0"/>
              <a:t>400</a:t>
            </a:r>
            <a:r>
              <a:rPr lang="en-US" dirty="0" smtClean="0">
                <a:sym typeface="Symbol"/>
              </a:rPr>
              <a:t></a:t>
            </a:r>
            <a:r>
              <a:rPr lang="en-US" dirty="0" smtClean="0"/>
              <a:t>600 </a:t>
            </a:r>
            <a:r>
              <a:rPr lang="en-US" dirty="0"/>
              <a:t>msec, TE </a:t>
            </a:r>
            <a:r>
              <a:rPr lang="en-US" dirty="0" smtClean="0"/>
              <a:t>~10 </a:t>
            </a:r>
            <a:r>
              <a:rPr lang="en-US" dirty="0"/>
              <a:t>msec</a:t>
            </a:r>
          </a:p>
          <a:p>
            <a:pPr marL="0" indent="0">
              <a:buNone/>
            </a:pPr>
            <a:r>
              <a:rPr lang="en-US" dirty="0"/>
              <a:t>C. TR </a:t>
            </a:r>
            <a:r>
              <a:rPr lang="en-US" dirty="0" smtClean="0">
                <a:sym typeface="Symbol"/>
              </a:rPr>
              <a:t></a:t>
            </a:r>
            <a:r>
              <a:rPr lang="en-US" dirty="0" smtClean="0"/>
              <a:t> </a:t>
            </a:r>
            <a:r>
              <a:rPr lang="en-US" dirty="0"/>
              <a:t>2000 msec, TE </a:t>
            </a:r>
            <a:r>
              <a:rPr lang="en-US" dirty="0" smtClean="0"/>
              <a:t>~10 </a:t>
            </a:r>
            <a:r>
              <a:rPr lang="en-US" dirty="0"/>
              <a:t>msec</a:t>
            </a:r>
          </a:p>
          <a:p>
            <a:pPr marL="0" indent="0">
              <a:buNone/>
            </a:pPr>
            <a:r>
              <a:rPr lang="en-US" dirty="0"/>
              <a:t>D. TR </a:t>
            </a:r>
            <a:r>
              <a:rPr lang="en-US" dirty="0">
                <a:sym typeface="Symbol"/>
              </a:rPr>
              <a:t></a:t>
            </a:r>
            <a:r>
              <a:rPr lang="en-US" dirty="0" smtClean="0"/>
              <a:t> </a:t>
            </a:r>
            <a:r>
              <a:rPr lang="en-US" dirty="0"/>
              <a:t>2000 msec, TE </a:t>
            </a:r>
            <a:r>
              <a:rPr lang="en-US" dirty="0">
                <a:sym typeface="Symbol"/>
              </a:rPr>
              <a:t></a:t>
            </a:r>
            <a:r>
              <a:rPr lang="en-US" dirty="0" smtClean="0"/>
              <a:t> </a:t>
            </a:r>
            <a:r>
              <a:rPr lang="en-US" dirty="0"/>
              <a:t>80 </a:t>
            </a:r>
            <a:r>
              <a:rPr lang="en-US" dirty="0" smtClean="0"/>
              <a:t>msec</a:t>
            </a:r>
            <a:endParaRPr lang="en-US" dirty="0"/>
          </a:p>
        </p:txBody>
      </p:sp>
      <p:pic>
        <p:nvPicPr>
          <p:cNvPr id="25602"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839108"/>
            <a:ext cx="4038600" cy="404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152</a:t>
            </a:fld>
            <a:endParaRPr lang="en-US" dirty="0"/>
          </a:p>
        </p:txBody>
      </p:sp>
      <p:sp>
        <p:nvSpPr>
          <p:cNvPr id="4" name="Footer Placeholder 3"/>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363581226"/>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smtClean="0"/>
              <a:t>MRI</a:t>
            </a:r>
            <a:endParaRPr lang="en-US" dirty="0"/>
          </a:p>
        </p:txBody>
      </p:sp>
      <p:sp>
        <p:nvSpPr>
          <p:cNvPr id="6" name="Content Placeholder 5"/>
          <p:cNvSpPr>
            <a:spLocks noGrp="1"/>
          </p:cNvSpPr>
          <p:nvPr>
            <p:ph sz="half" idx="1"/>
          </p:nvPr>
        </p:nvSpPr>
        <p:spPr>
          <a:xfrm>
            <a:off x="457200" y="1600200"/>
            <a:ext cx="3810000" cy="4525963"/>
          </a:xfrm>
        </p:spPr>
        <p:txBody>
          <a:bodyPr>
            <a:normAutofit fontScale="77500" lnSpcReduction="20000"/>
          </a:bodyPr>
          <a:lstStyle/>
          <a:p>
            <a:pPr marL="0" indent="0">
              <a:buNone/>
            </a:pPr>
            <a:r>
              <a:rPr lang="en-US" b="1" dirty="0"/>
              <a:t>Q8</a:t>
            </a:r>
            <a:r>
              <a:rPr lang="en-US" dirty="0"/>
              <a:t>.  The following figure shows a T2W brain image.  Which of the following parameters can be combined to generate </a:t>
            </a:r>
            <a:r>
              <a:rPr lang="en-US" dirty="0" smtClean="0"/>
              <a:t>T2-weighted </a:t>
            </a:r>
            <a:r>
              <a:rPr lang="en-US" dirty="0"/>
              <a:t>brain image using spin echo sequence? </a:t>
            </a:r>
            <a:endParaRPr lang="en-US" dirty="0" smtClean="0"/>
          </a:p>
          <a:p>
            <a:pPr marL="0" indent="0">
              <a:buNone/>
            </a:pPr>
            <a:endParaRPr lang="en-US" dirty="0"/>
          </a:p>
          <a:p>
            <a:pPr marL="0" indent="0">
              <a:buNone/>
            </a:pPr>
            <a:r>
              <a:rPr lang="en-US" dirty="0"/>
              <a:t>A. TR = 100 msec, TE </a:t>
            </a:r>
            <a:r>
              <a:rPr lang="en-US" dirty="0" smtClean="0"/>
              <a:t>~10 </a:t>
            </a:r>
            <a:r>
              <a:rPr lang="en-US" dirty="0"/>
              <a:t>msec</a:t>
            </a:r>
          </a:p>
          <a:p>
            <a:pPr marL="0" indent="0">
              <a:buNone/>
            </a:pPr>
            <a:r>
              <a:rPr lang="en-US" dirty="0"/>
              <a:t>B. TR = 400- 600 msec, TE </a:t>
            </a:r>
            <a:r>
              <a:rPr lang="en-US" dirty="0" smtClean="0"/>
              <a:t>~10 </a:t>
            </a:r>
            <a:r>
              <a:rPr lang="en-US" dirty="0"/>
              <a:t>msec</a:t>
            </a:r>
          </a:p>
          <a:p>
            <a:pPr marL="0" indent="0">
              <a:buNone/>
            </a:pPr>
            <a:r>
              <a:rPr lang="en-US" dirty="0"/>
              <a:t>C. TR </a:t>
            </a:r>
            <a:r>
              <a:rPr lang="en-US" dirty="0">
                <a:sym typeface="Symbol"/>
              </a:rPr>
              <a:t></a:t>
            </a:r>
            <a:r>
              <a:rPr lang="en-US" dirty="0" smtClean="0"/>
              <a:t> </a:t>
            </a:r>
            <a:r>
              <a:rPr lang="en-US" dirty="0"/>
              <a:t>2000 msec, TE </a:t>
            </a:r>
            <a:r>
              <a:rPr lang="en-US" dirty="0" smtClean="0"/>
              <a:t>~10 </a:t>
            </a:r>
            <a:r>
              <a:rPr lang="en-US" dirty="0"/>
              <a:t>msec</a:t>
            </a:r>
          </a:p>
          <a:p>
            <a:pPr marL="0" indent="0">
              <a:buNone/>
            </a:pPr>
            <a:r>
              <a:rPr lang="en-US" dirty="0"/>
              <a:t>D. TR </a:t>
            </a:r>
            <a:r>
              <a:rPr lang="en-US" dirty="0">
                <a:sym typeface="Symbol"/>
              </a:rPr>
              <a:t></a:t>
            </a:r>
            <a:r>
              <a:rPr lang="en-US" dirty="0" smtClean="0"/>
              <a:t> </a:t>
            </a:r>
            <a:r>
              <a:rPr lang="en-US" dirty="0"/>
              <a:t>2000 msec, TE </a:t>
            </a:r>
            <a:r>
              <a:rPr lang="en-US" dirty="0">
                <a:sym typeface="Symbol"/>
              </a:rPr>
              <a:t></a:t>
            </a:r>
            <a:r>
              <a:rPr lang="en-US" dirty="0" smtClean="0"/>
              <a:t> </a:t>
            </a:r>
            <a:r>
              <a:rPr lang="en-US" dirty="0"/>
              <a:t>80 </a:t>
            </a:r>
            <a:r>
              <a:rPr lang="en-US" dirty="0" smtClean="0"/>
              <a:t>msec</a:t>
            </a:r>
            <a:endParaRPr lang="en-US" dirty="0"/>
          </a:p>
        </p:txBody>
      </p:sp>
      <p:pic>
        <p:nvPicPr>
          <p:cNvPr id="2662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839108"/>
            <a:ext cx="4038600" cy="404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153</a:t>
            </a:fld>
            <a:endParaRPr lang="en-US" dirty="0"/>
          </a:p>
        </p:txBody>
      </p:sp>
      <p:sp>
        <p:nvSpPr>
          <p:cNvPr id="4" name="Footer Placeholder 3"/>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1061851483"/>
      </p:ext>
    </p:extLst>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smtClean="0"/>
              <a:t>MRI</a:t>
            </a:r>
            <a:endParaRPr lang="en-US" dirty="0"/>
          </a:p>
        </p:txBody>
      </p:sp>
      <p:sp>
        <p:nvSpPr>
          <p:cNvPr id="6" name="Content Placeholder 5"/>
          <p:cNvSpPr>
            <a:spLocks noGrp="1"/>
          </p:cNvSpPr>
          <p:nvPr>
            <p:ph sz="half" idx="1"/>
          </p:nvPr>
        </p:nvSpPr>
        <p:spPr>
          <a:xfrm>
            <a:off x="457200" y="1600200"/>
            <a:ext cx="3810000" cy="4525963"/>
          </a:xfrm>
        </p:spPr>
        <p:txBody>
          <a:bodyPr>
            <a:normAutofit fontScale="77500" lnSpcReduction="20000"/>
          </a:bodyPr>
          <a:lstStyle/>
          <a:p>
            <a:pPr marL="0" indent="0">
              <a:buNone/>
            </a:pPr>
            <a:r>
              <a:rPr lang="en-US" b="1" dirty="0"/>
              <a:t>Q9.   </a:t>
            </a:r>
            <a:r>
              <a:rPr lang="en-US" dirty="0" smtClean="0"/>
              <a:t>This </a:t>
            </a:r>
            <a:r>
              <a:rPr lang="en-US" dirty="0"/>
              <a:t>is a fast spin echo (FSE) sequence timing diagram, with 4 echo train length (ETL) plotted and an example of how the k-space is filled.  For a </a:t>
            </a:r>
            <a:r>
              <a:rPr lang="en-US" dirty="0" smtClean="0"/>
              <a:t>256 x 256 </a:t>
            </a:r>
            <a:r>
              <a:rPr lang="en-US" dirty="0"/>
              <a:t>image, SE acquisition takes 4 </a:t>
            </a:r>
            <a:r>
              <a:rPr lang="en-US" dirty="0" smtClean="0"/>
              <a:t>minutes. How </a:t>
            </a:r>
            <a:r>
              <a:rPr lang="en-US" dirty="0"/>
              <a:t>long will it take for this FSE acquisition</a:t>
            </a:r>
            <a:r>
              <a:rPr lang="en-US" dirty="0" smtClean="0"/>
              <a:t>?</a:t>
            </a:r>
          </a:p>
          <a:p>
            <a:pPr marL="0" indent="0">
              <a:buNone/>
            </a:pPr>
            <a:endParaRPr lang="en-US" dirty="0"/>
          </a:p>
          <a:p>
            <a:pPr marL="0" indent="0">
              <a:buNone/>
            </a:pPr>
            <a:r>
              <a:rPr lang="en-US" dirty="0"/>
              <a:t>A. 4 min.</a:t>
            </a:r>
          </a:p>
          <a:p>
            <a:pPr marL="0" indent="0">
              <a:buNone/>
            </a:pPr>
            <a:r>
              <a:rPr lang="en-US" dirty="0"/>
              <a:t>B. 8 min.</a:t>
            </a:r>
          </a:p>
          <a:p>
            <a:pPr marL="0" indent="0">
              <a:buNone/>
            </a:pPr>
            <a:r>
              <a:rPr lang="en-US" dirty="0"/>
              <a:t>C. </a:t>
            </a:r>
            <a:r>
              <a:rPr lang="en-US" dirty="0" smtClean="0"/>
              <a:t>1 min</a:t>
            </a:r>
            <a:r>
              <a:rPr lang="en-US" dirty="0"/>
              <a:t>.</a:t>
            </a:r>
          </a:p>
          <a:p>
            <a:pPr marL="0" indent="0">
              <a:buNone/>
            </a:pPr>
            <a:r>
              <a:rPr lang="en-US" dirty="0"/>
              <a:t>D. 16 min</a:t>
            </a:r>
            <a:r>
              <a:rPr lang="en-US" dirty="0" smtClean="0"/>
              <a:t>.</a:t>
            </a:r>
            <a:endParaRPr lang="en-US" dirty="0"/>
          </a:p>
        </p:txBody>
      </p:sp>
      <p:pic>
        <p:nvPicPr>
          <p:cNvPr id="27650"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343399" y="1247084"/>
            <a:ext cx="4648202" cy="5232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154</a:t>
            </a:fld>
            <a:endParaRPr lang="en-US" dirty="0"/>
          </a:p>
        </p:txBody>
      </p:sp>
      <p:sp>
        <p:nvSpPr>
          <p:cNvPr id="4" name="Footer Placeholder 3"/>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2527541975"/>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smtClean="0"/>
              <a:t>MRI</a:t>
            </a:r>
            <a:endParaRPr lang="en-US" dirty="0"/>
          </a:p>
        </p:txBody>
      </p:sp>
      <p:sp>
        <p:nvSpPr>
          <p:cNvPr id="6" name="Content Placeholder 5"/>
          <p:cNvSpPr>
            <a:spLocks noGrp="1"/>
          </p:cNvSpPr>
          <p:nvPr>
            <p:ph idx="1"/>
          </p:nvPr>
        </p:nvSpPr>
        <p:spPr/>
        <p:txBody>
          <a:bodyPr>
            <a:normAutofit fontScale="92500" lnSpcReduction="10000"/>
          </a:bodyPr>
          <a:lstStyle/>
          <a:p>
            <a:pPr marL="0" indent="0">
              <a:buNone/>
            </a:pPr>
            <a:r>
              <a:rPr lang="en-US" b="1" dirty="0" smtClean="0"/>
              <a:t>Q10</a:t>
            </a:r>
            <a:r>
              <a:rPr lang="en-US" dirty="0"/>
              <a:t>.  Assume a MRI image is acquired by the FSE sequence diagrammed in </a:t>
            </a:r>
            <a:r>
              <a:rPr lang="en-US" dirty="0" smtClean="0"/>
              <a:t>the figure above </a:t>
            </a:r>
            <a:r>
              <a:rPr lang="en-US" dirty="0"/>
              <a:t>where TR = 500 msec.  </a:t>
            </a:r>
            <a:r>
              <a:rPr lang="en-US" dirty="0" smtClean="0"/>
              <a:t>What </a:t>
            </a:r>
            <a:r>
              <a:rPr lang="en-US" dirty="0"/>
              <a:t>image contrast will it most likely generate?</a:t>
            </a:r>
          </a:p>
          <a:p>
            <a:pPr marL="0" indent="0">
              <a:buNone/>
            </a:pPr>
            <a:r>
              <a:rPr lang="en-US" dirty="0"/>
              <a:t> </a:t>
            </a:r>
          </a:p>
          <a:p>
            <a:pPr marL="0" indent="0">
              <a:buNone/>
            </a:pPr>
            <a:r>
              <a:rPr lang="en-US" dirty="0"/>
              <a:t>A. T1W</a:t>
            </a:r>
          </a:p>
          <a:p>
            <a:pPr marL="0" indent="0">
              <a:buNone/>
            </a:pPr>
            <a:r>
              <a:rPr lang="en-US" dirty="0"/>
              <a:t>B. T2W</a:t>
            </a:r>
          </a:p>
          <a:p>
            <a:pPr marL="0" indent="0">
              <a:buNone/>
            </a:pPr>
            <a:r>
              <a:rPr lang="en-US" dirty="0"/>
              <a:t>C. Proton density weighted (PD)</a:t>
            </a:r>
          </a:p>
          <a:p>
            <a:pPr marL="0" indent="0">
              <a:buNone/>
            </a:pPr>
            <a:r>
              <a:rPr lang="en-US" dirty="0"/>
              <a:t>D. T2* weighted</a:t>
            </a: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155</a:t>
            </a:fld>
            <a:endParaRPr lang="en-US" dirty="0"/>
          </a:p>
        </p:txBody>
      </p:sp>
      <p:sp>
        <p:nvSpPr>
          <p:cNvPr id="4" name="Footer Placeholder 3"/>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1347732736"/>
      </p:ext>
    </p:extLst>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Index</a:t>
            </a:r>
            <a:endParaRPr lang="en-US" dirty="0"/>
          </a:p>
        </p:txBody>
      </p:sp>
      <p:sp>
        <p:nvSpPr>
          <p:cNvPr id="3" name="Content Placeholder 2"/>
          <p:cNvSpPr>
            <a:spLocks noGrp="1"/>
          </p:cNvSpPr>
          <p:nvPr>
            <p:ph sz="half" idx="1"/>
          </p:nvPr>
        </p:nvSpPr>
        <p:spPr/>
        <p:txBody>
          <a:bodyPr>
            <a:normAutofit fontScale="92500" lnSpcReduction="10000"/>
          </a:bodyPr>
          <a:lstStyle/>
          <a:p>
            <a:pPr>
              <a:buNone/>
            </a:pPr>
            <a:r>
              <a:rPr lang="en-US" dirty="0" smtClean="0">
                <a:hlinkClick r:id="rId2" action="ppaction://hlinksldjump"/>
              </a:rPr>
              <a:t>Beginning of File</a:t>
            </a:r>
            <a:endParaRPr lang="en-US" dirty="0"/>
          </a:p>
          <a:p>
            <a:pPr>
              <a:buNone/>
            </a:pPr>
            <a:r>
              <a:rPr lang="en-US" dirty="0">
                <a:hlinkClick r:id="rId3" action="ppaction://hlinksldjump"/>
              </a:rPr>
              <a:t>Structure of the Atom</a:t>
            </a:r>
            <a:endParaRPr lang="en-US" dirty="0"/>
          </a:p>
          <a:p>
            <a:pPr>
              <a:buNone/>
            </a:pPr>
            <a:r>
              <a:rPr lang="en-US" dirty="0">
                <a:hlinkClick r:id="rId4" action="ppaction://hlinksldjump"/>
              </a:rPr>
              <a:t>Electromagnetic Radiation</a:t>
            </a:r>
            <a:endParaRPr lang="en-US" dirty="0"/>
          </a:p>
          <a:p>
            <a:pPr>
              <a:buNone/>
            </a:pPr>
            <a:r>
              <a:rPr lang="en-US" dirty="0">
                <a:hlinkClick r:id="rId5" action="ppaction://hlinksldjump"/>
              </a:rPr>
              <a:t>Particulate Radiation</a:t>
            </a:r>
            <a:endParaRPr lang="en-US" dirty="0"/>
          </a:p>
          <a:p>
            <a:pPr>
              <a:buNone/>
            </a:pPr>
            <a:r>
              <a:rPr lang="en-US" dirty="0">
                <a:hlinkClick r:id="rId6" action="ppaction://hlinksldjump"/>
              </a:rPr>
              <a:t>Interactions</a:t>
            </a:r>
            <a:endParaRPr lang="en-US" dirty="0"/>
          </a:p>
          <a:p>
            <a:pPr>
              <a:buNone/>
            </a:pPr>
            <a:r>
              <a:rPr lang="en-US" dirty="0">
                <a:hlinkClick r:id="rId7" action="ppaction://hlinksldjump"/>
              </a:rPr>
              <a:t>Radiation Units</a:t>
            </a:r>
            <a:endParaRPr lang="en-US" dirty="0"/>
          </a:p>
          <a:p>
            <a:pPr>
              <a:buNone/>
            </a:pPr>
            <a:r>
              <a:rPr lang="en-US" dirty="0">
                <a:hlinkClick r:id="rId8" action="ppaction://hlinksldjump"/>
              </a:rPr>
              <a:t>X-Ray Production</a:t>
            </a:r>
            <a:endParaRPr lang="en-US" dirty="0"/>
          </a:p>
          <a:p>
            <a:pPr>
              <a:buNone/>
            </a:pPr>
            <a:r>
              <a:rPr lang="en-US" dirty="0">
                <a:hlinkClick r:id="rId9" action="ppaction://hlinksldjump"/>
              </a:rPr>
              <a:t>Imaging Science &amp; Technology</a:t>
            </a:r>
            <a:endParaRPr lang="en-US" dirty="0"/>
          </a:p>
          <a:p>
            <a:pPr>
              <a:buNone/>
            </a:pPr>
            <a:r>
              <a:rPr lang="en-US" dirty="0">
                <a:hlinkClick r:id="rId10" action="ppaction://hlinksldjump"/>
              </a:rPr>
              <a:t>Biological Effects</a:t>
            </a:r>
            <a:endParaRPr lang="en-US" dirty="0"/>
          </a:p>
          <a:p>
            <a:endParaRPr lang="en-US" dirty="0"/>
          </a:p>
        </p:txBody>
      </p:sp>
      <p:sp>
        <p:nvSpPr>
          <p:cNvPr id="4" name="Content Placeholder 3"/>
          <p:cNvSpPr>
            <a:spLocks noGrp="1"/>
          </p:cNvSpPr>
          <p:nvPr>
            <p:ph sz="half" idx="2"/>
          </p:nvPr>
        </p:nvSpPr>
        <p:spPr/>
        <p:txBody>
          <a:bodyPr>
            <a:normAutofit fontScale="92500" lnSpcReduction="10000"/>
          </a:bodyPr>
          <a:lstStyle/>
          <a:p>
            <a:pPr>
              <a:buNone/>
            </a:pPr>
            <a:r>
              <a:rPr lang="en-US" dirty="0">
                <a:hlinkClick r:id="rId11" action="ppaction://hlinksldjump"/>
              </a:rPr>
              <a:t>Radiation Protection</a:t>
            </a:r>
            <a:endParaRPr lang="en-US" dirty="0"/>
          </a:p>
          <a:p>
            <a:pPr>
              <a:buNone/>
            </a:pPr>
            <a:r>
              <a:rPr lang="en-US" dirty="0">
                <a:hlinkClick r:id="rId12" action="ppaction://hlinksldjump"/>
              </a:rPr>
              <a:t>Projection Imaging</a:t>
            </a:r>
            <a:endParaRPr lang="en-US" dirty="0"/>
          </a:p>
          <a:p>
            <a:pPr>
              <a:buNone/>
            </a:pPr>
            <a:r>
              <a:rPr lang="en-US" dirty="0">
                <a:hlinkClick r:id="rId13" action="ppaction://hlinksldjump"/>
              </a:rPr>
              <a:t>General Radiography</a:t>
            </a:r>
            <a:endParaRPr lang="en-US" dirty="0"/>
          </a:p>
          <a:p>
            <a:pPr>
              <a:buNone/>
            </a:pPr>
            <a:r>
              <a:rPr lang="en-US" dirty="0">
                <a:hlinkClick r:id="rId14" action="ppaction://hlinksldjump"/>
              </a:rPr>
              <a:t>Mammography</a:t>
            </a:r>
            <a:endParaRPr lang="en-US" dirty="0"/>
          </a:p>
          <a:p>
            <a:pPr>
              <a:buNone/>
            </a:pPr>
            <a:r>
              <a:rPr lang="en-US" dirty="0">
                <a:hlinkClick r:id="rId15" action="ppaction://hlinksldjump"/>
              </a:rPr>
              <a:t>Fluoroscopy / Interventional</a:t>
            </a:r>
            <a:endParaRPr lang="en-US" dirty="0"/>
          </a:p>
          <a:p>
            <a:pPr>
              <a:buNone/>
            </a:pPr>
            <a:r>
              <a:rPr lang="en-US" dirty="0">
                <a:hlinkClick r:id="rId16" action="ppaction://hlinksldjump"/>
              </a:rPr>
              <a:t>Computed Tomography</a:t>
            </a:r>
            <a:endParaRPr lang="en-US" dirty="0"/>
          </a:p>
          <a:p>
            <a:pPr>
              <a:buNone/>
            </a:pPr>
            <a:r>
              <a:rPr lang="en-US" dirty="0">
                <a:hlinkClick r:id="rId17" action="ppaction://hlinksldjump"/>
              </a:rPr>
              <a:t>Ultrasound</a:t>
            </a:r>
            <a:endParaRPr lang="en-US" dirty="0"/>
          </a:p>
          <a:p>
            <a:pPr>
              <a:buNone/>
            </a:pPr>
            <a:r>
              <a:rPr lang="en-US" dirty="0">
                <a:hlinkClick r:id="rId18" action="ppaction://hlinksldjump"/>
              </a:rPr>
              <a:t>Magnetic Resonance Imaging</a:t>
            </a:r>
            <a:endParaRPr lang="en-US" dirty="0"/>
          </a:p>
          <a:p>
            <a:pPr>
              <a:buNone/>
            </a:pPr>
            <a:r>
              <a:rPr lang="en-US" dirty="0">
                <a:hlinkClick r:id="rId19" action="ppaction://hlinksldjump"/>
              </a:rPr>
              <a:t>Nuclear Medicine</a:t>
            </a:r>
            <a:endParaRPr lang="en-US" dirty="0"/>
          </a:p>
          <a:p>
            <a:endParaRPr lang="en-US" dirty="0"/>
          </a:p>
        </p:txBody>
      </p:sp>
      <p:sp>
        <p:nvSpPr>
          <p:cNvPr id="5" name="Date Placeholder 4"/>
          <p:cNvSpPr>
            <a:spLocks noGrp="1"/>
          </p:cNvSpPr>
          <p:nvPr>
            <p:ph type="dt" sz="half" idx="10"/>
          </p:nvPr>
        </p:nvSpPr>
        <p:spPr/>
        <p:txBody>
          <a:bodyPr/>
          <a:lstStyle/>
          <a:p>
            <a:r>
              <a:rPr lang="en-US" smtClean="0"/>
              <a:t>AAPM DR Residents Physics Curriculum - August 2013</a:t>
            </a:r>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
        <p:nvSpPr>
          <p:cNvPr id="7" name="Slide Number Placeholder 6"/>
          <p:cNvSpPr>
            <a:spLocks noGrp="1"/>
          </p:cNvSpPr>
          <p:nvPr>
            <p:ph type="sldNum" sz="quarter" idx="12"/>
          </p:nvPr>
        </p:nvSpPr>
        <p:spPr/>
        <p:txBody>
          <a:bodyPr/>
          <a:lstStyle/>
          <a:p>
            <a:fld id="{6AF9D24E-6728-4363-8779-0A4E8EAAAED7}" type="slidenum">
              <a:rPr lang="en-US" smtClean="0"/>
              <a:pPr/>
              <a:t>156</a:t>
            </a:fld>
            <a:endParaRPr lang="en-US" dirty="0"/>
          </a:p>
        </p:txBody>
      </p:sp>
    </p:spTree>
    <p:extLst>
      <p:ext uri="{BB962C8B-B14F-4D97-AF65-F5344CB8AC3E}">
        <p14:creationId xmlns:p14="http://schemas.microsoft.com/office/powerpoint/2010/main" val="3255218950"/>
      </p:ext>
    </p:extLst>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a:t>Nuclear Medicine</a:t>
            </a:r>
            <a:endParaRPr lang="en-US" dirty="0"/>
          </a:p>
        </p:txBody>
      </p:sp>
      <p:sp>
        <p:nvSpPr>
          <p:cNvPr id="6" name="Content Placeholder 5"/>
          <p:cNvSpPr>
            <a:spLocks noGrp="1"/>
          </p:cNvSpPr>
          <p:nvPr>
            <p:ph idx="1"/>
          </p:nvPr>
        </p:nvSpPr>
        <p:spPr/>
        <p:txBody>
          <a:bodyPr>
            <a:normAutofit/>
          </a:bodyPr>
          <a:lstStyle/>
          <a:p>
            <a:pPr marL="0" indent="0">
              <a:buNone/>
            </a:pPr>
            <a:r>
              <a:rPr lang="en-US" b="1" dirty="0"/>
              <a:t>Q1</a:t>
            </a:r>
            <a:r>
              <a:rPr lang="en-US" dirty="0"/>
              <a:t>.  What is the mechanism of localization of </a:t>
            </a:r>
            <a:br>
              <a:rPr lang="en-US" dirty="0"/>
            </a:br>
            <a:r>
              <a:rPr lang="en-US" dirty="0" smtClean="0"/>
              <a:t>Tc-99m </a:t>
            </a:r>
            <a:r>
              <a:rPr lang="en-US" dirty="0"/>
              <a:t>MAA?</a:t>
            </a:r>
          </a:p>
          <a:p>
            <a:pPr marL="0" indent="0">
              <a:buNone/>
            </a:pPr>
            <a:r>
              <a:rPr lang="en-US" b="1" dirty="0"/>
              <a:t> </a:t>
            </a:r>
            <a:endParaRPr lang="en-US" dirty="0"/>
          </a:p>
          <a:p>
            <a:pPr marL="0" indent="0">
              <a:buNone/>
            </a:pPr>
            <a:r>
              <a:rPr lang="en-US" dirty="0"/>
              <a:t>A.  capillary blockade</a:t>
            </a:r>
          </a:p>
          <a:p>
            <a:pPr marL="0" indent="0">
              <a:buNone/>
            </a:pPr>
            <a:r>
              <a:rPr lang="en-US" dirty="0"/>
              <a:t>B.  diffusion</a:t>
            </a:r>
          </a:p>
          <a:p>
            <a:pPr marL="0" indent="0">
              <a:buNone/>
            </a:pPr>
            <a:r>
              <a:rPr lang="en-US" dirty="0"/>
              <a:t>C.  phagocytosis</a:t>
            </a:r>
          </a:p>
          <a:p>
            <a:pPr marL="0" indent="0">
              <a:buNone/>
            </a:pPr>
            <a:r>
              <a:rPr lang="en-US" dirty="0"/>
              <a:t>D.  sequestration</a:t>
            </a: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157</a:t>
            </a:fld>
            <a:endParaRPr lang="en-US" dirty="0"/>
          </a:p>
        </p:txBody>
      </p:sp>
      <p:sp>
        <p:nvSpPr>
          <p:cNvPr id="4" name="Footer Placeholder 3"/>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1646880282"/>
      </p:ext>
    </p:extLst>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a:t>Nuclear Medicine</a:t>
            </a:r>
            <a:endParaRPr lang="en-US" dirty="0"/>
          </a:p>
        </p:txBody>
      </p:sp>
      <p:sp>
        <p:nvSpPr>
          <p:cNvPr id="6" name="Content Placeholder 5"/>
          <p:cNvSpPr>
            <a:spLocks noGrp="1"/>
          </p:cNvSpPr>
          <p:nvPr>
            <p:ph idx="1"/>
          </p:nvPr>
        </p:nvSpPr>
        <p:spPr/>
        <p:txBody>
          <a:bodyPr>
            <a:normAutofit/>
          </a:bodyPr>
          <a:lstStyle/>
          <a:p>
            <a:pPr marL="0" indent="0">
              <a:buNone/>
            </a:pPr>
            <a:r>
              <a:rPr lang="en-US" b="1" dirty="0"/>
              <a:t>Q2. </a:t>
            </a:r>
            <a:r>
              <a:rPr lang="en-US" dirty="0"/>
              <a:t>What is the mechanism of localization of </a:t>
            </a:r>
            <a:r>
              <a:rPr lang="en-US" dirty="0" smtClean="0"/>
              <a:t/>
            </a:r>
            <a:br>
              <a:rPr lang="en-US" dirty="0" smtClean="0"/>
            </a:br>
            <a:r>
              <a:rPr lang="en-US" dirty="0" smtClean="0"/>
              <a:t>Tc-99m </a:t>
            </a:r>
            <a:r>
              <a:rPr lang="en-US" dirty="0"/>
              <a:t>methylene diphosphonate (MDP)?</a:t>
            </a:r>
          </a:p>
          <a:p>
            <a:pPr marL="0" indent="0">
              <a:buNone/>
            </a:pPr>
            <a:r>
              <a:rPr lang="en-US" dirty="0"/>
              <a:t> </a:t>
            </a:r>
          </a:p>
          <a:p>
            <a:pPr marL="514350" lvl="0" indent="-514350">
              <a:buFont typeface="+mj-lt"/>
              <a:buAutoNum type="alphaUcPeriod"/>
            </a:pPr>
            <a:r>
              <a:rPr lang="en-US" dirty="0"/>
              <a:t>capillary blockade</a:t>
            </a:r>
          </a:p>
          <a:p>
            <a:pPr marL="514350" lvl="0" indent="-514350">
              <a:buFont typeface="+mj-lt"/>
              <a:buAutoNum type="alphaUcPeriod"/>
            </a:pPr>
            <a:r>
              <a:rPr lang="en-US" dirty="0"/>
              <a:t>chemisorption</a:t>
            </a:r>
          </a:p>
          <a:p>
            <a:pPr marL="514350" lvl="0" indent="-514350">
              <a:buFont typeface="+mj-lt"/>
              <a:buAutoNum type="alphaUcPeriod"/>
            </a:pPr>
            <a:r>
              <a:rPr lang="en-US" dirty="0"/>
              <a:t>diffusion</a:t>
            </a:r>
          </a:p>
          <a:p>
            <a:pPr marL="514350" lvl="0" indent="-514350">
              <a:buFont typeface="+mj-lt"/>
              <a:buAutoNum type="alphaUcPeriod"/>
            </a:pPr>
            <a:r>
              <a:rPr lang="en-US" dirty="0"/>
              <a:t>metabolism</a:t>
            </a:r>
            <a:endParaRPr lang="en-US" dirty="0">
              <a:effectLst/>
            </a:endParaRP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158</a:t>
            </a:fld>
            <a:endParaRPr lang="en-US" dirty="0"/>
          </a:p>
        </p:txBody>
      </p:sp>
      <p:sp>
        <p:nvSpPr>
          <p:cNvPr id="4" name="Footer Placeholder 3"/>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1530296481"/>
      </p:ext>
    </p:extLst>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a:t>Nuclear Medicine</a:t>
            </a:r>
            <a:endParaRPr lang="en-US" dirty="0"/>
          </a:p>
        </p:txBody>
      </p:sp>
      <p:sp>
        <p:nvSpPr>
          <p:cNvPr id="6" name="Content Placeholder 5"/>
          <p:cNvSpPr>
            <a:spLocks noGrp="1"/>
          </p:cNvSpPr>
          <p:nvPr>
            <p:ph idx="1"/>
          </p:nvPr>
        </p:nvSpPr>
        <p:spPr/>
        <p:txBody>
          <a:bodyPr>
            <a:normAutofit/>
          </a:bodyPr>
          <a:lstStyle/>
          <a:p>
            <a:pPr marL="0" indent="0">
              <a:buNone/>
            </a:pPr>
            <a:r>
              <a:rPr lang="en-US" b="1" dirty="0"/>
              <a:t>Q3. </a:t>
            </a:r>
            <a:r>
              <a:rPr lang="en-US" dirty="0"/>
              <a:t>What is the mechanism of localization of </a:t>
            </a:r>
            <a:r>
              <a:rPr lang="en-US" dirty="0" smtClean="0"/>
              <a:t/>
            </a:r>
            <a:br>
              <a:rPr lang="en-US" dirty="0" smtClean="0"/>
            </a:br>
            <a:r>
              <a:rPr lang="en-US" dirty="0" smtClean="0"/>
              <a:t>I-123 </a:t>
            </a:r>
            <a:r>
              <a:rPr lang="en-US" dirty="0"/>
              <a:t>sodium iodide in the thyroid gland?</a:t>
            </a:r>
          </a:p>
          <a:p>
            <a:pPr marL="0" indent="0">
              <a:buNone/>
            </a:pPr>
            <a:r>
              <a:rPr lang="en-US" b="1" dirty="0"/>
              <a:t> </a:t>
            </a:r>
            <a:endParaRPr lang="en-US" dirty="0"/>
          </a:p>
          <a:p>
            <a:pPr marL="514350" lvl="0" indent="-514350">
              <a:buFont typeface="+mj-lt"/>
              <a:buAutoNum type="alphaUcPeriod"/>
            </a:pPr>
            <a:r>
              <a:rPr lang="en-US" dirty="0"/>
              <a:t>active transport</a:t>
            </a:r>
          </a:p>
          <a:p>
            <a:pPr marL="514350" lvl="0" indent="-514350">
              <a:buFont typeface="+mj-lt"/>
              <a:buAutoNum type="alphaUcPeriod"/>
            </a:pPr>
            <a:r>
              <a:rPr lang="en-US" dirty="0"/>
              <a:t>diffusion</a:t>
            </a:r>
          </a:p>
          <a:p>
            <a:pPr marL="514350" lvl="0" indent="-514350">
              <a:buFont typeface="+mj-lt"/>
              <a:buAutoNum type="alphaUcPeriod"/>
            </a:pPr>
            <a:r>
              <a:rPr lang="en-US" dirty="0"/>
              <a:t>metabolism</a:t>
            </a:r>
          </a:p>
          <a:p>
            <a:pPr marL="514350" lvl="0" indent="-514350">
              <a:buFont typeface="+mj-lt"/>
              <a:buAutoNum type="alphaUcPeriod"/>
            </a:pPr>
            <a:r>
              <a:rPr lang="en-US" dirty="0"/>
              <a:t>receptor binding</a:t>
            </a:r>
            <a:endParaRPr lang="en-US" dirty="0">
              <a:effectLst/>
            </a:endParaRP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159</a:t>
            </a:fld>
            <a:endParaRPr lang="en-US" dirty="0"/>
          </a:p>
        </p:txBody>
      </p:sp>
      <p:sp>
        <p:nvSpPr>
          <p:cNvPr id="4" name="Footer Placeholder 3"/>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37326385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Particulate Radiation</a:t>
            </a:r>
            <a:endParaRPr lang="en-US" dirty="0"/>
          </a:p>
        </p:txBody>
      </p:sp>
      <p:sp>
        <p:nvSpPr>
          <p:cNvPr id="5" name="Content Placeholder 4"/>
          <p:cNvSpPr>
            <a:spLocks noGrp="1"/>
          </p:cNvSpPr>
          <p:nvPr>
            <p:ph idx="1"/>
          </p:nvPr>
        </p:nvSpPr>
        <p:spPr/>
        <p:txBody>
          <a:bodyPr>
            <a:normAutofit fontScale="92500" lnSpcReduction="10000"/>
          </a:bodyPr>
          <a:lstStyle/>
          <a:p>
            <a:pPr marL="0" indent="0">
              <a:buNone/>
            </a:pPr>
            <a:r>
              <a:rPr lang="en-US" b="1" dirty="0"/>
              <a:t>Q2</a:t>
            </a:r>
            <a:r>
              <a:rPr lang="en-US" dirty="0"/>
              <a:t>.  The energy of each photon created when a positron almost at rest interacts with an electron in an annihilation reaction is:</a:t>
            </a:r>
          </a:p>
          <a:p>
            <a:pPr marL="0" indent="0">
              <a:buNone/>
            </a:pPr>
            <a:r>
              <a:rPr lang="en-US" dirty="0"/>
              <a:t> </a:t>
            </a:r>
          </a:p>
          <a:p>
            <a:pPr marL="0" indent="0">
              <a:buNone/>
            </a:pPr>
            <a:r>
              <a:rPr lang="en-US" dirty="0"/>
              <a:t>A. 5 eV</a:t>
            </a:r>
          </a:p>
          <a:p>
            <a:pPr marL="0" indent="0">
              <a:buNone/>
            </a:pPr>
            <a:r>
              <a:rPr lang="en-US" dirty="0"/>
              <a:t>B. 144 keV</a:t>
            </a:r>
          </a:p>
          <a:p>
            <a:pPr marL="0" indent="0">
              <a:buNone/>
            </a:pPr>
            <a:r>
              <a:rPr lang="en-US" dirty="0"/>
              <a:t>C. 511 keV</a:t>
            </a:r>
          </a:p>
          <a:p>
            <a:pPr marL="0" indent="0">
              <a:buNone/>
            </a:pPr>
            <a:r>
              <a:rPr lang="en-US" dirty="0"/>
              <a:t>D. 1 MeV</a:t>
            </a:r>
          </a:p>
          <a:p>
            <a:pPr marL="0" indent="0">
              <a:buNone/>
            </a:pPr>
            <a:r>
              <a:rPr lang="en-US" dirty="0"/>
              <a:t>E. 3 MeV</a:t>
            </a: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16</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873742376"/>
      </p:ext>
    </p:extLst>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a:t>Nuclear Medicine</a:t>
            </a:r>
            <a:endParaRPr lang="en-US" dirty="0"/>
          </a:p>
        </p:txBody>
      </p:sp>
      <p:sp>
        <p:nvSpPr>
          <p:cNvPr id="6" name="Content Placeholder 5"/>
          <p:cNvSpPr>
            <a:spLocks noGrp="1"/>
          </p:cNvSpPr>
          <p:nvPr>
            <p:ph idx="1"/>
          </p:nvPr>
        </p:nvSpPr>
        <p:spPr/>
        <p:txBody>
          <a:bodyPr>
            <a:normAutofit/>
          </a:bodyPr>
          <a:lstStyle/>
          <a:p>
            <a:pPr marL="0" indent="0">
              <a:buNone/>
            </a:pPr>
            <a:r>
              <a:rPr lang="en-US" b="1" dirty="0"/>
              <a:t>Q4. </a:t>
            </a:r>
            <a:r>
              <a:rPr lang="en-US" dirty="0"/>
              <a:t>What is the mechanism of localization of </a:t>
            </a:r>
            <a:r>
              <a:rPr lang="en-US" dirty="0" smtClean="0"/>
              <a:t/>
            </a:r>
            <a:br>
              <a:rPr lang="en-US" dirty="0" smtClean="0"/>
            </a:br>
            <a:r>
              <a:rPr lang="en-US" dirty="0" smtClean="0"/>
              <a:t>F-18 </a:t>
            </a:r>
            <a:r>
              <a:rPr lang="en-US" dirty="0"/>
              <a:t>fluorodeoxyglucose (F-18 FDG)?</a:t>
            </a:r>
          </a:p>
          <a:p>
            <a:pPr marL="0" indent="0">
              <a:buNone/>
            </a:pPr>
            <a:r>
              <a:rPr lang="en-US" dirty="0"/>
              <a:t> </a:t>
            </a:r>
          </a:p>
          <a:p>
            <a:pPr marL="514350" lvl="0" indent="-514350">
              <a:buFont typeface="+mj-lt"/>
              <a:buAutoNum type="alphaUcPeriod"/>
            </a:pPr>
            <a:r>
              <a:rPr lang="en-US" dirty="0"/>
              <a:t>active transport</a:t>
            </a:r>
          </a:p>
          <a:p>
            <a:pPr marL="514350" lvl="0" indent="-514350">
              <a:buFont typeface="+mj-lt"/>
              <a:buAutoNum type="alphaUcPeriod"/>
            </a:pPr>
            <a:r>
              <a:rPr lang="en-US" dirty="0"/>
              <a:t>diffusion</a:t>
            </a:r>
          </a:p>
          <a:p>
            <a:pPr marL="514350" lvl="0" indent="-514350">
              <a:buFont typeface="+mj-lt"/>
              <a:buAutoNum type="alphaUcPeriod"/>
            </a:pPr>
            <a:r>
              <a:rPr lang="en-US" dirty="0"/>
              <a:t>compartmental localization</a:t>
            </a:r>
          </a:p>
          <a:p>
            <a:pPr marL="514350" lvl="0" indent="-514350">
              <a:buFont typeface="+mj-lt"/>
              <a:buAutoNum type="alphaUcPeriod"/>
            </a:pPr>
            <a:r>
              <a:rPr lang="en-US" dirty="0"/>
              <a:t>receptor binding</a:t>
            </a:r>
            <a:endParaRPr lang="en-US" dirty="0">
              <a:effectLst/>
            </a:endParaRP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160</a:t>
            </a:fld>
            <a:endParaRPr lang="en-US" dirty="0"/>
          </a:p>
        </p:txBody>
      </p:sp>
      <p:sp>
        <p:nvSpPr>
          <p:cNvPr id="4" name="Footer Placeholder 3"/>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1386882879"/>
      </p:ext>
    </p:extLst>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a:t>Nuclear Medicine</a:t>
            </a:r>
            <a:endParaRPr lang="en-US" dirty="0"/>
          </a:p>
        </p:txBody>
      </p:sp>
      <p:sp>
        <p:nvSpPr>
          <p:cNvPr id="6" name="Content Placeholder 5"/>
          <p:cNvSpPr>
            <a:spLocks noGrp="1"/>
          </p:cNvSpPr>
          <p:nvPr>
            <p:ph idx="1"/>
          </p:nvPr>
        </p:nvSpPr>
        <p:spPr/>
        <p:txBody>
          <a:bodyPr>
            <a:normAutofit/>
          </a:bodyPr>
          <a:lstStyle/>
          <a:p>
            <a:pPr marL="0" indent="0">
              <a:buNone/>
            </a:pPr>
            <a:r>
              <a:rPr lang="en-US" b="1" dirty="0"/>
              <a:t>Q5.  </a:t>
            </a:r>
            <a:r>
              <a:rPr lang="en-US" dirty="0"/>
              <a:t>Excessive Mo-99 in the Tc-99m pertechnetate eluate is an example of a problem with:</a:t>
            </a:r>
          </a:p>
          <a:p>
            <a:pPr marL="0" indent="0">
              <a:buNone/>
            </a:pPr>
            <a:r>
              <a:rPr lang="en-US" b="1" dirty="0"/>
              <a:t> </a:t>
            </a:r>
            <a:endParaRPr lang="en-US" dirty="0"/>
          </a:p>
          <a:p>
            <a:pPr marL="514350" lvl="0" indent="-514350">
              <a:buFont typeface="+mj-lt"/>
              <a:buAutoNum type="alphaUcPeriod"/>
            </a:pPr>
            <a:r>
              <a:rPr lang="en-US" dirty="0"/>
              <a:t>physical purity</a:t>
            </a:r>
          </a:p>
          <a:p>
            <a:pPr marL="514350" lvl="0" indent="-514350">
              <a:buFont typeface="+mj-lt"/>
              <a:buAutoNum type="alphaUcPeriod"/>
            </a:pPr>
            <a:r>
              <a:rPr lang="en-US" dirty="0"/>
              <a:t>radionuclidic purity</a:t>
            </a:r>
          </a:p>
          <a:p>
            <a:pPr marL="514350" lvl="0" indent="-514350">
              <a:buFont typeface="+mj-lt"/>
              <a:buAutoNum type="alphaUcPeriod"/>
            </a:pPr>
            <a:r>
              <a:rPr lang="en-US" dirty="0"/>
              <a:t>radiochemical purity</a:t>
            </a:r>
          </a:p>
          <a:p>
            <a:pPr marL="514350" lvl="0" indent="-514350">
              <a:buFont typeface="+mj-lt"/>
              <a:buAutoNum type="alphaUcPeriod"/>
            </a:pPr>
            <a:r>
              <a:rPr lang="en-US" dirty="0"/>
              <a:t>chemical purity</a:t>
            </a:r>
            <a:endParaRPr lang="en-US" dirty="0">
              <a:effectLst/>
            </a:endParaRP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161</a:t>
            </a:fld>
            <a:endParaRPr lang="en-US" dirty="0"/>
          </a:p>
        </p:txBody>
      </p:sp>
      <p:sp>
        <p:nvSpPr>
          <p:cNvPr id="4" name="Footer Placeholder 3"/>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3186888990"/>
      </p:ext>
    </p:extLst>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a:t>Nuclear Medicine</a:t>
            </a:r>
            <a:endParaRPr lang="en-US" dirty="0"/>
          </a:p>
        </p:txBody>
      </p:sp>
      <p:sp>
        <p:nvSpPr>
          <p:cNvPr id="6" name="Content Placeholder 5"/>
          <p:cNvSpPr>
            <a:spLocks noGrp="1"/>
          </p:cNvSpPr>
          <p:nvPr>
            <p:ph idx="1"/>
          </p:nvPr>
        </p:nvSpPr>
        <p:spPr/>
        <p:txBody>
          <a:bodyPr>
            <a:normAutofit fontScale="92500"/>
          </a:bodyPr>
          <a:lstStyle/>
          <a:p>
            <a:pPr marL="0" indent="0">
              <a:buNone/>
            </a:pPr>
            <a:r>
              <a:rPr lang="en-US" b="1" dirty="0"/>
              <a:t>Q6. </a:t>
            </a:r>
            <a:r>
              <a:rPr lang="en-US" dirty="0"/>
              <a:t>What is the regulatory limit for the amount of Mo-99 per mCi of Tc-99m radiopharmaceutical at the time of administration?</a:t>
            </a:r>
          </a:p>
          <a:p>
            <a:pPr marL="0" indent="0">
              <a:buNone/>
            </a:pPr>
            <a:r>
              <a:rPr lang="en-US" b="1" dirty="0"/>
              <a:t> </a:t>
            </a:r>
            <a:endParaRPr lang="en-US" dirty="0"/>
          </a:p>
          <a:p>
            <a:pPr marL="514350" lvl="0" indent="-514350">
              <a:buFont typeface="+mj-lt"/>
              <a:buAutoNum type="alphaUcPeriod"/>
            </a:pPr>
            <a:r>
              <a:rPr lang="en-US" dirty="0"/>
              <a:t>0.15 microcurie (uCi)</a:t>
            </a:r>
          </a:p>
          <a:p>
            <a:pPr marL="514350" lvl="0" indent="-514350">
              <a:buFont typeface="+mj-lt"/>
              <a:buAutoNum type="alphaUcPeriod"/>
            </a:pPr>
            <a:r>
              <a:rPr lang="en-US" dirty="0"/>
              <a:t>0.5 uCi</a:t>
            </a:r>
          </a:p>
          <a:p>
            <a:pPr marL="514350" lvl="0" indent="-514350">
              <a:buFont typeface="+mj-lt"/>
              <a:buAutoNum type="alphaUcPeriod"/>
            </a:pPr>
            <a:r>
              <a:rPr lang="en-US" dirty="0"/>
              <a:t>0.15 millicurie (mCi)</a:t>
            </a:r>
          </a:p>
          <a:p>
            <a:pPr marL="514350" lvl="0" indent="-514350">
              <a:buFont typeface="+mj-lt"/>
              <a:buAutoNum type="alphaUcPeriod"/>
            </a:pPr>
            <a:r>
              <a:rPr lang="en-US" dirty="0"/>
              <a:t>0.5 mCi</a:t>
            </a:r>
            <a:endParaRPr lang="en-US" dirty="0">
              <a:effectLst/>
            </a:endParaRP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162</a:t>
            </a:fld>
            <a:endParaRPr lang="en-US" dirty="0"/>
          </a:p>
        </p:txBody>
      </p:sp>
      <p:sp>
        <p:nvSpPr>
          <p:cNvPr id="4" name="Footer Placeholder 3"/>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512192497"/>
      </p:ext>
    </p:extLst>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a:t>Nuclear Medicine</a:t>
            </a:r>
            <a:endParaRPr lang="en-US" dirty="0"/>
          </a:p>
        </p:txBody>
      </p:sp>
      <p:sp>
        <p:nvSpPr>
          <p:cNvPr id="6" name="Content Placeholder 5"/>
          <p:cNvSpPr>
            <a:spLocks noGrp="1"/>
          </p:cNvSpPr>
          <p:nvPr>
            <p:ph idx="1"/>
          </p:nvPr>
        </p:nvSpPr>
        <p:spPr/>
        <p:txBody>
          <a:bodyPr>
            <a:normAutofit/>
          </a:bodyPr>
          <a:lstStyle/>
          <a:p>
            <a:pPr marL="0" indent="0">
              <a:buNone/>
            </a:pPr>
            <a:r>
              <a:rPr lang="en-US" b="1" dirty="0"/>
              <a:t>Q7. </a:t>
            </a:r>
            <a:r>
              <a:rPr lang="en-US" dirty="0"/>
              <a:t>Too much aluminum in the Mo-99/Tc-99m eluate is an example of a problem with:</a:t>
            </a:r>
          </a:p>
          <a:p>
            <a:pPr marL="0" indent="0">
              <a:buNone/>
            </a:pPr>
            <a:r>
              <a:rPr lang="en-US" b="1" dirty="0"/>
              <a:t> </a:t>
            </a:r>
            <a:endParaRPr lang="en-US" dirty="0"/>
          </a:p>
          <a:p>
            <a:pPr marL="514350" lvl="0" indent="-514350">
              <a:buFont typeface="+mj-lt"/>
              <a:buAutoNum type="alphaUcPeriod"/>
            </a:pPr>
            <a:r>
              <a:rPr lang="en-US" dirty="0"/>
              <a:t>physical purity</a:t>
            </a:r>
          </a:p>
          <a:p>
            <a:pPr marL="514350" lvl="0" indent="-514350">
              <a:buFont typeface="+mj-lt"/>
              <a:buAutoNum type="alphaUcPeriod"/>
            </a:pPr>
            <a:r>
              <a:rPr lang="en-US" dirty="0"/>
              <a:t>radionuclidic purity</a:t>
            </a:r>
          </a:p>
          <a:p>
            <a:pPr marL="514350" lvl="0" indent="-514350">
              <a:buFont typeface="+mj-lt"/>
              <a:buAutoNum type="alphaUcPeriod"/>
            </a:pPr>
            <a:r>
              <a:rPr lang="en-US" dirty="0"/>
              <a:t>radiochemical purity</a:t>
            </a:r>
          </a:p>
          <a:p>
            <a:pPr marL="514350" lvl="0" indent="-514350">
              <a:buFont typeface="+mj-lt"/>
              <a:buAutoNum type="alphaUcPeriod"/>
            </a:pPr>
            <a:r>
              <a:rPr lang="en-US" dirty="0"/>
              <a:t>chemical purity</a:t>
            </a:r>
            <a:endParaRPr lang="en-US" dirty="0">
              <a:effectLst/>
            </a:endParaRP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163</a:t>
            </a:fld>
            <a:endParaRPr lang="en-US" dirty="0"/>
          </a:p>
        </p:txBody>
      </p:sp>
      <p:sp>
        <p:nvSpPr>
          <p:cNvPr id="4" name="Footer Placeholder 3"/>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1017238092"/>
      </p:ext>
    </p:extLst>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a:t>Nuclear Medicine</a:t>
            </a:r>
            <a:endParaRPr lang="en-US" dirty="0"/>
          </a:p>
        </p:txBody>
      </p:sp>
      <p:sp>
        <p:nvSpPr>
          <p:cNvPr id="6" name="Content Placeholder 5"/>
          <p:cNvSpPr>
            <a:spLocks noGrp="1"/>
          </p:cNvSpPr>
          <p:nvPr>
            <p:ph idx="1"/>
          </p:nvPr>
        </p:nvSpPr>
        <p:spPr/>
        <p:txBody>
          <a:bodyPr>
            <a:normAutofit/>
          </a:bodyPr>
          <a:lstStyle/>
          <a:p>
            <a:pPr marL="0" indent="0">
              <a:buNone/>
            </a:pPr>
            <a:r>
              <a:rPr lang="en-US" b="1" dirty="0"/>
              <a:t>Q8. </a:t>
            </a:r>
            <a:r>
              <a:rPr lang="en-US" dirty="0"/>
              <a:t>What is the regulatory limit of aluminum oxide (Al</a:t>
            </a:r>
            <a:r>
              <a:rPr lang="en-US" baseline="-25000" dirty="0"/>
              <a:t>2</a:t>
            </a:r>
            <a:r>
              <a:rPr lang="en-US" dirty="0"/>
              <a:t>O</a:t>
            </a:r>
            <a:r>
              <a:rPr lang="en-US" baseline="-25000" dirty="0"/>
              <a:t>3</a:t>
            </a:r>
            <a:r>
              <a:rPr lang="en-US" dirty="0"/>
              <a:t>) in the Mo-99/Tc-99m generator eluate?</a:t>
            </a:r>
          </a:p>
          <a:p>
            <a:pPr marL="0" indent="0">
              <a:buNone/>
            </a:pPr>
            <a:r>
              <a:rPr lang="en-US" b="1" dirty="0"/>
              <a:t> </a:t>
            </a:r>
            <a:endParaRPr lang="en-US" dirty="0"/>
          </a:p>
          <a:p>
            <a:pPr marL="514350" lvl="0" indent="-514350">
              <a:buFont typeface="+mj-lt"/>
              <a:buAutoNum type="alphaUcPeriod"/>
            </a:pPr>
            <a:r>
              <a:rPr lang="en-US" dirty="0"/>
              <a:t>&lt;10 ug/ml </a:t>
            </a:r>
          </a:p>
          <a:p>
            <a:pPr marL="514350" lvl="0" indent="-514350">
              <a:buFont typeface="+mj-lt"/>
              <a:buAutoNum type="alphaUcPeriod"/>
            </a:pPr>
            <a:r>
              <a:rPr lang="en-US" dirty="0"/>
              <a:t>&lt;20 ug/ml</a:t>
            </a:r>
          </a:p>
          <a:p>
            <a:pPr marL="514350" lvl="0" indent="-514350">
              <a:buFont typeface="+mj-lt"/>
              <a:buAutoNum type="alphaUcPeriod"/>
            </a:pPr>
            <a:r>
              <a:rPr lang="en-US" dirty="0"/>
              <a:t>&lt;10 mg/ml</a:t>
            </a:r>
          </a:p>
          <a:p>
            <a:pPr marL="514350" lvl="0" indent="-514350">
              <a:buFont typeface="+mj-lt"/>
              <a:buAutoNum type="alphaUcPeriod"/>
            </a:pPr>
            <a:r>
              <a:rPr lang="en-US" dirty="0"/>
              <a:t>&lt;20 mg/ml</a:t>
            </a:r>
            <a:endParaRPr lang="en-US" dirty="0">
              <a:effectLst/>
            </a:endParaRP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164</a:t>
            </a:fld>
            <a:endParaRPr lang="en-US" dirty="0"/>
          </a:p>
        </p:txBody>
      </p:sp>
      <p:sp>
        <p:nvSpPr>
          <p:cNvPr id="4" name="Footer Placeholder 3"/>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4131033043"/>
      </p:ext>
    </p:extLst>
  </p:cSld>
  <p:clrMapOvr>
    <a:masterClrMapping/>
  </p:clrMapOvr>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a:t>Nuclear Medicine</a:t>
            </a:r>
            <a:endParaRPr lang="en-US" dirty="0"/>
          </a:p>
        </p:txBody>
      </p:sp>
      <p:sp>
        <p:nvSpPr>
          <p:cNvPr id="6" name="Content Placeholder 5"/>
          <p:cNvSpPr>
            <a:spLocks noGrp="1"/>
          </p:cNvSpPr>
          <p:nvPr>
            <p:ph idx="1"/>
          </p:nvPr>
        </p:nvSpPr>
        <p:spPr/>
        <p:txBody>
          <a:bodyPr>
            <a:normAutofit fontScale="92500"/>
          </a:bodyPr>
          <a:lstStyle/>
          <a:p>
            <a:pPr marL="0" indent="0">
              <a:buNone/>
            </a:pPr>
            <a:r>
              <a:rPr lang="en-US" b="1" dirty="0"/>
              <a:t>Q9. </a:t>
            </a:r>
            <a:r>
              <a:rPr lang="en-US" dirty="0"/>
              <a:t>What is the regulatory limit by the NRC for error between the indicated exposure rate and the calculated exposure rate for survey instruments?</a:t>
            </a:r>
          </a:p>
          <a:p>
            <a:pPr marL="0" indent="0">
              <a:buNone/>
            </a:pPr>
            <a:r>
              <a:rPr lang="en-US" b="1" dirty="0"/>
              <a:t> </a:t>
            </a:r>
            <a:endParaRPr lang="en-US" dirty="0"/>
          </a:p>
          <a:p>
            <a:pPr marL="514350" lvl="0" indent="-514350">
              <a:buFont typeface="+mj-lt"/>
              <a:buAutoNum type="alphaUcPeriod"/>
            </a:pPr>
            <a:r>
              <a:rPr lang="en-US" dirty="0"/>
              <a:t>10%</a:t>
            </a:r>
          </a:p>
          <a:p>
            <a:pPr marL="514350" lvl="0" indent="-514350">
              <a:buFont typeface="+mj-lt"/>
              <a:buAutoNum type="alphaUcPeriod"/>
            </a:pPr>
            <a:r>
              <a:rPr lang="en-US" dirty="0"/>
              <a:t>20%</a:t>
            </a:r>
          </a:p>
          <a:p>
            <a:pPr marL="514350" lvl="0" indent="-514350">
              <a:buFont typeface="+mj-lt"/>
              <a:buAutoNum type="alphaUcPeriod"/>
            </a:pPr>
            <a:r>
              <a:rPr lang="en-US" dirty="0"/>
              <a:t>25%</a:t>
            </a:r>
          </a:p>
          <a:p>
            <a:pPr marL="514350" lvl="0" indent="-514350">
              <a:buFont typeface="+mj-lt"/>
              <a:buAutoNum type="alphaUcPeriod"/>
            </a:pPr>
            <a:r>
              <a:rPr lang="en-US" dirty="0"/>
              <a:t>50%</a:t>
            </a:r>
            <a:endParaRPr lang="en-US" dirty="0">
              <a:effectLst/>
            </a:endParaRP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165</a:t>
            </a:fld>
            <a:endParaRPr lang="en-US" dirty="0"/>
          </a:p>
        </p:txBody>
      </p:sp>
      <p:sp>
        <p:nvSpPr>
          <p:cNvPr id="4" name="Footer Placeholder 3"/>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361007287"/>
      </p:ext>
    </p:extLst>
  </p:cSld>
  <p:clrMapOvr>
    <a:masterClrMapping/>
  </p:clrMapOvr>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a:t>Nuclear Medicine</a:t>
            </a:r>
            <a:endParaRPr lang="en-US" dirty="0"/>
          </a:p>
        </p:txBody>
      </p:sp>
      <p:sp>
        <p:nvSpPr>
          <p:cNvPr id="6" name="Content Placeholder 5"/>
          <p:cNvSpPr>
            <a:spLocks noGrp="1"/>
          </p:cNvSpPr>
          <p:nvPr>
            <p:ph idx="1"/>
          </p:nvPr>
        </p:nvSpPr>
        <p:spPr/>
        <p:txBody>
          <a:bodyPr>
            <a:normAutofit/>
          </a:bodyPr>
          <a:lstStyle/>
          <a:p>
            <a:pPr marL="0" indent="0">
              <a:buNone/>
            </a:pPr>
            <a:r>
              <a:rPr lang="en-US" b="1" dirty="0"/>
              <a:t>Q10. </a:t>
            </a:r>
            <a:r>
              <a:rPr lang="en-US" dirty="0"/>
              <a:t>How often should the dose calibrator be tested for accuracy?</a:t>
            </a:r>
          </a:p>
          <a:p>
            <a:pPr marL="0" indent="0">
              <a:buNone/>
            </a:pPr>
            <a:endParaRPr lang="en-US" dirty="0"/>
          </a:p>
          <a:p>
            <a:pPr marL="514350" lvl="0" indent="-514350">
              <a:buFont typeface="+mj-lt"/>
              <a:buAutoNum type="alphaUcPeriod"/>
            </a:pPr>
            <a:r>
              <a:rPr lang="en-US" dirty="0"/>
              <a:t>weekly</a:t>
            </a:r>
          </a:p>
          <a:p>
            <a:pPr marL="514350" lvl="0" indent="-514350">
              <a:buFont typeface="+mj-lt"/>
              <a:buAutoNum type="alphaUcPeriod"/>
            </a:pPr>
            <a:r>
              <a:rPr lang="en-US" dirty="0"/>
              <a:t>monthly</a:t>
            </a:r>
          </a:p>
          <a:p>
            <a:pPr marL="514350" lvl="0" indent="-514350">
              <a:buFont typeface="+mj-lt"/>
              <a:buAutoNum type="alphaUcPeriod"/>
            </a:pPr>
            <a:r>
              <a:rPr lang="en-US" dirty="0"/>
              <a:t>quarterly</a:t>
            </a:r>
          </a:p>
          <a:p>
            <a:pPr marL="514350" lvl="0" indent="-514350">
              <a:buFont typeface="+mj-lt"/>
              <a:buAutoNum type="alphaUcPeriod"/>
            </a:pPr>
            <a:r>
              <a:rPr lang="en-US" dirty="0"/>
              <a:t>annually</a:t>
            </a:r>
            <a:endParaRPr lang="en-US" dirty="0">
              <a:effectLst/>
            </a:endParaRP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166</a:t>
            </a:fld>
            <a:endParaRPr lang="en-US" dirty="0"/>
          </a:p>
        </p:txBody>
      </p:sp>
      <p:sp>
        <p:nvSpPr>
          <p:cNvPr id="4" name="Footer Placeholder 3"/>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4036571318"/>
      </p:ext>
    </p:extLst>
  </p:cSld>
  <p:clrMapOvr>
    <a:masterClrMapping/>
  </p:clrMapOvr>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a:t>Nuclear Medicine</a:t>
            </a:r>
            <a:endParaRPr lang="en-US" dirty="0"/>
          </a:p>
        </p:txBody>
      </p:sp>
      <p:sp>
        <p:nvSpPr>
          <p:cNvPr id="6" name="Content Placeholder 5"/>
          <p:cNvSpPr>
            <a:spLocks noGrp="1"/>
          </p:cNvSpPr>
          <p:nvPr>
            <p:ph idx="1"/>
          </p:nvPr>
        </p:nvSpPr>
        <p:spPr/>
        <p:txBody>
          <a:bodyPr>
            <a:normAutofit/>
          </a:bodyPr>
          <a:lstStyle/>
          <a:p>
            <a:pPr marL="0" indent="0">
              <a:buNone/>
            </a:pPr>
            <a:r>
              <a:rPr lang="en-US" b="1" dirty="0"/>
              <a:t>Q11. </a:t>
            </a:r>
            <a:r>
              <a:rPr lang="en-US" dirty="0"/>
              <a:t>How often should the dose calibrator be tested for constancy?</a:t>
            </a:r>
          </a:p>
          <a:p>
            <a:pPr marL="0" indent="0">
              <a:buNone/>
            </a:pPr>
            <a:r>
              <a:rPr lang="en-US" b="1" dirty="0"/>
              <a:t> </a:t>
            </a:r>
            <a:endParaRPr lang="en-US" dirty="0"/>
          </a:p>
          <a:p>
            <a:pPr marL="0" indent="0">
              <a:buNone/>
            </a:pPr>
            <a:r>
              <a:rPr lang="en-US" dirty="0"/>
              <a:t>A. </a:t>
            </a:r>
            <a:r>
              <a:rPr lang="en-US" dirty="0" smtClean="0"/>
              <a:t>daily</a:t>
            </a:r>
            <a:endParaRPr lang="en-US" dirty="0"/>
          </a:p>
          <a:p>
            <a:pPr marL="0" indent="0">
              <a:buNone/>
            </a:pPr>
            <a:r>
              <a:rPr lang="en-US" dirty="0"/>
              <a:t>B. </a:t>
            </a:r>
            <a:r>
              <a:rPr lang="en-US" dirty="0" smtClean="0"/>
              <a:t>weekly</a:t>
            </a:r>
            <a:endParaRPr lang="en-US" dirty="0"/>
          </a:p>
          <a:p>
            <a:pPr marL="0" indent="0">
              <a:buNone/>
            </a:pPr>
            <a:r>
              <a:rPr lang="en-US" dirty="0"/>
              <a:t>C. </a:t>
            </a:r>
            <a:r>
              <a:rPr lang="en-US" dirty="0" smtClean="0"/>
              <a:t>monthly</a:t>
            </a:r>
            <a:endParaRPr lang="en-US" dirty="0"/>
          </a:p>
          <a:p>
            <a:pPr marL="0" indent="0">
              <a:buNone/>
            </a:pPr>
            <a:r>
              <a:rPr lang="en-US" dirty="0"/>
              <a:t>D. </a:t>
            </a:r>
            <a:r>
              <a:rPr lang="en-US" dirty="0" smtClean="0"/>
              <a:t>quarterly</a:t>
            </a:r>
            <a:endParaRPr lang="en-US" dirty="0"/>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167</a:t>
            </a:fld>
            <a:endParaRPr lang="en-US" dirty="0"/>
          </a:p>
        </p:txBody>
      </p:sp>
      <p:sp>
        <p:nvSpPr>
          <p:cNvPr id="4" name="Footer Placeholder 3"/>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4221474024"/>
      </p:ext>
    </p:extLst>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a:t>Nuclear Medicine</a:t>
            </a:r>
            <a:endParaRPr lang="en-US" dirty="0"/>
          </a:p>
        </p:txBody>
      </p:sp>
      <p:sp>
        <p:nvSpPr>
          <p:cNvPr id="6" name="Content Placeholder 5"/>
          <p:cNvSpPr>
            <a:spLocks noGrp="1"/>
          </p:cNvSpPr>
          <p:nvPr>
            <p:ph idx="1"/>
          </p:nvPr>
        </p:nvSpPr>
        <p:spPr/>
        <p:txBody>
          <a:bodyPr>
            <a:normAutofit/>
          </a:bodyPr>
          <a:lstStyle/>
          <a:p>
            <a:pPr marL="0" indent="0">
              <a:buNone/>
            </a:pPr>
            <a:r>
              <a:rPr lang="en-US" b="1" dirty="0"/>
              <a:t>Q12. </a:t>
            </a:r>
            <a:r>
              <a:rPr lang="en-US" dirty="0"/>
              <a:t>How often should the dose calibrator be tested for linearity?</a:t>
            </a:r>
          </a:p>
          <a:p>
            <a:pPr marL="0" indent="0">
              <a:buNone/>
            </a:pPr>
            <a:r>
              <a:rPr lang="en-US" dirty="0"/>
              <a:t> </a:t>
            </a:r>
          </a:p>
          <a:p>
            <a:pPr marL="514350" lvl="0" indent="-514350">
              <a:buFont typeface="+mj-lt"/>
              <a:buAutoNum type="alphaUcPeriod"/>
            </a:pPr>
            <a:r>
              <a:rPr lang="en-US" dirty="0"/>
              <a:t>daily</a:t>
            </a:r>
          </a:p>
          <a:p>
            <a:pPr marL="514350" lvl="0" indent="-514350">
              <a:buFont typeface="+mj-lt"/>
              <a:buAutoNum type="alphaUcPeriod"/>
            </a:pPr>
            <a:r>
              <a:rPr lang="en-US" dirty="0"/>
              <a:t>weekly</a:t>
            </a:r>
          </a:p>
          <a:p>
            <a:pPr marL="514350" lvl="0" indent="-514350">
              <a:buFont typeface="+mj-lt"/>
              <a:buAutoNum type="alphaUcPeriod"/>
            </a:pPr>
            <a:r>
              <a:rPr lang="en-US" dirty="0"/>
              <a:t>monthly</a:t>
            </a:r>
          </a:p>
          <a:p>
            <a:pPr marL="514350" lvl="0" indent="-514350">
              <a:buFont typeface="+mj-lt"/>
              <a:buAutoNum type="alphaUcPeriod"/>
            </a:pPr>
            <a:r>
              <a:rPr lang="en-US" dirty="0"/>
              <a:t>quarterly</a:t>
            </a:r>
            <a:endParaRPr lang="en-US" dirty="0">
              <a:effectLst/>
            </a:endParaRP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168</a:t>
            </a:fld>
            <a:endParaRPr lang="en-US" dirty="0"/>
          </a:p>
        </p:txBody>
      </p:sp>
      <p:sp>
        <p:nvSpPr>
          <p:cNvPr id="4" name="Footer Placeholder 3"/>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1935303596"/>
      </p:ext>
    </p:extLst>
  </p:cSld>
  <p:clrMapOvr>
    <a:masterClrMapping/>
  </p:clrMapOvr>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a:t>Nuclear Medicine</a:t>
            </a:r>
            <a:endParaRPr lang="en-US" dirty="0"/>
          </a:p>
        </p:txBody>
      </p:sp>
      <p:sp>
        <p:nvSpPr>
          <p:cNvPr id="6" name="Content Placeholder 5"/>
          <p:cNvSpPr>
            <a:spLocks noGrp="1"/>
          </p:cNvSpPr>
          <p:nvPr>
            <p:ph idx="1"/>
          </p:nvPr>
        </p:nvSpPr>
        <p:spPr/>
        <p:txBody>
          <a:bodyPr>
            <a:normAutofit fontScale="55000" lnSpcReduction="20000"/>
          </a:bodyPr>
          <a:lstStyle/>
          <a:p>
            <a:pPr marL="0" indent="0">
              <a:buNone/>
            </a:pPr>
            <a:r>
              <a:rPr lang="en-US" b="1" dirty="0"/>
              <a:t>Q13.</a:t>
            </a:r>
            <a:r>
              <a:rPr lang="en-US" dirty="0"/>
              <a:t>  A patient with a history of thyroid cancer has suspected bone metastases in the cervical spine.  It is recommended to perform both an I-123 radioiodine scan as well as a bone scan using Tc</a:t>
            </a:r>
            <a:r>
              <a:rPr lang="en-US" baseline="30000" dirty="0"/>
              <a:t>99m</a:t>
            </a:r>
            <a:r>
              <a:rPr lang="en-US" dirty="0"/>
              <a:t> MDP.  Which would be the optimum sequence to perform unambiguous imaging in the shortest time?</a:t>
            </a:r>
          </a:p>
          <a:p>
            <a:pPr marL="0" indent="0">
              <a:buNone/>
            </a:pPr>
            <a:r>
              <a:rPr lang="en-US" dirty="0"/>
              <a:t> </a:t>
            </a:r>
          </a:p>
          <a:p>
            <a:pPr marL="514350" lvl="0" indent="-514350" fontAlgn="base">
              <a:buFont typeface="+mj-lt"/>
              <a:buAutoNum type="alphaUcPeriod"/>
            </a:pPr>
            <a:r>
              <a:rPr lang="en-US" dirty="0"/>
              <a:t>Administer the I-123 and Tc 99m simultaneously  Perform the bone scan first and recall the patient after 24 hours for the radioiodine </a:t>
            </a:r>
            <a:r>
              <a:rPr lang="en-US" dirty="0" smtClean="0"/>
              <a:t>scan.</a:t>
            </a:r>
            <a:endParaRPr lang="en-US" dirty="0"/>
          </a:p>
          <a:p>
            <a:pPr marL="514350" lvl="0" indent="-514350" fontAlgn="base">
              <a:buFont typeface="+mj-lt"/>
              <a:buAutoNum type="alphaUcPeriod"/>
            </a:pPr>
            <a:r>
              <a:rPr lang="en-US" dirty="0"/>
              <a:t>Administer the I-123 first .  Perform the I-123 scan at 24 hours then inject Tc 99m MDP and perform the bone scan at 4 </a:t>
            </a:r>
            <a:r>
              <a:rPr lang="en-US" dirty="0" smtClean="0"/>
              <a:t>hours.</a:t>
            </a:r>
            <a:endParaRPr lang="en-US" dirty="0"/>
          </a:p>
          <a:p>
            <a:pPr marL="514350" lvl="0" indent="-514350" fontAlgn="base">
              <a:buFont typeface="+mj-lt"/>
              <a:buAutoNum type="alphaUcPeriod"/>
            </a:pPr>
            <a:r>
              <a:rPr lang="en-US" dirty="0"/>
              <a:t>Administer the I-123 first and scan at 24 hours.  Ask the patient to wait for three </a:t>
            </a:r>
            <a:r>
              <a:rPr lang="en-US" dirty="0" smtClean="0"/>
              <a:t>days, and </a:t>
            </a:r>
            <a:r>
              <a:rPr lang="en-US" dirty="0"/>
              <a:t>then administer the Tc99m and do the bone </a:t>
            </a:r>
            <a:r>
              <a:rPr lang="en-US" dirty="0" smtClean="0"/>
              <a:t>scan.</a:t>
            </a:r>
            <a:endParaRPr lang="en-US" dirty="0"/>
          </a:p>
          <a:p>
            <a:pPr marL="514350" lvl="0" indent="-514350" fontAlgn="base">
              <a:buFont typeface="+mj-lt"/>
              <a:buAutoNum type="alphaUcPeriod"/>
            </a:pPr>
            <a:r>
              <a:rPr lang="en-US" dirty="0"/>
              <a:t>Administer the Tc 99m MDP first.  Perform the bone scan.  Then administer the I-123 and perform the thyroid workup after 24 hours.</a:t>
            </a:r>
          </a:p>
          <a:p>
            <a:pPr marL="514350" lvl="0" indent="-514350" fontAlgn="base">
              <a:buFont typeface="+mj-lt"/>
              <a:buAutoNum type="alphaUcPeriod"/>
            </a:pPr>
            <a:r>
              <a:rPr lang="en-US" dirty="0"/>
              <a:t>Administer the Tc99m MDP, followed shortly thereafter by the I-123.  Perform the bone scan at 4 hours and the thyroid workup at 24 hours.</a:t>
            </a:r>
          </a:p>
          <a:p>
            <a:pPr marL="514350" lvl="0" indent="-514350" fontAlgn="base">
              <a:buFont typeface="+mj-lt"/>
              <a:buAutoNum type="alphaUcPeriod"/>
            </a:pPr>
            <a:r>
              <a:rPr lang="en-US" dirty="0"/>
              <a:t>Administer the Tc 99m MDP first.  Perform the bone scan.  Have the patient return the next day and administer the I-123 and perform the thyroid workup after 24 hours.</a:t>
            </a:r>
            <a:endParaRPr lang="en-US" dirty="0">
              <a:effectLst/>
            </a:endParaRP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169</a:t>
            </a:fld>
            <a:endParaRPr lang="en-US" dirty="0"/>
          </a:p>
        </p:txBody>
      </p:sp>
      <p:sp>
        <p:nvSpPr>
          <p:cNvPr id="4" name="Footer Placeholder 3"/>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390657552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Particulate Radiation</a:t>
            </a:r>
            <a:endParaRPr lang="en-US" dirty="0"/>
          </a:p>
        </p:txBody>
      </p:sp>
      <p:sp>
        <p:nvSpPr>
          <p:cNvPr id="5" name="Content Placeholder 4"/>
          <p:cNvSpPr>
            <a:spLocks noGrp="1"/>
          </p:cNvSpPr>
          <p:nvPr>
            <p:ph idx="1"/>
          </p:nvPr>
        </p:nvSpPr>
        <p:spPr/>
        <p:txBody>
          <a:bodyPr>
            <a:normAutofit/>
          </a:bodyPr>
          <a:lstStyle/>
          <a:p>
            <a:pPr marL="0" indent="0">
              <a:buNone/>
            </a:pPr>
            <a:r>
              <a:rPr lang="en-US" b="1" dirty="0"/>
              <a:t>Q3</a:t>
            </a:r>
            <a:r>
              <a:rPr lang="en-US" dirty="0"/>
              <a:t>.  The Bragg peak is associated with:</a:t>
            </a:r>
          </a:p>
          <a:p>
            <a:pPr marL="0" indent="0">
              <a:buNone/>
            </a:pPr>
            <a:r>
              <a:rPr lang="en-US" dirty="0"/>
              <a:t> </a:t>
            </a:r>
          </a:p>
          <a:p>
            <a:pPr marL="0" indent="0">
              <a:buNone/>
            </a:pPr>
            <a:r>
              <a:rPr lang="en-US" dirty="0"/>
              <a:t>A. electrons</a:t>
            </a:r>
          </a:p>
          <a:p>
            <a:pPr marL="0" indent="0">
              <a:buNone/>
            </a:pPr>
            <a:r>
              <a:rPr lang="en-US" dirty="0"/>
              <a:t>B. x-rays</a:t>
            </a:r>
          </a:p>
          <a:p>
            <a:pPr marL="0" indent="0">
              <a:buNone/>
            </a:pPr>
            <a:r>
              <a:rPr lang="en-US" dirty="0"/>
              <a:t>C. microwaves</a:t>
            </a:r>
          </a:p>
          <a:p>
            <a:pPr marL="0" indent="0">
              <a:buNone/>
            </a:pPr>
            <a:r>
              <a:rPr lang="en-US" dirty="0"/>
              <a:t>D. protons</a:t>
            </a: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17</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1125628630"/>
      </p:ext>
    </p:extLst>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a:t>Nuclear Medicine</a:t>
            </a:r>
            <a:endParaRPr lang="en-US" dirty="0"/>
          </a:p>
        </p:txBody>
      </p:sp>
      <p:sp>
        <p:nvSpPr>
          <p:cNvPr id="6" name="Content Placeholder 5"/>
          <p:cNvSpPr>
            <a:spLocks noGrp="1"/>
          </p:cNvSpPr>
          <p:nvPr>
            <p:ph sz="half" idx="1"/>
          </p:nvPr>
        </p:nvSpPr>
        <p:spPr/>
        <p:txBody>
          <a:bodyPr>
            <a:normAutofit fontScale="92500" lnSpcReduction="10000"/>
          </a:bodyPr>
          <a:lstStyle/>
          <a:p>
            <a:pPr marL="0" indent="0">
              <a:buNone/>
            </a:pPr>
            <a:r>
              <a:rPr lang="en-US" b="1" dirty="0"/>
              <a:t>Q14.  </a:t>
            </a:r>
            <a:r>
              <a:rPr lang="en-US" dirty="0"/>
              <a:t>The source shown would be used for</a:t>
            </a:r>
            <a:r>
              <a:rPr lang="en-US" dirty="0" smtClean="0"/>
              <a:t>:</a:t>
            </a:r>
          </a:p>
          <a:p>
            <a:pPr marL="0" indent="0">
              <a:buNone/>
            </a:pPr>
            <a:endParaRPr lang="en-US" dirty="0"/>
          </a:p>
          <a:p>
            <a:pPr marL="0" indent="0">
              <a:buNone/>
            </a:pPr>
            <a:r>
              <a:rPr lang="en-US" dirty="0"/>
              <a:t>A. daily check of survey meter</a:t>
            </a:r>
          </a:p>
          <a:p>
            <a:pPr marL="0" indent="0">
              <a:buNone/>
            </a:pPr>
            <a:r>
              <a:rPr lang="en-US" dirty="0"/>
              <a:t>B. dose calibrator linearity</a:t>
            </a:r>
          </a:p>
          <a:p>
            <a:pPr marL="0" indent="0">
              <a:buNone/>
            </a:pPr>
            <a:r>
              <a:rPr lang="en-US" dirty="0"/>
              <a:t>C. calibration of well counter</a:t>
            </a:r>
          </a:p>
          <a:p>
            <a:pPr marL="0" indent="0">
              <a:buNone/>
            </a:pPr>
            <a:r>
              <a:rPr lang="en-US" dirty="0"/>
              <a:t>D. dose calibrator accuracy</a:t>
            </a:r>
          </a:p>
          <a:p>
            <a:pPr marL="0" indent="0">
              <a:buNone/>
            </a:pPr>
            <a:r>
              <a:rPr lang="en-US" dirty="0"/>
              <a:t>E. intrinsic uniformity test of scintillation </a:t>
            </a:r>
            <a:r>
              <a:rPr lang="en-US" dirty="0" smtClean="0"/>
              <a:t>camera</a:t>
            </a:r>
            <a:endParaRPr lang="en-US" dirty="0"/>
          </a:p>
        </p:txBody>
      </p:sp>
      <p:pic>
        <p:nvPicPr>
          <p:cNvPr id="28674"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982266" y="1600200"/>
            <a:ext cx="337046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170</a:t>
            </a:fld>
            <a:endParaRPr lang="en-US" dirty="0"/>
          </a:p>
        </p:txBody>
      </p:sp>
      <p:sp>
        <p:nvSpPr>
          <p:cNvPr id="4" name="Footer Placeholder 3"/>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3481536927"/>
      </p:ext>
    </p:extLst>
  </p:cSld>
  <p:clrMapOvr>
    <a:masterClrMapping/>
  </p:clrMapOvr>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a:t>Nuclear Medicine</a:t>
            </a:r>
            <a:endParaRPr lang="en-US" dirty="0"/>
          </a:p>
        </p:txBody>
      </p:sp>
      <p:sp>
        <p:nvSpPr>
          <p:cNvPr id="6" name="Content Placeholder 5"/>
          <p:cNvSpPr>
            <a:spLocks noGrp="1"/>
          </p:cNvSpPr>
          <p:nvPr>
            <p:ph sz="half" idx="1"/>
          </p:nvPr>
        </p:nvSpPr>
        <p:spPr/>
        <p:txBody>
          <a:bodyPr>
            <a:normAutofit lnSpcReduction="10000"/>
          </a:bodyPr>
          <a:lstStyle/>
          <a:p>
            <a:pPr marL="0" indent="0">
              <a:buNone/>
            </a:pPr>
            <a:r>
              <a:rPr lang="en-US" b="1" dirty="0"/>
              <a:t>Q15</a:t>
            </a:r>
            <a:r>
              <a:rPr lang="en-US" dirty="0"/>
              <a:t>.  This Tc-99m macroaggregated albumin shunt study demonstrates:</a:t>
            </a:r>
          </a:p>
          <a:p>
            <a:pPr marL="0" indent="0">
              <a:buNone/>
            </a:pPr>
            <a:endParaRPr lang="en-US" dirty="0"/>
          </a:p>
          <a:p>
            <a:pPr marL="0" indent="0">
              <a:buNone/>
            </a:pPr>
            <a:r>
              <a:rPr lang="en-US" dirty="0"/>
              <a:t>A.  radionuclidic impurity</a:t>
            </a:r>
          </a:p>
          <a:p>
            <a:pPr marL="0" indent="0">
              <a:buNone/>
            </a:pPr>
            <a:r>
              <a:rPr lang="en-US" dirty="0"/>
              <a:t>B.  chemical impurity</a:t>
            </a:r>
          </a:p>
          <a:p>
            <a:pPr marL="0" indent="0">
              <a:buNone/>
            </a:pPr>
            <a:r>
              <a:rPr lang="en-US" dirty="0"/>
              <a:t>C.  radiochemical impurity</a:t>
            </a:r>
          </a:p>
          <a:p>
            <a:pPr marL="0" indent="0">
              <a:buNone/>
            </a:pPr>
            <a:r>
              <a:rPr lang="en-US" dirty="0"/>
              <a:t>D.  pharmaceutical impurity</a:t>
            </a:r>
          </a:p>
        </p:txBody>
      </p:sp>
      <p:pic>
        <p:nvPicPr>
          <p:cNvPr id="29698"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877761" y="1600200"/>
            <a:ext cx="357947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171</a:t>
            </a:fld>
            <a:endParaRPr lang="en-US" dirty="0"/>
          </a:p>
        </p:txBody>
      </p:sp>
      <p:sp>
        <p:nvSpPr>
          <p:cNvPr id="4" name="Footer Placeholder 3"/>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1555021498"/>
      </p:ext>
    </p:extLst>
  </p:cSld>
  <p:clrMapOvr>
    <a:masterClrMapping/>
  </p:clrMapOvr>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a:t>Nuclear Medicine</a:t>
            </a:r>
            <a:endParaRPr lang="en-US" dirty="0"/>
          </a:p>
        </p:txBody>
      </p:sp>
      <p:sp>
        <p:nvSpPr>
          <p:cNvPr id="6" name="Content Placeholder 5"/>
          <p:cNvSpPr>
            <a:spLocks noGrp="1"/>
          </p:cNvSpPr>
          <p:nvPr>
            <p:ph sz="half" idx="1"/>
          </p:nvPr>
        </p:nvSpPr>
        <p:spPr/>
        <p:txBody>
          <a:bodyPr>
            <a:normAutofit fontScale="77500" lnSpcReduction="20000"/>
          </a:bodyPr>
          <a:lstStyle/>
          <a:p>
            <a:pPr marL="0" indent="0">
              <a:buNone/>
            </a:pPr>
            <a:r>
              <a:rPr lang="en-US" b="1" dirty="0"/>
              <a:t>Q16:  </a:t>
            </a:r>
            <a:r>
              <a:rPr lang="en-US" dirty="0"/>
              <a:t>A Gallium scan is performed and a representative image is shown</a:t>
            </a:r>
            <a:r>
              <a:rPr lang="en-US"/>
              <a:t>.  </a:t>
            </a:r>
            <a:r>
              <a:rPr lang="en-US" smtClean="0"/>
              <a:t>The </a:t>
            </a:r>
            <a:r>
              <a:rPr lang="en-US" dirty="0"/>
              <a:t>acquisition was fixed time, and the number of counts obtained were as expected. This could be caused by:</a:t>
            </a:r>
          </a:p>
          <a:p>
            <a:pPr marL="0" indent="0">
              <a:buNone/>
            </a:pPr>
            <a:endParaRPr lang="en-US" dirty="0"/>
          </a:p>
          <a:p>
            <a:pPr marL="0" indent="0">
              <a:buNone/>
            </a:pPr>
            <a:r>
              <a:rPr lang="en-US" dirty="0"/>
              <a:t>A.  use of the wrong collimator</a:t>
            </a:r>
          </a:p>
          <a:p>
            <a:pPr marL="0" indent="0">
              <a:buNone/>
            </a:pPr>
            <a:r>
              <a:rPr lang="en-US" dirty="0"/>
              <a:t>B.  an incorrect window</a:t>
            </a:r>
          </a:p>
          <a:p>
            <a:pPr marL="0" indent="0">
              <a:buNone/>
            </a:pPr>
            <a:r>
              <a:rPr lang="en-US" dirty="0"/>
              <a:t>C.  a photomultiplier tube that needs retuning</a:t>
            </a:r>
          </a:p>
          <a:p>
            <a:pPr marL="0" indent="0">
              <a:buNone/>
            </a:pPr>
            <a:r>
              <a:rPr lang="en-US" dirty="0"/>
              <a:t>D.  an incorrect uniformity map</a:t>
            </a:r>
          </a:p>
        </p:txBody>
      </p:sp>
      <p:pic>
        <p:nvPicPr>
          <p:cNvPr id="30722"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884554" y="2171421"/>
            <a:ext cx="3565891" cy="3383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172</a:t>
            </a:fld>
            <a:endParaRPr lang="en-US" dirty="0"/>
          </a:p>
        </p:txBody>
      </p:sp>
      <p:sp>
        <p:nvSpPr>
          <p:cNvPr id="4" name="Footer Placeholder 3"/>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1950930462"/>
      </p:ext>
    </p:extLst>
  </p:cSld>
  <p:clrMapOvr>
    <a:masterClrMapping/>
  </p:clrMapOvr>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Index</a:t>
            </a:r>
            <a:endParaRPr lang="en-US" dirty="0"/>
          </a:p>
        </p:txBody>
      </p:sp>
      <p:sp>
        <p:nvSpPr>
          <p:cNvPr id="3" name="Content Placeholder 2"/>
          <p:cNvSpPr>
            <a:spLocks noGrp="1"/>
          </p:cNvSpPr>
          <p:nvPr>
            <p:ph sz="half" idx="1"/>
          </p:nvPr>
        </p:nvSpPr>
        <p:spPr/>
        <p:txBody>
          <a:bodyPr>
            <a:normAutofit fontScale="92500" lnSpcReduction="10000"/>
          </a:bodyPr>
          <a:lstStyle/>
          <a:p>
            <a:pPr>
              <a:buNone/>
            </a:pPr>
            <a:r>
              <a:rPr lang="en-US" dirty="0" smtClean="0">
                <a:hlinkClick r:id="rId2" action="ppaction://hlinksldjump"/>
              </a:rPr>
              <a:t>Beginning of File</a:t>
            </a:r>
            <a:endParaRPr lang="en-US" dirty="0"/>
          </a:p>
          <a:p>
            <a:pPr>
              <a:buNone/>
            </a:pPr>
            <a:r>
              <a:rPr lang="en-US" dirty="0">
                <a:hlinkClick r:id="rId3" action="ppaction://hlinksldjump"/>
              </a:rPr>
              <a:t>Structure of the Atom</a:t>
            </a:r>
            <a:endParaRPr lang="en-US" dirty="0"/>
          </a:p>
          <a:p>
            <a:pPr>
              <a:buNone/>
            </a:pPr>
            <a:r>
              <a:rPr lang="en-US" dirty="0">
                <a:hlinkClick r:id="rId4" action="ppaction://hlinksldjump"/>
              </a:rPr>
              <a:t>Electromagnetic Radiation</a:t>
            </a:r>
            <a:endParaRPr lang="en-US" dirty="0"/>
          </a:p>
          <a:p>
            <a:pPr>
              <a:buNone/>
            </a:pPr>
            <a:r>
              <a:rPr lang="en-US" dirty="0">
                <a:hlinkClick r:id="rId5" action="ppaction://hlinksldjump"/>
              </a:rPr>
              <a:t>Particulate Radiation</a:t>
            </a:r>
            <a:endParaRPr lang="en-US" dirty="0"/>
          </a:p>
          <a:p>
            <a:pPr>
              <a:buNone/>
            </a:pPr>
            <a:r>
              <a:rPr lang="en-US" dirty="0">
                <a:hlinkClick r:id="rId6" action="ppaction://hlinksldjump"/>
              </a:rPr>
              <a:t>Interactions</a:t>
            </a:r>
            <a:endParaRPr lang="en-US" dirty="0"/>
          </a:p>
          <a:p>
            <a:pPr>
              <a:buNone/>
            </a:pPr>
            <a:r>
              <a:rPr lang="en-US" dirty="0">
                <a:hlinkClick r:id="rId7" action="ppaction://hlinksldjump"/>
              </a:rPr>
              <a:t>Radiation Units</a:t>
            </a:r>
            <a:endParaRPr lang="en-US" dirty="0"/>
          </a:p>
          <a:p>
            <a:pPr>
              <a:buNone/>
            </a:pPr>
            <a:r>
              <a:rPr lang="en-US" dirty="0">
                <a:hlinkClick r:id="rId8" action="ppaction://hlinksldjump"/>
              </a:rPr>
              <a:t>X-Ray Production</a:t>
            </a:r>
            <a:endParaRPr lang="en-US" dirty="0"/>
          </a:p>
          <a:p>
            <a:pPr>
              <a:buNone/>
            </a:pPr>
            <a:r>
              <a:rPr lang="en-US" dirty="0">
                <a:hlinkClick r:id="rId9" action="ppaction://hlinksldjump"/>
              </a:rPr>
              <a:t>Imaging Science &amp; Technology</a:t>
            </a:r>
            <a:endParaRPr lang="en-US" dirty="0"/>
          </a:p>
          <a:p>
            <a:pPr>
              <a:buNone/>
            </a:pPr>
            <a:r>
              <a:rPr lang="en-US" dirty="0">
                <a:hlinkClick r:id="rId10" action="ppaction://hlinksldjump"/>
              </a:rPr>
              <a:t>Biological Effects</a:t>
            </a:r>
            <a:endParaRPr lang="en-US" dirty="0"/>
          </a:p>
          <a:p>
            <a:endParaRPr lang="en-US" dirty="0"/>
          </a:p>
        </p:txBody>
      </p:sp>
      <p:sp>
        <p:nvSpPr>
          <p:cNvPr id="4" name="Content Placeholder 3"/>
          <p:cNvSpPr>
            <a:spLocks noGrp="1"/>
          </p:cNvSpPr>
          <p:nvPr>
            <p:ph sz="half" idx="2"/>
          </p:nvPr>
        </p:nvSpPr>
        <p:spPr/>
        <p:txBody>
          <a:bodyPr>
            <a:normAutofit fontScale="92500" lnSpcReduction="10000"/>
          </a:bodyPr>
          <a:lstStyle/>
          <a:p>
            <a:pPr>
              <a:buNone/>
            </a:pPr>
            <a:r>
              <a:rPr lang="en-US" dirty="0">
                <a:hlinkClick r:id="rId11" action="ppaction://hlinksldjump"/>
              </a:rPr>
              <a:t>Radiation Protection</a:t>
            </a:r>
            <a:endParaRPr lang="en-US" dirty="0"/>
          </a:p>
          <a:p>
            <a:pPr>
              <a:buNone/>
            </a:pPr>
            <a:r>
              <a:rPr lang="en-US" dirty="0">
                <a:hlinkClick r:id="rId12" action="ppaction://hlinksldjump"/>
              </a:rPr>
              <a:t>Projection Imaging</a:t>
            </a:r>
            <a:endParaRPr lang="en-US" dirty="0"/>
          </a:p>
          <a:p>
            <a:pPr>
              <a:buNone/>
            </a:pPr>
            <a:r>
              <a:rPr lang="en-US" dirty="0">
                <a:hlinkClick r:id="rId13" action="ppaction://hlinksldjump"/>
              </a:rPr>
              <a:t>General Radiography</a:t>
            </a:r>
            <a:endParaRPr lang="en-US" dirty="0"/>
          </a:p>
          <a:p>
            <a:pPr>
              <a:buNone/>
            </a:pPr>
            <a:r>
              <a:rPr lang="en-US" dirty="0">
                <a:hlinkClick r:id="rId14" action="ppaction://hlinksldjump"/>
              </a:rPr>
              <a:t>Mammography</a:t>
            </a:r>
            <a:endParaRPr lang="en-US" dirty="0"/>
          </a:p>
          <a:p>
            <a:pPr>
              <a:buNone/>
            </a:pPr>
            <a:r>
              <a:rPr lang="en-US" dirty="0">
                <a:hlinkClick r:id="rId15" action="ppaction://hlinksldjump"/>
              </a:rPr>
              <a:t>Fluoroscopy / Interventional</a:t>
            </a:r>
            <a:endParaRPr lang="en-US" dirty="0"/>
          </a:p>
          <a:p>
            <a:pPr>
              <a:buNone/>
            </a:pPr>
            <a:r>
              <a:rPr lang="en-US" dirty="0">
                <a:hlinkClick r:id="rId16" action="ppaction://hlinksldjump"/>
              </a:rPr>
              <a:t>Computed Tomography</a:t>
            </a:r>
            <a:endParaRPr lang="en-US" dirty="0"/>
          </a:p>
          <a:p>
            <a:pPr>
              <a:buNone/>
            </a:pPr>
            <a:r>
              <a:rPr lang="en-US" dirty="0">
                <a:hlinkClick r:id="rId17" action="ppaction://hlinksldjump"/>
              </a:rPr>
              <a:t>Ultrasound</a:t>
            </a:r>
            <a:endParaRPr lang="en-US" dirty="0"/>
          </a:p>
          <a:p>
            <a:pPr>
              <a:buNone/>
            </a:pPr>
            <a:r>
              <a:rPr lang="en-US" dirty="0">
                <a:hlinkClick r:id="rId18" action="ppaction://hlinksldjump"/>
              </a:rPr>
              <a:t>Magnetic Resonance Imaging</a:t>
            </a:r>
            <a:endParaRPr lang="en-US" dirty="0"/>
          </a:p>
          <a:p>
            <a:pPr>
              <a:buNone/>
            </a:pPr>
            <a:r>
              <a:rPr lang="en-US" dirty="0">
                <a:hlinkClick r:id="rId19" action="ppaction://hlinksldjump"/>
              </a:rPr>
              <a:t>Nuclear Medicine</a:t>
            </a:r>
            <a:endParaRPr lang="en-US" dirty="0"/>
          </a:p>
          <a:p>
            <a:endParaRPr lang="en-US" dirty="0"/>
          </a:p>
        </p:txBody>
      </p:sp>
      <p:sp>
        <p:nvSpPr>
          <p:cNvPr id="5" name="Date Placeholder 4"/>
          <p:cNvSpPr>
            <a:spLocks noGrp="1"/>
          </p:cNvSpPr>
          <p:nvPr>
            <p:ph type="dt" sz="half" idx="10"/>
          </p:nvPr>
        </p:nvSpPr>
        <p:spPr/>
        <p:txBody>
          <a:bodyPr/>
          <a:lstStyle/>
          <a:p>
            <a:r>
              <a:rPr lang="en-US" smtClean="0"/>
              <a:t>AAPM DR Residents Physics Curriculum - August 2013</a:t>
            </a:r>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
        <p:nvSpPr>
          <p:cNvPr id="7" name="Slide Number Placeholder 6"/>
          <p:cNvSpPr>
            <a:spLocks noGrp="1"/>
          </p:cNvSpPr>
          <p:nvPr>
            <p:ph type="sldNum" sz="quarter" idx="12"/>
          </p:nvPr>
        </p:nvSpPr>
        <p:spPr/>
        <p:txBody>
          <a:bodyPr/>
          <a:lstStyle/>
          <a:p>
            <a:fld id="{6AF9D24E-6728-4363-8779-0A4E8EAAAED7}" type="slidenum">
              <a:rPr lang="en-US" smtClean="0"/>
              <a:pPr/>
              <a:t>173</a:t>
            </a:fld>
            <a:endParaRPr lang="en-US" dirty="0"/>
          </a:p>
        </p:txBody>
      </p:sp>
    </p:spTree>
    <p:extLst>
      <p:ext uri="{BB962C8B-B14F-4D97-AF65-F5344CB8AC3E}">
        <p14:creationId xmlns:p14="http://schemas.microsoft.com/office/powerpoint/2010/main" val="325521895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Particulate Radiation</a:t>
            </a:r>
            <a:endParaRPr lang="en-US" dirty="0"/>
          </a:p>
        </p:txBody>
      </p:sp>
      <p:sp>
        <p:nvSpPr>
          <p:cNvPr id="5" name="Content Placeholder 4"/>
          <p:cNvSpPr>
            <a:spLocks noGrp="1"/>
          </p:cNvSpPr>
          <p:nvPr>
            <p:ph idx="1"/>
          </p:nvPr>
        </p:nvSpPr>
        <p:spPr/>
        <p:txBody>
          <a:bodyPr>
            <a:normAutofit/>
          </a:bodyPr>
          <a:lstStyle/>
          <a:p>
            <a:pPr marL="0" indent="0">
              <a:buNone/>
            </a:pPr>
            <a:r>
              <a:rPr lang="en-US" b="1" dirty="0"/>
              <a:t>Q4</a:t>
            </a:r>
            <a:r>
              <a:rPr lang="en-US" dirty="0"/>
              <a:t>.  In the event of an I-131 spill (non-liquid) which of the organs below is at greatest risk of deterministic damage?</a:t>
            </a:r>
          </a:p>
          <a:p>
            <a:pPr marL="0" indent="0">
              <a:buNone/>
            </a:pPr>
            <a:r>
              <a:rPr lang="en-US" dirty="0"/>
              <a:t> </a:t>
            </a:r>
          </a:p>
          <a:p>
            <a:pPr marL="0" indent="0">
              <a:buNone/>
            </a:pPr>
            <a:r>
              <a:rPr lang="en-US" dirty="0"/>
              <a:t>A. skin</a:t>
            </a:r>
          </a:p>
          <a:p>
            <a:pPr marL="0" indent="0">
              <a:buNone/>
            </a:pPr>
            <a:r>
              <a:rPr lang="en-US" dirty="0"/>
              <a:t>B. brain</a:t>
            </a:r>
          </a:p>
          <a:p>
            <a:pPr marL="0" indent="0">
              <a:buNone/>
            </a:pPr>
            <a:r>
              <a:rPr lang="en-US" dirty="0"/>
              <a:t>C. liver</a:t>
            </a:r>
          </a:p>
          <a:p>
            <a:pPr marL="0" indent="0">
              <a:buNone/>
            </a:pPr>
            <a:r>
              <a:rPr lang="en-US" dirty="0"/>
              <a:t>D. heart</a:t>
            </a: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18</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320987892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Particulate Radiation</a:t>
            </a:r>
            <a:endParaRPr lang="en-US" dirty="0"/>
          </a:p>
        </p:txBody>
      </p:sp>
      <p:sp>
        <p:nvSpPr>
          <p:cNvPr id="5" name="Content Placeholder 4"/>
          <p:cNvSpPr>
            <a:spLocks noGrp="1"/>
          </p:cNvSpPr>
          <p:nvPr>
            <p:ph idx="1"/>
          </p:nvPr>
        </p:nvSpPr>
        <p:spPr/>
        <p:txBody>
          <a:bodyPr>
            <a:normAutofit fontScale="85000" lnSpcReduction="20000"/>
          </a:bodyPr>
          <a:lstStyle/>
          <a:p>
            <a:pPr marL="0" indent="0">
              <a:buNone/>
            </a:pPr>
            <a:r>
              <a:rPr lang="en-US" b="1" dirty="0"/>
              <a:t>Q5</a:t>
            </a:r>
            <a:r>
              <a:rPr lang="en-US" dirty="0"/>
              <a:t>.  Place the following in increasing order of damage to tissue?</a:t>
            </a:r>
          </a:p>
          <a:p>
            <a:pPr marL="0" indent="0">
              <a:buNone/>
            </a:pPr>
            <a:r>
              <a:rPr lang="en-US" dirty="0"/>
              <a:t> </a:t>
            </a:r>
          </a:p>
          <a:p>
            <a:pPr marL="0" indent="0">
              <a:buNone/>
            </a:pPr>
            <a:r>
              <a:rPr lang="en-US" dirty="0"/>
              <a:t>A. electron, neutrino, proton (</a:t>
            </a:r>
            <a:r>
              <a:rPr lang="en-US" dirty="0" smtClean="0"/>
              <a:t>100 </a:t>
            </a:r>
            <a:r>
              <a:rPr lang="en-US" dirty="0" err="1" smtClean="0"/>
              <a:t>keV</a:t>
            </a:r>
            <a:r>
              <a:rPr lang="en-US" dirty="0"/>
              <a:t>), photon (diagnostic energy)</a:t>
            </a:r>
          </a:p>
          <a:p>
            <a:pPr marL="0" indent="0">
              <a:buNone/>
            </a:pPr>
            <a:r>
              <a:rPr lang="en-US" dirty="0"/>
              <a:t>B. photon (diagnostic energy), electron, proton (</a:t>
            </a:r>
            <a:r>
              <a:rPr lang="en-US" dirty="0" smtClean="0"/>
              <a:t>100 </a:t>
            </a:r>
            <a:r>
              <a:rPr lang="en-US" dirty="0" err="1" smtClean="0"/>
              <a:t>keV</a:t>
            </a:r>
            <a:r>
              <a:rPr lang="en-US" dirty="0"/>
              <a:t>), neutrino</a:t>
            </a:r>
          </a:p>
          <a:p>
            <a:pPr marL="0" indent="0">
              <a:buNone/>
            </a:pPr>
            <a:r>
              <a:rPr lang="en-US" dirty="0"/>
              <a:t>C. neutrino, photon (diagnostic energy), electron, proton (</a:t>
            </a:r>
            <a:r>
              <a:rPr lang="en-US" dirty="0" smtClean="0"/>
              <a:t>100 </a:t>
            </a:r>
            <a:r>
              <a:rPr lang="en-US" dirty="0" err="1" smtClean="0"/>
              <a:t>keV</a:t>
            </a:r>
            <a:r>
              <a:rPr lang="en-US" dirty="0"/>
              <a:t>)</a:t>
            </a:r>
          </a:p>
          <a:p>
            <a:pPr marL="0" indent="0">
              <a:buNone/>
            </a:pPr>
            <a:r>
              <a:rPr lang="en-US" dirty="0"/>
              <a:t>D. proton (</a:t>
            </a:r>
            <a:r>
              <a:rPr lang="en-US" dirty="0" smtClean="0"/>
              <a:t>100 </a:t>
            </a:r>
            <a:r>
              <a:rPr lang="en-US" dirty="0" err="1" smtClean="0"/>
              <a:t>keV</a:t>
            </a:r>
            <a:r>
              <a:rPr lang="en-US" dirty="0"/>
              <a:t>), neutrino, photon (diagnostic energy), electron</a:t>
            </a: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19</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127640356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Index</a:t>
            </a:r>
            <a:endParaRPr lang="en-US" dirty="0"/>
          </a:p>
        </p:txBody>
      </p:sp>
      <p:sp>
        <p:nvSpPr>
          <p:cNvPr id="3" name="Content Placeholder 2"/>
          <p:cNvSpPr>
            <a:spLocks noGrp="1"/>
          </p:cNvSpPr>
          <p:nvPr>
            <p:ph sz="half" idx="1"/>
          </p:nvPr>
        </p:nvSpPr>
        <p:spPr/>
        <p:txBody>
          <a:bodyPr>
            <a:normAutofit fontScale="92500" lnSpcReduction="10000"/>
          </a:bodyPr>
          <a:lstStyle/>
          <a:p>
            <a:pPr>
              <a:buNone/>
            </a:pPr>
            <a:r>
              <a:rPr lang="en-US" dirty="0" smtClean="0">
                <a:hlinkClick r:id="rId2" action="ppaction://hlinksldjump"/>
              </a:rPr>
              <a:t>Beginning of File</a:t>
            </a:r>
            <a:endParaRPr lang="en-US" dirty="0"/>
          </a:p>
          <a:p>
            <a:pPr>
              <a:buNone/>
            </a:pPr>
            <a:r>
              <a:rPr lang="en-US" dirty="0">
                <a:hlinkClick r:id="rId3" action="ppaction://hlinksldjump"/>
              </a:rPr>
              <a:t>Structure of the Atom</a:t>
            </a:r>
            <a:endParaRPr lang="en-US" dirty="0"/>
          </a:p>
          <a:p>
            <a:pPr>
              <a:buNone/>
            </a:pPr>
            <a:r>
              <a:rPr lang="en-US" dirty="0">
                <a:hlinkClick r:id="rId4" action="ppaction://hlinksldjump"/>
              </a:rPr>
              <a:t>Electromagnetic Radiation</a:t>
            </a:r>
            <a:endParaRPr lang="en-US" dirty="0"/>
          </a:p>
          <a:p>
            <a:pPr>
              <a:buNone/>
            </a:pPr>
            <a:r>
              <a:rPr lang="en-US" dirty="0">
                <a:hlinkClick r:id="rId5" action="ppaction://hlinksldjump"/>
              </a:rPr>
              <a:t>Particulate Radiation</a:t>
            </a:r>
            <a:endParaRPr lang="en-US" dirty="0"/>
          </a:p>
          <a:p>
            <a:pPr>
              <a:buNone/>
            </a:pPr>
            <a:r>
              <a:rPr lang="en-US" dirty="0">
                <a:hlinkClick r:id="rId6" action="ppaction://hlinksldjump"/>
              </a:rPr>
              <a:t>Interactions</a:t>
            </a:r>
            <a:endParaRPr lang="en-US" dirty="0"/>
          </a:p>
          <a:p>
            <a:pPr>
              <a:buNone/>
            </a:pPr>
            <a:r>
              <a:rPr lang="en-US" dirty="0">
                <a:hlinkClick r:id="rId7" action="ppaction://hlinksldjump"/>
              </a:rPr>
              <a:t>Radiation Units</a:t>
            </a:r>
            <a:endParaRPr lang="en-US" dirty="0"/>
          </a:p>
          <a:p>
            <a:pPr>
              <a:buNone/>
            </a:pPr>
            <a:r>
              <a:rPr lang="en-US" dirty="0">
                <a:hlinkClick r:id="rId8" action="ppaction://hlinksldjump"/>
              </a:rPr>
              <a:t>X-Ray Production</a:t>
            </a:r>
            <a:endParaRPr lang="en-US" dirty="0"/>
          </a:p>
          <a:p>
            <a:pPr>
              <a:buNone/>
            </a:pPr>
            <a:r>
              <a:rPr lang="en-US" dirty="0">
                <a:hlinkClick r:id="rId9" action="ppaction://hlinksldjump"/>
              </a:rPr>
              <a:t>Imaging Science &amp; Technology</a:t>
            </a:r>
            <a:endParaRPr lang="en-US" dirty="0"/>
          </a:p>
          <a:p>
            <a:pPr>
              <a:buNone/>
            </a:pPr>
            <a:r>
              <a:rPr lang="en-US" dirty="0">
                <a:hlinkClick r:id="rId10" action="ppaction://hlinksldjump"/>
              </a:rPr>
              <a:t>Biological Effects</a:t>
            </a:r>
            <a:endParaRPr lang="en-US" dirty="0"/>
          </a:p>
          <a:p>
            <a:endParaRPr lang="en-US" dirty="0"/>
          </a:p>
        </p:txBody>
      </p:sp>
      <p:sp>
        <p:nvSpPr>
          <p:cNvPr id="4" name="Content Placeholder 3"/>
          <p:cNvSpPr>
            <a:spLocks noGrp="1"/>
          </p:cNvSpPr>
          <p:nvPr>
            <p:ph sz="half" idx="2"/>
          </p:nvPr>
        </p:nvSpPr>
        <p:spPr/>
        <p:txBody>
          <a:bodyPr>
            <a:normAutofit fontScale="92500" lnSpcReduction="10000"/>
          </a:bodyPr>
          <a:lstStyle/>
          <a:p>
            <a:pPr>
              <a:buNone/>
            </a:pPr>
            <a:r>
              <a:rPr lang="en-US" dirty="0">
                <a:hlinkClick r:id="rId11" action="ppaction://hlinksldjump"/>
              </a:rPr>
              <a:t>Radiation Protection</a:t>
            </a:r>
            <a:endParaRPr lang="en-US" dirty="0"/>
          </a:p>
          <a:p>
            <a:pPr>
              <a:buNone/>
            </a:pPr>
            <a:r>
              <a:rPr lang="en-US" dirty="0">
                <a:hlinkClick r:id="rId12" action="ppaction://hlinksldjump"/>
              </a:rPr>
              <a:t>Projection Imaging</a:t>
            </a:r>
            <a:endParaRPr lang="en-US" dirty="0"/>
          </a:p>
          <a:p>
            <a:pPr>
              <a:buNone/>
            </a:pPr>
            <a:r>
              <a:rPr lang="en-US" dirty="0">
                <a:hlinkClick r:id="rId13" action="ppaction://hlinksldjump"/>
              </a:rPr>
              <a:t>General Radiography</a:t>
            </a:r>
            <a:endParaRPr lang="en-US" dirty="0"/>
          </a:p>
          <a:p>
            <a:pPr>
              <a:buNone/>
            </a:pPr>
            <a:r>
              <a:rPr lang="en-US" dirty="0">
                <a:hlinkClick r:id="rId14" action="ppaction://hlinksldjump"/>
              </a:rPr>
              <a:t>Mammography</a:t>
            </a:r>
            <a:endParaRPr lang="en-US" dirty="0"/>
          </a:p>
          <a:p>
            <a:pPr>
              <a:buNone/>
            </a:pPr>
            <a:r>
              <a:rPr lang="en-US" dirty="0">
                <a:hlinkClick r:id="rId15" action="ppaction://hlinksldjump"/>
              </a:rPr>
              <a:t>Fluoroscopy / Interventional</a:t>
            </a:r>
            <a:endParaRPr lang="en-US" dirty="0"/>
          </a:p>
          <a:p>
            <a:pPr>
              <a:buNone/>
            </a:pPr>
            <a:r>
              <a:rPr lang="en-US" dirty="0">
                <a:hlinkClick r:id="rId16" action="ppaction://hlinksldjump"/>
              </a:rPr>
              <a:t>Computed Tomography</a:t>
            </a:r>
            <a:endParaRPr lang="en-US" dirty="0"/>
          </a:p>
          <a:p>
            <a:pPr>
              <a:buNone/>
            </a:pPr>
            <a:r>
              <a:rPr lang="en-US" dirty="0">
                <a:hlinkClick r:id="rId17" action="ppaction://hlinksldjump"/>
              </a:rPr>
              <a:t>Ultrasound</a:t>
            </a:r>
            <a:endParaRPr lang="en-US" dirty="0"/>
          </a:p>
          <a:p>
            <a:pPr>
              <a:buNone/>
            </a:pPr>
            <a:r>
              <a:rPr lang="en-US" dirty="0">
                <a:hlinkClick r:id="rId18" action="ppaction://hlinksldjump"/>
              </a:rPr>
              <a:t>Magnetic Resonance Imaging</a:t>
            </a:r>
            <a:endParaRPr lang="en-US" dirty="0"/>
          </a:p>
          <a:p>
            <a:pPr>
              <a:buNone/>
            </a:pPr>
            <a:r>
              <a:rPr lang="en-US" dirty="0">
                <a:hlinkClick r:id="rId19" action="ppaction://hlinksldjump"/>
              </a:rPr>
              <a:t>Nuclear Medicine</a:t>
            </a:r>
            <a:endParaRPr lang="en-US" dirty="0"/>
          </a:p>
          <a:p>
            <a:endParaRPr lang="en-US" dirty="0"/>
          </a:p>
        </p:txBody>
      </p:sp>
      <p:sp>
        <p:nvSpPr>
          <p:cNvPr id="5" name="Date Placeholder 4"/>
          <p:cNvSpPr>
            <a:spLocks noGrp="1"/>
          </p:cNvSpPr>
          <p:nvPr>
            <p:ph type="dt" sz="half" idx="10"/>
          </p:nvPr>
        </p:nvSpPr>
        <p:spPr/>
        <p:txBody>
          <a:bodyPr/>
          <a:lstStyle/>
          <a:p>
            <a:r>
              <a:rPr lang="en-US" smtClean="0"/>
              <a:t>AAPM DR Residents Physics Curriculum - August 2013</a:t>
            </a:r>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
        <p:nvSpPr>
          <p:cNvPr id="7" name="Slide Number Placeholder 6"/>
          <p:cNvSpPr>
            <a:spLocks noGrp="1"/>
          </p:cNvSpPr>
          <p:nvPr>
            <p:ph type="sldNum" sz="quarter" idx="12"/>
          </p:nvPr>
        </p:nvSpPr>
        <p:spPr/>
        <p:txBody>
          <a:bodyPr/>
          <a:lstStyle/>
          <a:p>
            <a:fld id="{6AF9D24E-6728-4363-8779-0A4E8EAAAED7}" type="slidenum">
              <a:rPr lang="en-US" smtClean="0"/>
              <a:pPr/>
              <a:t>2</a:t>
            </a:fld>
            <a:endParaRPr lang="en-US" dirty="0"/>
          </a:p>
        </p:txBody>
      </p:sp>
    </p:spTree>
    <p:extLst>
      <p:ext uri="{BB962C8B-B14F-4D97-AF65-F5344CB8AC3E}">
        <p14:creationId xmlns:p14="http://schemas.microsoft.com/office/powerpoint/2010/main" val="325521895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Particulate Radiation</a:t>
            </a:r>
            <a:endParaRPr lang="en-US" dirty="0"/>
          </a:p>
        </p:txBody>
      </p:sp>
      <p:sp>
        <p:nvSpPr>
          <p:cNvPr id="5" name="Content Placeholder 4"/>
          <p:cNvSpPr>
            <a:spLocks noGrp="1"/>
          </p:cNvSpPr>
          <p:nvPr>
            <p:ph idx="1"/>
          </p:nvPr>
        </p:nvSpPr>
        <p:spPr/>
        <p:txBody>
          <a:bodyPr>
            <a:normAutofit fontScale="77500" lnSpcReduction="20000"/>
          </a:bodyPr>
          <a:lstStyle/>
          <a:p>
            <a:pPr marL="0" indent="0">
              <a:buNone/>
            </a:pPr>
            <a:r>
              <a:rPr lang="en-US" b="1" dirty="0"/>
              <a:t>Q6</a:t>
            </a:r>
            <a:r>
              <a:rPr lang="en-US" dirty="0"/>
              <a:t>.  A pancake meter records dose when unshielded detector is swept over a spill, but no dose when </a:t>
            </a:r>
            <a:r>
              <a:rPr lang="en-US" dirty="0" smtClean="0"/>
              <a:t>a shielded </a:t>
            </a:r>
            <a:r>
              <a:rPr lang="en-US" dirty="0"/>
              <a:t>detector is swept over the spill. What does this tell us about the spilled substance?</a:t>
            </a:r>
          </a:p>
          <a:p>
            <a:pPr marL="0" indent="0">
              <a:buNone/>
            </a:pPr>
            <a:r>
              <a:rPr lang="en-US" dirty="0"/>
              <a:t> </a:t>
            </a:r>
          </a:p>
          <a:p>
            <a:pPr marL="0" indent="0">
              <a:buNone/>
            </a:pPr>
            <a:r>
              <a:rPr lang="en-US" dirty="0"/>
              <a:t>A. The substance is not radioactive since it did not register in both orientations</a:t>
            </a:r>
          </a:p>
          <a:p>
            <a:pPr marL="0" indent="0">
              <a:buNone/>
            </a:pPr>
            <a:r>
              <a:rPr lang="en-US" dirty="0"/>
              <a:t>B. The substance emits high-energy photons since </a:t>
            </a:r>
            <a:r>
              <a:rPr lang="en-US" dirty="0" smtClean="0"/>
              <a:t>it only </a:t>
            </a:r>
            <a:r>
              <a:rPr lang="en-US" dirty="0"/>
              <a:t>registered when unshielded</a:t>
            </a:r>
          </a:p>
          <a:p>
            <a:pPr marL="0" indent="0">
              <a:buNone/>
            </a:pPr>
            <a:r>
              <a:rPr lang="en-US" dirty="0"/>
              <a:t>C. The substance emits particulate radiation or very </a:t>
            </a:r>
            <a:r>
              <a:rPr lang="en-US" dirty="0" smtClean="0"/>
              <a:t>low-energy </a:t>
            </a:r>
            <a:r>
              <a:rPr lang="en-US" dirty="0"/>
              <a:t>photons since it only registered when unshielded</a:t>
            </a:r>
          </a:p>
          <a:p>
            <a:pPr marL="0" indent="0">
              <a:buNone/>
            </a:pPr>
            <a:r>
              <a:rPr lang="en-US" dirty="0"/>
              <a:t>D. The substance has a very long half-life because the meter did not register when shielded</a:t>
            </a: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20</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344495869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Particulate Radiation</a:t>
            </a:r>
            <a:endParaRPr lang="en-US" dirty="0"/>
          </a:p>
        </p:txBody>
      </p:sp>
      <p:sp>
        <p:nvSpPr>
          <p:cNvPr id="5" name="Content Placeholder 4"/>
          <p:cNvSpPr>
            <a:spLocks noGrp="1"/>
          </p:cNvSpPr>
          <p:nvPr>
            <p:ph idx="1"/>
          </p:nvPr>
        </p:nvSpPr>
        <p:spPr/>
        <p:txBody>
          <a:bodyPr>
            <a:normAutofit fontScale="85000" lnSpcReduction="20000"/>
          </a:bodyPr>
          <a:lstStyle/>
          <a:p>
            <a:pPr marL="0" indent="0">
              <a:buNone/>
            </a:pPr>
            <a:r>
              <a:rPr lang="en-US" b="1" dirty="0"/>
              <a:t>Q7</a:t>
            </a:r>
            <a:r>
              <a:rPr lang="en-US" dirty="0"/>
              <a:t>.  A person accidentally imbibes an unknown radioactive substance and lives in close proximity with </a:t>
            </a:r>
            <a:r>
              <a:rPr lang="en-US" dirty="0" smtClean="0"/>
              <a:t>his or her family </a:t>
            </a:r>
            <a:r>
              <a:rPr lang="en-US" dirty="0"/>
              <a:t>for several hours before realizing </a:t>
            </a:r>
            <a:r>
              <a:rPr lang="en-US" dirty="0" smtClean="0"/>
              <a:t>the mistake </a:t>
            </a:r>
            <a:r>
              <a:rPr lang="en-US" dirty="0"/>
              <a:t>and going to the hospital. Which of the following types of radiation is the greatest safety concern for the family?</a:t>
            </a:r>
          </a:p>
          <a:p>
            <a:pPr marL="0" indent="0">
              <a:buNone/>
            </a:pPr>
            <a:r>
              <a:rPr lang="en-US" dirty="0"/>
              <a:t> </a:t>
            </a:r>
          </a:p>
          <a:p>
            <a:pPr marL="0" indent="0">
              <a:buNone/>
            </a:pPr>
            <a:r>
              <a:rPr lang="en-US" dirty="0"/>
              <a:t>A. photons (</a:t>
            </a:r>
            <a:r>
              <a:rPr lang="en-US" dirty="0" smtClean="0"/>
              <a:t>300 </a:t>
            </a:r>
            <a:r>
              <a:rPr lang="en-US" dirty="0" err="1" smtClean="0"/>
              <a:t>keV</a:t>
            </a:r>
            <a:r>
              <a:rPr lang="en-US" dirty="0"/>
              <a:t>)</a:t>
            </a:r>
          </a:p>
          <a:p>
            <a:pPr marL="0" indent="0">
              <a:buNone/>
            </a:pPr>
            <a:r>
              <a:rPr lang="en-US" dirty="0"/>
              <a:t>B. protons</a:t>
            </a:r>
          </a:p>
          <a:p>
            <a:pPr marL="0" indent="0">
              <a:buNone/>
            </a:pPr>
            <a:r>
              <a:rPr lang="en-US" dirty="0"/>
              <a:t>C. electrons (</a:t>
            </a:r>
            <a:r>
              <a:rPr lang="en-US" dirty="0" smtClean="0"/>
              <a:t>30 </a:t>
            </a:r>
            <a:r>
              <a:rPr lang="en-US" dirty="0" err="1" smtClean="0"/>
              <a:t>keV</a:t>
            </a:r>
            <a:r>
              <a:rPr lang="en-US" dirty="0"/>
              <a:t>)</a:t>
            </a:r>
          </a:p>
          <a:p>
            <a:pPr marL="0" indent="0">
              <a:buNone/>
            </a:pPr>
            <a:r>
              <a:rPr lang="en-US" dirty="0"/>
              <a:t>D. alpha </a:t>
            </a:r>
            <a:r>
              <a:rPr lang="en-US" dirty="0" smtClean="0"/>
              <a:t>particles</a:t>
            </a:r>
            <a:endParaRPr lang="en-US" dirty="0"/>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21</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33636768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Index</a:t>
            </a:r>
            <a:endParaRPr lang="en-US" dirty="0"/>
          </a:p>
        </p:txBody>
      </p:sp>
      <p:sp>
        <p:nvSpPr>
          <p:cNvPr id="3" name="Content Placeholder 2"/>
          <p:cNvSpPr>
            <a:spLocks noGrp="1"/>
          </p:cNvSpPr>
          <p:nvPr>
            <p:ph sz="half" idx="1"/>
          </p:nvPr>
        </p:nvSpPr>
        <p:spPr/>
        <p:txBody>
          <a:bodyPr>
            <a:normAutofit fontScale="92500" lnSpcReduction="10000"/>
          </a:bodyPr>
          <a:lstStyle/>
          <a:p>
            <a:pPr>
              <a:buNone/>
            </a:pPr>
            <a:r>
              <a:rPr lang="en-US" dirty="0" smtClean="0">
                <a:hlinkClick r:id="rId2" action="ppaction://hlinksldjump"/>
              </a:rPr>
              <a:t>Beginning of File</a:t>
            </a:r>
            <a:endParaRPr lang="en-US" dirty="0"/>
          </a:p>
          <a:p>
            <a:pPr>
              <a:buNone/>
            </a:pPr>
            <a:r>
              <a:rPr lang="en-US" dirty="0">
                <a:hlinkClick r:id="rId3" action="ppaction://hlinksldjump"/>
              </a:rPr>
              <a:t>Structure of the Atom</a:t>
            </a:r>
            <a:endParaRPr lang="en-US" dirty="0"/>
          </a:p>
          <a:p>
            <a:pPr>
              <a:buNone/>
            </a:pPr>
            <a:r>
              <a:rPr lang="en-US" dirty="0">
                <a:hlinkClick r:id="rId4" action="ppaction://hlinksldjump"/>
              </a:rPr>
              <a:t>Electromagnetic Radiation</a:t>
            </a:r>
            <a:endParaRPr lang="en-US" dirty="0"/>
          </a:p>
          <a:p>
            <a:pPr>
              <a:buNone/>
            </a:pPr>
            <a:r>
              <a:rPr lang="en-US" dirty="0">
                <a:hlinkClick r:id="rId5" action="ppaction://hlinksldjump"/>
              </a:rPr>
              <a:t>Particulate Radiation</a:t>
            </a:r>
            <a:endParaRPr lang="en-US" dirty="0"/>
          </a:p>
          <a:p>
            <a:pPr>
              <a:buNone/>
            </a:pPr>
            <a:r>
              <a:rPr lang="en-US" dirty="0">
                <a:hlinkClick r:id="rId6" action="ppaction://hlinksldjump"/>
              </a:rPr>
              <a:t>Interactions</a:t>
            </a:r>
            <a:endParaRPr lang="en-US" dirty="0"/>
          </a:p>
          <a:p>
            <a:pPr>
              <a:buNone/>
            </a:pPr>
            <a:r>
              <a:rPr lang="en-US" dirty="0">
                <a:hlinkClick r:id="rId7" action="ppaction://hlinksldjump"/>
              </a:rPr>
              <a:t>Radiation Units</a:t>
            </a:r>
            <a:endParaRPr lang="en-US" dirty="0"/>
          </a:p>
          <a:p>
            <a:pPr>
              <a:buNone/>
            </a:pPr>
            <a:r>
              <a:rPr lang="en-US" dirty="0">
                <a:hlinkClick r:id="rId8" action="ppaction://hlinksldjump"/>
              </a:rPr>
              <a:t>X-Ray Production</a:t>
            </a:r>
            <a:endParaRPr lang="en-US" dirty="0"/>
          </a:p>
          <a:p>
            <a:pPr>
              <a:buNone/>
            </a:pPr>
            <a:r>
              <a:rPr lang="en-US" dirty="0">
                <a:hlinkClick r:id="rId9" action="ppaction://hlinksldjump"/>
              </a:rPr>
              <a:t>Imaging Science &amp; Technology</a:t>
            </a:r>
            <a:endParaRPr lang="en-US" dirty="0"/>
          </a:p>
          <a:p>
            <a:pPr>
              <a:buNone/>
            </a:pPr>
            <a:r>
              <a:rPr lang="en-US" dirty="0">
                <a:hlinkClick r:id="rId10" action="ppaction://hlinksldjump"/>
              </a:rPr>
              <a:t>Biological Effects</a:t>
            </a:r>
            <a:endParaRPr lang="en-US" dirty="0"/>
          </a:p>
          <a:p>
            <a:endParaRPr lang="en-US" dirty="0"/>
          </a:p>
        </p:txBody>
      </p:sp>
      <p:sp>
        <p:nvSpPr>
          <p:cNvPr id="4" name="Content Placeholder 3"/>
          <p:cNvSpPr>
            <a:spLocks noGrp="1"/>
          </p:cNvSpPr>
          <p:nvPr>
            <p:ph sz="half" idx="2"/>
          </p:nvPr>
        </p:nvSpPr>
        <p:spPr/>
        <p:txBody>
          <a:bodyPr>
            <a:normAutofit fontScale="92500" lnSpcReduction="10000"/>
          </a:bodyPr>
          <a:lstStyle/>
          <a:p>
            <a:pPr>
              <a:buNone/>
            </a:pPr>
            <a:r>
              <a:rPr lang="en-US" dirty="0">
                <a:hlinkClick r:id="rId11" action="ppaction://hlinksldjump"/>
              </a:rPr>
              <a:t>Radiation Protection</a:t>
            </a:r>
            <a:endParaRPr lang="en-US" dirty="0"/>
          </a:p>
          <a:p>
            <a:pPr>
              <a:buNone/>
            </a:pPr>
            <a:r>
              <a:rPr lang="en-US" dirty="0">
                <a:hlinkClick r:id="rId12" action="ppaction://hlinksldjump"/>
              </a:rPr>
              <a:t>Projection Imaging</a:t>
            </a:r>
            <a:endParaRPr lang="en-US" dirty="0"/>
          </a:p>
          <a:p>
            <a:pPr>
              <a:buNone/>
            </a:pPr>
            <a:r>
              <a:rPr lang="en-US" dirty="0">
                <a:hlinkClick r:id="rId13" action="ppaction://hlinksldjump"/>
              </a:rPr>
              <a:t>General Radiography</a:t>
            </a:r>
            <a:endParaRPr lang="en-US" dirty="0"/>
          </a:p>
          <a:p>
            <a:pPr>
              <a:buNone/>
            </a:pPr>
            <a:r>
              <a:rPr lang="en-US" dirty="0">
                <a:hlinkClick r:id="rId14" action="ppaction://hlinksldjump"/>
              </a:rPr>
              <a:t>Mammography</a:t>
            </a:r>
            <a:endParaRPr lang="en-US" dirty="0"/>
          </a:p>
          <a:p>
            <a:pPr>
              <a:buNone/>
            </a:pPr>
            <a:r>
              <a:rPr lang="en-US" dirty="0">
                <a:hlinkClick r:id="rId15" action="ppaction://hlinksldjump"/>
              </a:rPr>
              <a:t>Fluoroscopy / Interventional</a:t>
            </a:r>
            <a:endParaRPr lang="en-US" dirty="0"/>
          </a:p>
          <a:p>
            <a:pPr>
              <a:buNone/>
            </a:pPr>
            <a:r>
              <a:rPr lang="en-US" dirty="0">
                <a:hlinkClick r:id="rId16" action="ppaction://hlinksldjump"/>
              </a:rPr>
              <a:t>Computed Tomography</a:t>
            </a:r>
            <a:endParaRPr lang="en-US" dirty="0"/>
          </a:p>
          <a:p>
            <a:pPr>
              <a:buNone/>
            </a:pPr>
            <a:r>
              <a:rPr lang="en-US" dirty="0">
                <a:hlinkClick r:id="rId17" action="ppaction://hlinksldjump"/>
              </a:rPr>
              <a:t>Ultrasound</a:t>
            </a:r>
            <a:endParaRPr lang="en-US" dirty="0"/>
          </a:p>
          <a:p>
            <a:pPr>
              <a:buNone/>
            </a:pPr>
            <a:r>
              <a:rPr lang="en-US" dirty="0">
                <a:hlinkClick r:id="rId18" action="ppaction://hlinksldjump"/>
              </a:rPr>
              <a:t>Magnetic Resonance Imaging</a:t>
            </a:r>
            <a:endParaRPr lang="en-US" dirty="0"/>
          </a:p>
          <a:p>
            <a:pPr>
              <a:buNone/>
            </a:pPr>
            <a:r>
              <a:rPr lang="en-US" dirty="0">
                <a:hlinkClick r:id="rId19" action="ppaction://hlinksldjump"/>
              </a:rPr>
              <a:t>Nuclear Medicine</a:t>
            </a:r>
            <a:endParaRPr lang="en-US" dirty="0"/>
          </a:p>
          <a:p>
            <a:endParaRPr lang="en-US" dirty="0"/>
          </a:p>
        </p:txBody>
      </p:sp>
      <p:sp>
        <p:nvSpPr>
          <p:cNvPr id="5" name="Date Placeholder 4"/>
          <p:cNvSpPr>
            <a:spLocks noGrp="1"/>
          </p:cNvSpPr>
          <p:nvPr>
            <p:ph type="dt" sz="half" idx="10"/>
          </p:nvPr>
        </p:nvSpPr>
        <p:spPr/>
        <p:txBody>
          <a:bodyPr/>
          <a:lstStyle/>
          <a:p>
            <a:r>
              <a:rPr lang="en-US" smtClean="0"/>
              <a:t>AAPM DR Residents Physics Curriculum - August 2013</a:t>
            </a:r>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
        <p:nvSpPr>
          <p:cNvPr id="7" name="Slide Number Placeholder 6"/>
          <p:cNvSpPr>
            <a:spLocks noGrp="1"/>
          </p:cNvSpPr>
          <p:nvPr>
            <p:ph type="sldNum" sz="quarter" idx="12"/>
          </p:nvPr>
        </p:nvSpPr>
        <p:spPr/>
        <p:txBody>
          <a:bodyPr/>
          <a:lstStyle/>
          <a:p>
            <a:fld id="{6AF9D24E-6728-4363-8779-0A4E8EAAAED7}" type="slidenum">
              <a:rPr lang="en-US" smtClean="0"/>
              <a:pPr/>
              <a:t>22</a:t>
            </a:fld>
            <a:endParaRPr lang="en-US" dirty="0"/>
          </a:p>
        </p:txBody>
      </p:sp>
    </p:spTree>
    <p:extLst>
      <p:ext uri="{BB962C8B-B14F-4D97-AF65-F5344CB8AC3E}">
        <p14:creationId xmlns:p14="http://schemas.microsoft.com/office/powerpoint/2010/main" val="325521895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a:t>Interactions of Ionizing Radiation with Matter</a:t>
            </a:r>
          </a:p>
        </p:txBody>
      </p:sp>
      <p:sp>
        <p:nvSpPr>
          <p:cNvPr id="5" name="Content Placeholder 4"/>
          <p:cNvSpPr>
            <a:spLocks noGrp="1"/>
          </p:cNvSpPr>
          <p:nvPr>
            <p:ph idx="1"/>
          </p:nvPr>
        </p:nvSpPr>
        <p:spPr/>
        <p:txBody>
          <a:bodyPr>
            <a:normAutofit/>
          </a:bodyPr>
          <a:lstStyle/>
          <a:p>
            <a:pPr marL="0" indent="0">
              <a:buNone/>
            </a:pPr>
            <a:r>
              <a:rPr lang="en-US" b="1" dirty="0"/>
              <a:t>Q1</a:t>
            </a:r>
            <a:r>
              <a:rPr lang="en-US" dirty="0"/>
              <a:t>.  The predominant interaction of 120 </a:t>
            </a:r>
            <a:r>
              <a:rPr lang="en-US" dirty="0" err="1"/>
              <a:t>kVp</a:t>
            </a:r>
            <a:r>
              <a:rPr lang="en-US" dirty="0"/>
              <a:t> </a:t>
            </a:r>
            <a:r>
              <a:rPr lang="en-US" dirty="0" smtClean="0"/>
              <a:t/>
            </a:r>
            <a:br>
              <a:rPr lang="en-US" dirty="0" smtClean="0"/>
            </a:br>
            <a:r>
              <a:rPr lang="en-US" dirty="0" smtClean="0"/>
              <a:t>x-rays </a:t>
            </a:r>
            <a:r>
              <a:rPr lang="en-US" dirty="0"/>
              <a:t>from a computed tomography scanner with soft tissue is:</a:t>
            </a:r>
          </a:p>
          <a:p>
            <a:pPr marL="0" indent="0">
              <a:buNone/>
            </a:pPr>
            <a:r>
              <a:rPr lang="en-US" dirty="0"/>
              <a:t> </a:t>
            </a:r>
          </a:p>
          <a:p>
            <a:pPr marL="0" indent="0">
              <a:buNone/>
            </a:pPr>
            <a:r>
              <a:rPr lang="en-US" dirty="0"/>
              <a:t>A.  coherent scattering</a:t>
            </a:r>
          </a:p>
          <a:p>
            <a:pPr marL="0" indent="0">
              <a:buNone/>
            </a:pPr>
            <a:r>
              <a:rPr lang="en-US" dirty="0"/>
              <a:t>B.  </a:t>
            </a:r>
            <a:r>
              <a:rPr lang="en-US" dirty="0" smtClean="0"/>
              <a:t>Compton </a:t>
            </a:r>
            <a:r>
              <a:rPr lang="en-US" dirty="0"/>
              <a:t>scattering</a:t>
            </a:r>
          </a:p>
          <a:p>
            <a:pPr marL="0" indent="0">
              <a:buNone/>
            </a:pPr>
            <a:r>
              <a:rPr lang="en-US" dirty="0"/>
              <a:t>C.  photoelectric effect</a:t>
            </a:r>
          </a:p>
          <a:p>
            <a:pPr marL="0" indent="0">
              <a:buNone/>
            </a:pPr>
            <a:r>
              <a:rPr lang="en-US" dirty="0"/>
              <a:t>D.  pair production</a:t>
            </a: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23</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89391258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a:t>Interactions of Ionizing Radiation with Matter</a:t>
            </a:r>
          </a:p>
        </p:txBody>
      </p:sp>
      <p:sp>
        <p:nvSpPr>
          <p:cNvPr id="5" name="Content Placeholder 4"/>
          <p:cNvSpPr>
            <a:spLocks noGrp="1"/>
          </p:cNvSpPr>
          <p:nvPr>
            <p:ph idx="1"/>
          </p:nvPr>
        </p:nvSpPr>
        <p:spPr/>
        <p:txBody>
          <a:bodyPr>
            <a:normAutofit fontScale="92500" lnSpcReduction="20000"/>
          </a:bodyPr>
          <a:lstStyle/>
          <a:p>
            <a:pPr marL="0" indent="0">
              <a:buNone/>
            </a:pPr>
            <a:r>
              <a:rPr lang="en-US" b="1" dirty="0"/>
              <a:t>Q2</a:t>
            </a:r>
            <a:r>
              <a:rPr lang="en-US" dirty="0"/>
              <a:t>. If a </a:t>
            </a:r>
            <a:r>
              <a:rPr lang="en-US" dirty="0" smtClean="0"/>
              <a:t>radiologic technologist </a:t>
            </a:r>
            <a:r>
              <a:rPr lang="en-US" dirty="0"/>
              <a:t>increases the kVp from 70 to 90 during an AP projection of the lumbar spine, which of the following interactions will be the predominant interaction with bone during imaging with 90 </a:t>
            </a:r>
            <a:r>
              <a:rPr lang="en-US" dirty="0" err="1"/>
              <a:t>kVp</a:t>
            </a:r>
            <a:r>
              <a:rPr lang="en-US" dirty="0"/>
              <a:t> </a:t>
            </a:r>
            <a:r>
              <a:rPr lang="en-US" dirty="0" smtClean="0"/>
              <a:t>x-rays</a:t>
            </a:r>
            <a:r>
              <a:rPr lang="en-US" dirty="0"/>
              <a:t>?  </a:t>
            </a:r>
          </a:p>
          <a:p>
            <a:pPr marL="0" indent="0">
              <a:buNone/>
            </a:pPr>
            <a:r>
              <a:rPr lang="en-US" dirty="0"/>
              <a:t> </a:t>
            </a:r>
          </a:p>
          <a:p>
            <a:pPr marL="0" indent="0">
              <a:buNone/>
            </a:pPr>
            <a:r>
              <a:rPr lang="en-US" dirty="0"/>
              <a:t>A.  coherent scattering</a:t>
            </a:r>
          </a:p>
          <a:p>
            <a:pPr marL="0" indent="0">
              <a:buNone/>
            </a:pPr>
            <a:r>
              <a:rPr lang="en-US" dirty="0"/>
              <a:t>B.  </a:t>
            </a:r>
            <a:r>
              <a:rPr lang="en-US" dirty="0" smtClean="0"/>
              <a:t>Compton </a:t>
            </a:r>
            <a:r>
              <a:rPr lang="en-US" dirty="0"/>
              <a:t>scattering</a:t>
            </a:r>
          </a:p>
          <a:p>
            <a:pPr marL="0" indent="0">
              <a:buNone/>
            </a:pPr>
            <a:r>
              <a:rPr lang="en-US" dirty="0"/>
              <a:t>C.  photoelectric effect</a:t>
            </a:r>
          </a:p>
          <a:p>
            <a:pPr marL="0" indent="0">
              <a:buNone/>
            </a:pPr>
            <a:r>
              <a:rPr lang="en-US" dirty="0"/>
              <a:t>D.  pair production</a:t>
            </a: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24</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31224566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a:t>Interactions of Ionizing Radiation with Matter</a:t>
            </a:r>
          </a:p>
        </p:txBody>
      </p:sp>
      <p:sp>
        <p:nvSpPr>
          <p:cNvPr id="5" name="Content Placeholder 4"/>
          <p:cNvSpPr>
            <a:spLocks noGrp="1"/>
          </p:cNvSpPr>
          <p:nvPr>
            <p:ph idx="1"/>
          </p:nvPr>
        </p:nvSpPr>
        <p:spPr/>
        <p:txBody>
          <a:bodyPr>
            <a:normAutofit/>
          </a:bodyPr>
          <a:lstStyle/>
          <a:p>
            <a:pPr marL="0" indent="0">
              <a:buNone/>
            </a:pPr>
            <a:r>
              <a:rPr lang="en-US" b="1" dirty="0"/>
              <a:t>Q3</a:t>
            </a:r>
            <a:r>
              <a:rPr lang="en-US" dirty="0"/>
              <a:t>. During imaging of a patient, the amount of Compton scatter is increased by increasing which of the following technical parameters?</a:t>
            </a:r>
          </a:p>
          <a:p>
            <a:pPr marL="0" indent="0">
              <a:buNone/>
            </a:pPr>
            <a:r>
              <a:rPr lang="en-US" dirty="0"/>
              <a:t> </a:t>
            </a:r>
          </a:p>
          <a:p>
            <a:pPr marL="0" indent="0">
              <a:buNone/>
            </a:pPr>
            <a:r>
              <a:rPr lang="en-US" dirty="0"/>
              <a:t>A. exposure time</a:t>
            </a:r>
          </a:p>
          <a:p>
            <a:pPr marL="0" indent="0">
              <a:buNone/>
            </a:pPr>
            <a:r>
              <a:rPr lang="en-US" dirty="0"/>
              <a:t>B. focal spot size</a:t>
            </a:r>
          </a:p>
          <a:p>
            <a:pPr marL="0" indent="0">
              <a:buNone/>
            </a:pPr>
            <a:r>
              <a:rPr lang="en-US" dirty="0"/>
              <a:t>C.  kVp</a:t>
            </a:r>
          </a:p>
          <a:p>
            <a:pPr marL="0" indent="0">
              <a:buNone/>
            </a:pPr>
            <a:r>
              <a:rPr lang="en-US" dirty="0"/>
              <a:t>D.  Source-to-image receptor distance (SID)</a:t>
            </a: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25</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232152157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a:t>Interactions of Ionizing Radiation with Matter</a:t>
            </a:r>
          </a:p>
        </p:txBody>
      </p:sp>
      <p:sp>
        <p:nvSpPr>
          <p:cNvPr id="5" name="Content Placeholder 4"/>
          <p:cNvSpPr>
            <a:spLocks noGrp="1"/>
          </p:cNvSpPr>
          <p:nvPr>
            <p:ph idx="1"/>
          </p:nvPr>
        </p:nvSpPr>
        <p:spPr/>
        <p:txBody>
          <a:bodyPr>
            <a:normAutofit/>
          </a:bodyPr>
          <a:lstStyle/>
          <a:p>
            <a:pPr marL="0" indent="0">
              <a:buNone/>
            </a:pPr>
            <a:r>
              <a:rPr lang="en-US" b="1" dirty="0"/>
              <a:t>Q4</a:t>
            </a:r>
            <a:r>
              <a:rPr lang="en-US" dirty="0"/>
              <a:t>.  Which of the following interactions is primarily responsible for patient dose in diagnostic imaging?</a:t>
            </a:r>
          </a:p>
          <a:p>
            <a:pPr marL="0" indent="0">
              <a:buNone/>
            </a:pPr>
            <a:r>
              <a:rPr lang="en-US" dirty="0"/>
              <a:t> </a:t>
            </a:r>
          </a:p>
          <a:p>
            <a:pPr marL="0" indent="0">
              <a:buNone/>
            </a:pPr>
            <a:r>
              <a:rPr lang="en-US" dirty="0"/>
              <a:t>A. coherent scattering</a:t>
            </a:r>
          </a:p>
          <a:p>
            <a:pPr marL="0" indent="0">
              <a:buNone/>
            </a:pPr>
            <a:r>
              <a:rPr lang="en-US" dirty="0"/>
              <a:t>B. </a:t>
            </a:r>
            <a:r>
              <a:rPr lang="en-US" dirty="0" smtClean="0"/>
              <a:t>Compton </a:t>
            </a:r>
            <a:r>
              <a:rPr lang="en-US" dirty="0"/>
              <a:t>scattering</a:t>
            </a:r>
          </a:p>
          <a:p>
            <a:pPr marL="0" indent="0">
              <a:buNone/>
            </a:pPr>
            <a:r>
              <a:rPr lang="en-US" dirty="0"/>
              <a:t>C. photoelectric effect</a:t>
            </a:r>
          </a:p>
          <a:p>
            <a:pPr marL="0" indent="0">
              <a:buNone/>
            </a:pPr>
            <a:r>
              <a:rPr lang="en-US" dirty="0"/>
              <a:t>D. pair production</a:t>
            </a: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26</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57661434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a:t>Interactions of Ionizing Radiation with Matter</a:t>
            </a:r>
          </a:p>
        </p:txBody>
      </p:sp>
      <p:sp>
        <p:nvSpPr>
          <p:cNvPr id="5" name="Content Placeholder 4"/>
          <p:cNvSpPr>
            <a:spLocks noGrp="1"/>
          </p:cNvSpPr>
          <p:nvPr>
            <p:ph idx="1"/>
          </p:nvPr>
        </p:nvSpPr>
        <p:spPr/>
        <p:txBody>
          <a:bodyPr>
            <a:normAutofit/>
          </a:bodyPr>
          <a:lstStyle/>
          <a:p>
            <a:pPr marL="0" indent="0">
              <a:buNone/>
            </a:pPr>
            <a:r>
              <a:rPr lang="en-US" b="1" dirty="0"/>
              <a:t>Q5</a:t>
            </a:r>
            <a:r>
              <a:rPr lang="en-US" dirty="0"/>
              <a:t>.  The predominant interaction of Tc-99m photons with a sodium iodide crystal is </a:t>
            </a:r>
          </a:p>
          <a:p>
            <a:pPr marL="0" indent="0">
              <a:buNone/>
            </a:pPr>
            <a:r>
              <a:rPr lang="en-US" dirty="0"/>
              <a:t> </a:t>
            </a:r>
          </a:p>
          <a:p>
            <a:pPr marL="0" indent="0">
              <a:buNone/>
            </a:pPr>
            <a:r>
              <a:rPr lang="en-US" dirty="0"/>
              <a:t>A. coherent scattering</a:t>
            </a:r>
          </a:p>
          <a:p>
            <a:pPr marL="0" indent="0">
              <a:buNone/>
            </a:pPr>
            <a:r>
              <a:rPr lang="en-US" dirty="0"/>
              <a:t>B. </a:t>
            </a:r>
            <a:r>
              <a:rPr lang="en-US" dirty="0" smtClean="0"/>
              <a:t>Compton </a:t>
            </a:r>
            <a:r>
              <a:rPr lang="en-US" dirty="0"/>
              <a:t>scattering</a:t>
            </a:r>
          </a:p>
          <a:p>
            <a:pPr marL="0" indent="0">
              <a:buNone/>
            </a:pPr>
            <a:r>
              <a:rPr lang="en-US" dirty="0"/>
              <a:t>C. photoelectric effect</a:t>
            </a:r>
          </a:p>
          <a:p>
            <a:pPr marL="0" indent="0">
              <a:buNone/>
            </a:pPr>
            <a:r>
              <a:rPr lang="en-US" dirty="0"/>
              <a:t>D. pair production</a:t>
            </a: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27</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293696258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a:t>Interactions of Ionizing Radiation with Matter</a:t>
            </a:r>
          </a:p>
        </p:txBody>
      </p:sp>
      <p:sp>
        <p:nvSpPr>
          <p:cNvPr id="5" name="Content Placeholder 4"/>
          <p:cNvSpPr>
            <a:spLocks noGrp="1"/>
          </p:cNvSpPr>
          <p:nvPr>
            <p:ph idx="1"/>
          </p:nvPr>
        </p:nvSpPr>
        <p:spPr/>
        <p:txBody>
          <a:bodyPr>
            <a:normAutofit/>
          </a:bodyPr>
          <a:lstStyle/>
          <a:p>
            <a:pPr marL="0" indent="0">
              <a:buNone/>
            </a:pPr>
            <a:r>
              <a:rPr lang="en-US" b="1" dirty="0"/>
              <a:t>Q6</a:t>
            </a:r>
            <a:r>
              <a:rPr lang="en-US" dirty="0"/>
              <a:t>.  The unit for Linear Energy Transfer </a:t>
            </a:r>
            <a:r>
              <a:rPr lang="en-US" dirty="0" smtClean="0"/>
              <a:t>(LET</a:t>
            </a:r>
            <a:r>
              <a:rPr lang="en-US" dirty="0"/>
              <a:t>) is </a:t>
            </a:r>
          </a:p>
          <a:p>
            <a:pPr marL="0" indent="0">
              <a:buNone/>
            </a:pPr>
            <a:r>
              <a:rPr lang="en-US" dirty="0"/>
              <a:t> </a:t>
            </a:r>
          </a:p>
          <a:p>
            <a:pPr marL="0" indent="0">
              <a:buNone/>
            </a:pPr>
            <a:r>
              <a:rPr lang="en-US" dirty="0"/>
              <a:t>A.  </a:t>
            </a:r>
            <a:r>
              <a:rPr lang="en-US" dirty="0" err="1" smtClean="0"/>
              <a:t>keV</a:t>
            </a:r>
            <a:r>
              <a:rPr lang="en-US" dirty="0" smtClean="0"/>
              <a:t> per </a:t>
            </a:r>
            <a:r>
              <a:rPr lang="en-US" dirty="0"/>
              <a:t>µm</a:t>
            </a:r>
          </a:p>
          <a:p>
            <a:pPr marL="0" indent="0">
              <a:buNone/>
            </a:pPr>
            <a:r>
              <a:rPr lang="en-US" dirty="0"/>
              <a:t>B.  </a:t>
            </a:r>
            <a:r>
              <a:rPr lang="en-US" dirty="0" err="1" smtClean="0"/>
              <a:t>keV</a:t>
            </a:r>
            <a:r>
              <a:rPr lang="en-US" dirty="0" smtClean="0"/>
              <a:t> per </a:t>
            </a:r>
            <a:r>
              <a:rPr lang="en-US" dirty="0"/>
              <a:t>density</a:t>
            </a:r>
          </a:p>
          <a:p>
            <a:pPr marL="0" indent="0">
              <a:buNone/>
            </a:pPr>
            <a:r>
              <a:rPr lang="en-US" dirty="0"/>
              <a:t>C.  </a:t>
            </a:r>
            <a:r>
              <a:rPr lang="en-US" dirty="0" err="1" smtClean="0"/>
              <a:t>keV</a:t>
            </a:r>
            <a:r>
              <a:rPr lang="en-US" dirty="0" smtClean="0"/>
              <a:t> per </a:t>
            </a:r>
            <a:r>
              <a:rPr lang="en-US" dirty="0"/>
              <a:t>mg</a:t>
            </a:r>
          </a:p>
          <a:p>
            <a:pPr marL="0" indent="0">
              <a:buNone/>
            </a:pPr>
            <a:r>
              <a:rPr lang="en-US" dirty="0"/>
              <a:t>D.  </a:t>
            </a:r>
            <a:r>
              <a:rPr lang="en-US" dirty="0" err="1" smtClean="0"/>
              <a:t>keV</a:t>
            </a:r>
            <a:r>
              <a:rPr lang="en-US" dirty="0" smtClean="0"/>
              <a:t> per </a:t>
            </a:r>
            <a:r>
              <a:rPr lang="en-US" dirty="0"/>
              <a:t>g</a:t>
            </a: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28</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233425389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a:t>Interactions of Ionizing Radiation with Matter</a:t>
            </a:r>
          </a:p>
        </p:txBody>
      </p:sp>
      <p:sp>
        <p:nvSpPr>
          <p:cNvPr id="5" name="Content Placeholder 4"/>
          <p:cNvSpPr>
            <a:spLocks noGrp="1"/>
          </p:cNvSpPr>
          <p:nvPr>
            <p:ph idx="1"/>
          </p:nvPr>
        </p:nvSpPr>
        <p:spPr/>
        <p:txBody>
          <a:bodyPr>
            <a:normAutofit/>
          </a:bodyPr>
          <a:lstStyle/>
          <a:p>
            <a:pPr marL="0" indent="0">
              <a:buNone/>
            </a:pPr>
            <a:r>
              <a:rPr lang="en-US" b="1" dirty="0"/>
              <a:t>Q7</a:t>
            </a:r>
            <a:r>
              <a:rPr lang="en-US" dirty="0"/>
              <a:t>.  Which of the following is primarily responsible for patient dose with Iodine–131 imaging and treatment?</a:t>
            </a:r>
          </a:p>
          <a:p>
            <a:pPr marL="0" indent="0">
              <a:buNone/>
            </a:pPr>
            <a:r>
              <a:rPr lang="en-US" dirty="0"/>
              <a:t> </a:t>
            </a:r>
          </a:p>
          <a:p>
            <a:pPr marL="0" indent="0">
              <a:buNone/>
            </a:pPr>
            <a:r>
              <a:rPr lang="en-US" dirty="0"/>
              <a:t>A. alpha particles</a:t>
            </a:r>
          </a:p>
          <a:p>
            <a:pPr marL="0" indent="0">
              <a:buNone/>
            </a:pPr>
            <a:r>
              <a:rPr lang="en-US" dirty="0"/>
              <a:t>B. beta particles</a:t>
            </a:r>
          </a:p>
          <a:p>
            <a:pPr marL="0" indent="0">
              <a:buNone/>
            </a:pPr>
            <a:r>
              <a:rPr lang="en-US" dirty="0"/>
              <a:t>C. gamma rays</a:t>
            </a:r>
          </a:p>
          <a:p>
            <a:pPr marL="0" indent="0">
              <a:buNone/>
            </a:pPr>
            <a:r>
              <a:rPr lang="en-US" dirty="0"/>
              <a:t>D. neutrons</a:t>
            </a: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29</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322441509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Structure of the Atom</a:t>
            </a:r>
            <a:endParaRPr lang="en-US" dirty="0"/>
          </a:p>
        </p:txBody>
      </p:sp>
      <p:sp>
        <p:nvSpPr>
          <p:cNvPr id="5" name="Content Placeholder 4"/>
          <p:cNvSpPr>
            <a:spLocks noGrp="1"/>
          </p:cNvSpPr>
          <p:nvPr>
            <p:ph idx="1"/>
          </p:nvPr>
        </p:nvSpPr>
        <p:spPr/>
        <p:txBody>
          <a:bodyPr>
            <a:normAutofit lnSpcReduction="10000"/>
          </a:bodyPr>
          <a:lstStyle/>
          <a:p>
            <a:pPr marL="0" indent="0">
              <a:buNone/>
            </a:pPr>
            <a:r>
              <a:rPr lang="en-US" b="1" dirty="0"/>
              <a:t>Q1</a:t>
            </a:r>
            <a:r>
              <a:rPr lang="en-US" dirty="0"/>
              <a:t>.  The maximum number of electrons in the outer shell of an atom is:</a:t>
            </a:r>
          </a:p>
          <a:p>
            <a:pPr marL="0" indent="0">
              <a:buNone/>
            </a:pPr>
            <a:r>
              <a:rPr lang="en-US" dirty="0"/>
              <a:t> </a:t>
            </a:r>
          </a:p>
          <a:p>
            <a:pPr marL="0" indent="0">
              <a:buNone/>
            </a:pPr>
            <a:r>
              <a:rPr lang="en-US" dirty="0"/>
              <a:t>A. 2n</a:t>
            </a:r>
            <a:r>
              <a:rPr lang="en-US" baseline="30000" dirty="0"/>
              <a:t>2</a:t>
            </a:r>
            <a:endParaRPr lang="en-US" dirty="0"/>
          </a:p>
          <a:p>
            <a:pPr marL="0" indent="0">
              <a:buNone/>
            </a:pPr>
            <a:r>
              <a:rPr lang="en-US" dirty="0"/>
              <a:t>B. 8</a:t>
            </a:r>
          </a:p>
          <a:p>
            <a:pPr marL="0" indent="0">
              <a:buNone/>
            </a:pPr>
            <a:r>
              <a:rPr lang="en-US" dirty="0"/>
              <a:t>C. 16</a:t>
            </a:r>
          </a:p>
          <a:p>
            <a:pPr marL="0" indent="0">
              <a:buNone/>
            </a:pPr>
            <a:r>
              <a:rPr lang="en-US" dirty="0"/>
              <a:t>D. 32</a:t>
            </a:r>
          </a:p>
          <a:p>
            <a:pPr marL="0" indent="0">
              <a:buNone/>
            </a:pPr>
            <a:r>
              <a:rPr lang="en-US" dirty="0"/>
              <a:t>E. </a:t>
            </a:r>
            <a:r>
              <a:rPr lang="en-US" dirty="0" smtClean="0"/>
              <a:t>2</a:t>
            </a:r>
            <a:endParaRPr lang="en-US" dirty="0"/>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3</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173542415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a:t>Interactions of Ionizing Radiation with Matter</a:t>
            </a:r>
          </a:p>
        </p:txBody>
      </p:sp>
      <p:sp>
        <p:nvSpPr>
          <p:cNvPr id="5" name="Content Placeholder 4"/>
          <p:cNvSpPr>
            <a:spLocks noGrp="1"/>
          </p:cNvSpPr>
          <p:nvPr>
            <p:ph idx="1"/>
          </p:nvPr>
        </p:nvSpPr>
        <p:spPr/>
        <p:txBody>
          <a:bodyPr>
            <a:normAutofit fontScale="77500" lnSpcReduction="20000"/>
          </a:bodyPr>
          <a:lstStyle/>
          <a:p>
            <a:pPr marL="0" indent="0">
              <a:buNone/>
            </a:pPr>
            <a:r>
              <a:rPr lang="en-US" b="1" dirty="0"/>
              <a:t>Q8</a:t>
            </a:r>
            <a:r>
              <a:rPr lang="en-US" dirty="0"/>
              <a:t>.  The occurrence of a sharp increase in photoelectric absorption is related to which of the following factors?</a:t>
            </a:r>
          </a:p>
          <a:p>
            <a:pPr marL="0" indent="0">
              <a:buNone/>
            </a:pPr>
            <a:r>
              <a:rPr lang="en-US" dirty="0"/>
              <a:t> </a:t>
            </a:r>
          </a:p>
          <a:p>
            <a:pPr marL="0" indent="0">
              <a:buNone/>
            </a:pPr>
            <a:r>
              <a:rPr lang="en-US" dirty="0"/>
              <a:t>A.  A sharp increase in photoelectric absorption occurs as density increases.</a:t>
            </a:r>
          </a:p>
          <a:p>
            <a:pPr marL="0" indent="0">
              <a:buNone/>
            </a:pPr>
            <a:r>
              <a:rPr lang="en-US" dirty="0"/>
              <a:t>B.  A sharp increase in photoelectric absorption occurs as density decreases.</a:t>
            </a:r>
          </a:p>
          <a:p>
            <a:pPr marL="0" indent="0">
              <a:buNone/>
            </a:pPr>
            <a:r>
              <a:rPr lang="en-US" dirty="0"/>
              <a:t>C.  A sharp increase in photoelectric absorption occurs when the photon energy is just above the atomic number of the substance.</a:t>
            </a:r>
          </a:p>
          <a:p>
            <a:pPr marL="0" indent="0">
              <a:buNone/>
            </a:pPr>
            <a:r>
              <a:rPr lang="en-US" dirty="0"/>
              <a:t>D.  A sharp increase in photoelectric absorption occurs when the photon energy is just above the electron binding energy.</a:t>
            </a: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30</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314427489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a:t>Interactions of Ionizing Radiation with Matter</a:t>
            </a:r>
          </a:p>
        </p:txBody>
      </p:sp>
      <p:sp>
        <p:nvSpPr>
          <p:cNvPr id="5" name="Content Placeholder 4"/>
          <p:cNvSpPr>
            <a:spLocks noGrp="1"/>
          </p:cNvSpPr>
          <p:nvPr>
            <p:ph idx="1"/>
          </p:nvPr>
        </p:nvSpPr>
        <p:spPr/>
        <p:txBody>
          <a:bodyPr>
            <a:normAutofit fontScale="70000" lnSpcReduction="20000"/>
          </a:bodyPr>
          <a:lstStyle/>
          <a:p>
            <a:pPr marL="0" indent="0">
              <a:buNone/>
            </a:pPr>
            <a:r>
              <a:rPr lang="en-US" b="1" dirty="0"/>
              <a:t>Q9</a:t>
            </a:r>
            <a:r>
              <a:rPr lang="en-US" dirty="0"/>
              <a:t>.  A radiologic technologist uses 30 mAs and 80 kVp for an AP pelvis radiograph on a pregnant patient. What is the radiation dose to an embryo located 9 cm below the anterior surface, as expressed as a percentage of the entrance skin dose?</a:t>
            </a:r>
          </a:p>
          <a:p>
            <a:pPr marL="0" indent="0">
              <a:buNone/>
            </a:pPr>
            <a:r>
              <a:rPr lang="en-US" dirty="0"/>
              <a:t> </a:t>
            </a:r>
          </a:p>
          <a:p>
            <a:pPr marL="0" indent="0">
              <a:buNone/>
            </a:pPr>
            <a:r>
              <a:rPr lang="en-US" dirty="0"/>
              <a:t>A. The embryo radiation dose is equal to 100% of the entrance skin dose. </a:t>
            </a:r>
          </a:p>
          <a:p>
            <a:pPr marL="0" indent="0">
              <a:buNone/>
            </a:pPr>
            <a:r>
              <a:rPr lang="en-US" dirty="0"/>
              <a:t>B.  The embryo radiation dose is equal to 50 to 75% of the entrance skin dose.</a:t>
            </a:r>
          </a:p>
          <a:p>
            <a:pPr marL="0" indent="0">
              <a:buNone/>
            </a:pPr>
            <a:r>
              <a:rPr lang="en-US" dirty="0"/>
              <a:t>C. The embryo radiation dose is equal to 12.5 to 25% of the entrance skin dose.</a:t>
            </a:r>
          </a:p>
          <a:p>
            <a:pPr marL="0" indent="0">
              <a:buNone/>
            </a:pPr>
            <a:r>
              <a:rPr lang="en-US" dirty="0"/>
              <a:t>D. The embryo radiation dose is equal to 1 to 3% of the entrance skin dose.</a:t>
            </a: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31</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215152341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a:t>Interactions of Ionizing Radiation with Matter</a:t>
            </a:r>
          </a:p>
        </p:txBody>
      </p:sp>
      <p:sp>
        <p:nvSpPr>
          <p:cNvPr id="5" name="Content Placeholder 4"/>
          <p:cNvSpPr>
            <a:spLocks noGrp="1"/>
          </p:cNvSpPr>
          <p:nvPr>
            <p:ph idx="1"/>
          </p:nvPr>
        </p:nvSpPr>
        <p:spPr/>
        <p:txBody>
          <a:bodyPr>
            <a:normAutofit/>
          </a:bodyPr>
          <a:lstStyle/>
          <a:p>
            <a:pPr marL="0" indent="0">
              <a:buNone/>
            </a:pPr>
            <a:r>
              <a:rPr lang="en-US" b="1" dirty="0"/>
              <a:t>Q10</a:t>
            </a:r>
            <a:r>
              <a:rPr lang="en-US" dirty="0"/>
              <a:t>.  Which of the following is the most penetrating of the radiations listed?</a:t>
            </a:r>
          </a:p>
          <a:p>
            <a:pPr marL="0" indent="0">
              <a:buNone/>
            </a:pPr>
            <a:r>
              <a:rPr lang="en-US" dirty="0"/>
              <a:t> </a:t>
            </a:r>
          </a:p>
          <a:p>
            <a:pPr marL="0" indent="0">
              <a:buNone/>
            </a:pPr>
            <a:r>
              <a:rPr lang="en-US" dirty="0"/>
              <a:t>A. photons from a 140 kVp x-ray beam </a:t>
            </a:r>
          </a:p>
          <a:p>
            <a:pPr marL="0" indent="0">
              <a:buNone/>
            </a:pPr>
            <a:r>
              <a:rPr lang="en-US" dirty="0"/>
              <a:t>B. photons from Tc-99m radioactive decay </a:t>
            </a:r>
          </a:p>
          <a:p>
            <a:pPr marL="0" indent="0">
              <a:buNone/>
            </a:pPr>
            <a:r>
              <a:rPr lang="en-US" dirty="0"/>
              <a:t>C. beta particles from F-18 radioactive decay </a:t>
            </a:r>
          </a:p>
          <a:p>
            <a:pPr marL="0" indent="0">
              <a:buNone/>
            </a:pPr>
            <a:r>
              <a:rPr lang="en-US" dirty="0"/>
              <a:t>D. photons from F-18 radioactive decay </a:t>
            </a: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32</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217729563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Index</a:t>
            </a:r>
            <a:endParaRPr lang="en-US" dirty="0"/>
          </a:p>
        </p:txBody>
      </p:sp>
      <p:sp>
        <p:nvSpPr>
          <p:cNvPr id="3" name="Content Placeholder 2"/>
          <p:cNvSpPr>
            <a:spLocks noGrp="1"/>
          </p:cNvSpPr>
          <p:nvPr>
            <p:ph sz="half" idx="1"/>
          </p:nvPr>
        </p:nvSpPr>
        <p:spPr/>
        <p:txBody>
          <a:bodyPr>
            <a:normAutofit fontScale="92500" lnSpcReduction="10000"/>
          </a:bodyPr>
          <a:lstStyle/>
          <a:p>
            <a:pPr>
              <a:buNone/>
            </a:pPr>
            <a:r>
              <a:rPr lang="en-US" dirty="0" smtClean="0">
                <a:hlinkClick r:id="rId2" action="ppaction://hlinksldjump"/>
              </a:rPr>
              <a:t>Beginning of File</a:t>
            </a:r>
            <a:endParaRPr lang="en-US" dirty="0"/>
          </a:p>
          <a:p>
            <a:pPr>
              <a:buNone/>
            </a:pPr>
            <a:r>
              <a:rPr lang="en-US" dirty="0">
                <a:hlinkClick r:id="rId3" action="ppaction://hlinksldjump"/>
              </a:rPr>
              <a:t>Structure of the Atom</a:t>
            </a:r>
            <a:endParaRPr lang="en-US" dirty="0"/>
          </a:p>
          <a:p>
            <a:pPr>
              <a:buNone/>
            </a:pPr>
            <a:r>
              <a:rPr lang="en-US" dirty="0">
                <a:hlinkClick r:id="rId4" action="ppaction://hlinksldjump"/>
              </a:rPr>
              <a:t>Electromagnetic Radiation</a:t>
            </a:r>
            <a:endParaRPr lang="en-US" dirty="0"/>
          </a:p>
          <a:p>
            <a:pPr>
              <a:buNone/>
            </a:pPr>
            <a:r>
              <a:rPr lang="en-US" dirty="0">
                <a:hlinkClick r:id="rId5" action="ppaction://hlinksldjump"/>
              </a:rPr>
              <a:t>Particulate Radiation</a:t>
            </a:r>
            <a:endParaRPr lang="en-US" dirty="0"/>
          </a:p>
          <a:p>
            <a:pPr>
              <a:buNone/>
            </a:pPr>
            <a:r>
              <a:rPr lang="en-US" dirty="0">
                <a:hlinkClick r:id="rId6" action="ppaction://hlinksldjump"/>
              </a:rPr>
              <a:t>Interactions</a:t>
            </a:r>
            <a:endParaRPr lang="en-US" dirty="0"/>
          </a:p>
          <a:p>
            <a:pPr>
              <a:buNone/>
            </a:pPr>
            <a:r>
              <a:rPr lang="en-US" dirty="0">
                <a:hlinkClick r:id="rId7" action="ppaction://hlinksldjump"/>
              </a:rPr>
              <a:t>Radiation Units</a:t>
            </a:r>
            <a:endParaRPr lang="en-US" dirty="0"/>
          </a:p>
          <a:p>
            <a:pPr>
              <a:buNone/>
            </a:pPr>
            <a:r>
              <a:rPr lang="en-US" dirty="0">
                <a:hlinkClick r:id="rId8" action="ppaction://hlinksldjump"/>
              </a:rPr>
              <a:t>X-Ray Production</a:t>
            </a:r>
            <a:endParaRPr lang="en-US" dirty="0"/>
          </a:p>
          <a:p>
            <a:pPr>
              <a:buNone/>
            </a:pPr>
            <a:r>
              <a:rPr lang="en-US" dirty="0">
                <a:hlinkClick r:id="rId9" action="ppaction://hlinksldjump"/>
              </a:rPr>
              <a:t>Imaging Science &amp; Technology</a:t>
            </a:r>
            <a:endParaRPr lang="en-US" dirty="0"/>
          </a:p>
          <a:p>
            <a:pPr>
              <a:buNone/>
            </a:pPr>
            <a:r>
              <a:rPr lang="en-US" dirty="0">
                <a:hlinkClick r:id="rId10" action="ppaction://hlinksldjump"/>
              </a:rPr>
              <a:t>Biological Effects</a:t>
            </a:r>
            <a:endParaRPr lang="en-US" dirty="0"/>
          </a:p>
          <a:p>
            <a:endParaRPr lang="en-US" dirty="0"/>
          </a:p>
        </p:txBody>
      </p:sp>
      <p:sp>
        <p:nvSpPr>
          <p:cNvPr id="4" name="Content Placeholder 3"/>
          <p:cNvSpPr>
            <a:spLocks noGrp="1"/>
          </p:cNvSpPr>
          <p:nvPr>
            <p:ph sz="half" idx="2"/>
          </p:nvPr>
        </p:nvSpPr>
        <p:spPr/>
        <p:txBody>
          <a:bodyPr>
            <a:normAutofit fontScale="92500" lnSpcReduction="10000"/>
          </a:bodyPr>
          <a:lstStyle/>
          <a:p>
            <a:pPr>
              <a:buNone/>
            </a:pPr>
            <a:r>
              <a:rPr lang="en-US" dirty="0">
                <a:hlinkClick r:id="rId11" action="ppaction://hlinksldjump"/>
              </a:rPr>
              <a:t>Radiation Protection</a:t>
            </a:r>
            <a:endParaRPr lang="en-US" dirty="0"/>
          </a:p>
          <a:p>
            <a:pPr>
              <a:buNone/>
            </a:pPr>
            <a:r>
              <a:rPr lang="en-US" dirty="0">
                <a:hlinkClick r:id="rId12" action="ppaction://hlinksldjump"/>
              </a:rPr>
              <a:t>Projection Imaging</a:t>
            </a:r>
            <a:endParaRPr lang="en-US" dirty="0"/>
          </a:p>
          <a:p>
            <a:pPr>
              <a:buNone/>
            </a:pPr>
            <a:r>
              <a:rPr lang="en-US" dirty="0">
                <a:hlinkClick r:id="rId13" action="ppaction://hlinksldjump"/>
              </a:rPr>
              <a:t>General Radiography</a:t>
            </a:r>
            <a:endParaRPr lang="en-US" dirty="0"/>
          </a:p>
          <a:p>
            <a:pPr>
              <a:buNone/>
            </a:pPr>
            <a:r>
              <a:rPr lang="en-US" dirty="0">
                <a:hlinkClick r:id="rId14" action="ppaction://hlinksldjump"/>
              </a:rPr>
              <a:t>Mammography</a:t>
            </a:r>
            <a:endParaRPr lang="en-US" dirty="0"/>
          </a:p>
          <a:p>
            <a:pPr>
              <a:buNone/>
            </a:pPr>
            <a:r>
              <a:rPr lang="en-US" dirty="0">
                <a:hlinkClick r:id="rId15" action="ppaction://hlinksldjump"/>
              </a:rPr>
              <a:t>Fluoroscopy / Interventional</a:t>
            </a:r>
            <a:endParaRPr lang="en-US" dirty="0"/>
          </a:p>
          <a:p>
            <a:pPr>
              <a:buNone/>
            </a:pPr>
            <a:r>
              <a:rPr lang="en-US" dirty="0">
                <a:hlinkClick r:id="rId16" action="ppaction://hlinksldjump"/>
              </a:rPr>
              <a:t>Computed Tomography</a:t>
            </a:r>
            <a:endParaRPr lang="en-US" dirty="0"/>
          </a:p>
          <a:p>
            <a:pPr>
              <a:buNone/>
            </a:pPr>
            <a:r>
              <a:rPr lang="en-US" dirty="0">
                <a:hlinkClick r:id="rId17" action="ppaction://hlinksldjump"/>
              </a:rPr>
              <a:t>Ultrasound</a:t>
            </a:r>
            <a:endParaRPr lang="en-US" dirty="0"/>
          </a:p>
          <a:p>
            <a:pPr>
              <a:buNone/>
            </a:pPr>
            <a:r>
              <a:rPr lang="en-US" dirty="0">
                <a:hlinkClick r:id="rId18" action="ppaction://hlinksldjump"/>
              </a:rPr>
              <a:t>Magnetic Resonance Imaging</a:t>
            </a:r>
            <a:endParaRPr lang="en-US" dirty="0"/>
          </a:p>
          <a:p>
            <a:pPr>
              <a:buNone/>
            </a:pPr>
            <a:r>
              <a:rPr lang="en-US" dirty="0">
                <a:hlinkClick r:id="rId19" action="ppaction://hlinksldjump"/>
              </a:rPr>
              <a:t>Nuclear Medicine</a:t>
            </a:r>
            <a:endParaRPr lang="en-US" dirty="0"/>
          </a:p>
          <a:p>
            <a:endParaRPr lang="en-US" dirty="0"/>
          </a:p>
        </p:txBody>
      </p:sp>
      <p:sp>
        <p:nvSpPr>
          <p:cNvPr id="5" name="Date Placeholder 4"/>
          <p:cNvSpPr>
            <a:spLocks noGrp="1"/>
          </p:cNvSpPr>
          <p:nvPr>
            <p:ph type="dt" sz="half" idx="10"/>
          </p:nvPr>
        </p:nvSpPr>
        <p:spPr/>
        <p:txBody>
          <a:bodyPr/>
          <a:lstStyle/>
          <a:p>
            <a:r>
              <a:rPr lang="en-US" smtClean="0"/>
              <a:t>AAPM DR Residents Physics Curriculum - August 2013</a:t>
            </a:r>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
        <p:nvSpPr>
          <p:cNvPr id="7" name="Slide Number Placeholder 6"/>
          <p:cNvSpPr>
            <a:spLocks noGrp="1"/>
          </p:cNvSpPr>
          <p:nvPr>
            <p:ph type="sldNum" sz="quarter" idx="12"/>
          </p:nvPr>
        </p:nvSpPr>
        <p:spPr/>
        <p:txBody>
          <a:bodyPr/>
          <a:lstStyle/>
          <a:p>
            <a:fld id="{6AF9D24E-6728-4363-8779-0A4E8EAAAED7}" type="slidenum">
              <a:rPr lang="en-US" smtClean="0"/>
              <a:pPr/>
              <a:t>33</a:t>
            </a:fld>
            <a:endParaRPr lang="en-US" dirty="0"/>
          </a:p>
        </p:txBody>
      </p:sp>
    </p:spTree>
    <p:extLst>
      <p:ext uri="{BB962C8B-B14F-4D97-AF65-F5344CB8AC3E}">
        <p14:creationId xmlns:p14="http://schemas.microsoft.com/office/powerpoint/2010/main" val="325521895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t>Radiation Units</a:t>
            </a:r>
            <a:endParaRPr lang="en-US" dirty="0"/>
          </a:p>
        </p:txBody>
      </p:sp>
      <p:sp>
        <p:nvSpPr>
          <p:cNvPr id="5" name="Content Placeholder 4"/>
          <p:cNvSpPr>
            <a:spLocks noGrp="1"/>
          </p:cNvSpPr>
          <p:nvPr>
            <p:ph idx="1"/>
          </p:nvPr>
        </p:nvSpPr>
        <p:spPr/>
        <p:txBody>
          <a:bodyPr>
            <a:normAutofit lnSpcReduction="10000"/>
          </a:bodyPr>
          <a:lstStyle/>
          <a:p>
            <a:pPr marL="0" indent="0">
              <a:buNone/>
            </a:pPr>
            <a:r>
              <a:rPr lang="en-US" b="1" dirty="0"/>
              <a:t>Q1</a:t>
            </a:r>
            <a:r>
              <a:rPr lang="en-US" dirty="0"/>
              <a:t>.  The Joint Commission sentinel event criteria require estimation of:</a:t>
            </a:r>
          </a:p>
          <a:p>
            <a:pPr marL="0" indent="0">
              <a:buNone/>
            </a:pPr>
            <a:r>
              <a:rPr lang="en-US" dirty="0"/>
              <a:t> </a:t>
            </a:r>
          </a:p>
          <a:p>
            <a:pPr marL="0" indent="0">
              <a:buNone/>
            </a:pPr>
            <a:r>
              <a:rPr lang="en-US" dirty="0"/>
              <a:t>A. effective dose </a:t>
            </a:r>
          </a:p>
          <a:p>
            <a:pPr marL="0" indent="0">
              <a:buNone/>
            </a:pPr>
            <a:r>
              <a:rPr lang="en-US" dirty="0"/>
              <a:t>B. equivalent dose</a:t>
            </a:r>
          </a:p>
          <a:p>
            <a:pPr marL="0" indent="0">
              <a:buNone/>
            </a:pPr>
            <a:r>
              <a:rPr lang="en-US" dirty="0"/>
              <a:t>C. average dose</a:t>
            </a:r>
          </a:p>
          <a:p>
            <a:pPr marL="0" indent="0">
              <a:buNone/>
            </a:pPr>
            <a:r>
              <a:rPr lang="en-US" dirty="0"/>
              <a:t>D. peak skin dose</a:t>
            </a:r>
          </a:p>
          <a:p>
            <a:pPr marL="0" indent="0">
              <a:buNone/>
            </a:pPr>
            <a:r>
              <a:rPr lang="en-US" dirty="0"/>
              <a:t>E. integral dose</a:t>
            </a: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34</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289150750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t>Radiation Units</a:t>
            </a:r>
            <a:endParaRPr lang="en-US" dirty="0"/>
          </a:p>
        </p:txBody>
      </p:sp>
      <p:sp>
        <p:nvSpPr>
          <p:cNvPr id="5" name="Content Placeholder 4"/>
          <p:cNvSpPr>
            <a:spLocks noGrp="1"/>
          </p:cNvSpPr>
          <p:nvPr>
            <p:ph idx="1"/>
          </p:nvPr>
        </p:nvSpPr>
        <p:spPr/>
        <p:txBody>
          <a:bodyPr>
            <a:normAutofit/>
          </a:bodyPr>
          <a:lstStyle/>
          <a:p>
            <a:pPr marL="0" indent="0">
              <a:buNone/>
            </a:pPr>
            <a:r>
              <a:rPr lang="en-US" b="1" dirty="0"/>
              <a:t>Q2</a:t>
            </a:r>
            <a:r>
              <a:rPr lang="en-US" dirty="0"/>
              <a:t>.  The ACR Appropriateness Criteria Relative Radiation Level Scale is given in units of:</a:t>
            </a:r>
          </a:p>
          <a:p>
            <a:pPr marL="0" indent="0">
              <a:buNone/>
            </a:pPr>
            <a:r>
              <a:rPr lang="en-US" dirty="0"/>
              <a:t> </a:t>
            </a:r>
          </a:p>
          <a:p>
            <a:pPr marL="0" indent="0">
              <a:buNone/>
            </a:pPr>
            <a:r>
              <a:rPr lang="en-US" dirty="0"/>
              <a:t>A. R/min</a:t>
            </a:r>
          </a:p>
          <a:p>
            <a:pPr marL="0" indent="0">
              <a:buNone/>
            </a:pPr>
            <a:r>
              <a:rPr lang="en-US" dirty="0"/>
              <a:t>B. mGy</a:t>
            </a:r>
          </a:p>
          <a:p>
            <a:pPr marL="0" indent="0">
              <a:buNone/>
            </a:pPr>
            <a:r>
              <a:rPr lang="en-US" dirty="0"/>
              <a:t>C. mR</a:t>
            </a:r>
          </a:p>
          <a:p>
            <a:pPr marL="0" indent="0">
              <a:buNone/>
            </a:pPr>
            <a:r>
              <a:rPr lang="en-US" dirty="0"/>
              <a:t>D. mSv</a:t>
            </a: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35</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268028611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t>Radiation Units</a:t>
            </a:r>
            <a:endParaRPr lang="en-US" dirty="0"/>
          </a:p>
        </p:txBody>
      </p:sp>
      <p:sp>
        <p:nvSpPr>
          <p:cNvPr id="5" name="Content Placeholder 4"/>
          <p:cNvSpPr>
            <a:spLocks noGrp="1"/>
          </p:cNvSpPr>
          <p:nvPr>
            <p:ph idx="1"/>
          </p:nvPr>
        </p:nvSpPr>
        <p:spPr/>
        <p:txBody>
          <a:bodyPr>
            <a:normAutofit/>
          </a:bodyPr>
          <a:lstStyle/>
          <a:p>
            <a:pPr marL="0" indent="0">
              <a:buNone/>
            </a:pPr>
            <a:r>
              <a:rPr lang="en-US" b="1" dirty="0"/>
              <a:t>Q3</a:t>
            </a:r>
            <a:r>
              <a:rPr lang="en-US" dirty="0"/>
              <a:t>.  The absorbed dose multiplied by a weighting factor appropriate for the type of radiation is:</a:t>
            </a:r>
          </a:p>
          <a:p>
            <a:pPr marL="0" indent="0">
              <a:buNone/>
            </a:pPr>
            <a:r>
              <a:rPr lang="en-US" i="1" dirty="0"/>
              <a:t> </a:t>
            </a:r>
            <a:endParaRPr lang="en-US" dirty="0"/>
          </a:p>
          <a:p>
            <a:pPr marL="0" indent="0">
              <a:buNone/>
            </a:pPr>
            <a:r>
              <a:rPr lang="en-US" dirty="0"/>
              <a:t>A. </a:t>
            </a:r>
            <a:r>
              <a:rPr lang="en-US" dirty="0" smtClean="0"/>
              <a:t>Integral </a:t>
            </a:r>
            <a:r>
              <a:rPr lang="en-US" dirty="0"/>
              <a:t>absorbed dose</a:t>
            </a:r>
          </a:p>
          <a:p>
            <a:pPr marL="0" indent="0">
              <a:buNone/>
            </a:pPr>
            <a:r>
              <a:rPr lang="en-US" dirty="0"/>
              <a:t>B. Equivalent dose</a:t>
            </a:r>
          </a:p>
          <a:p>
            <a:pPr marL="0" indent="0">
              <a:buNone/>
            </a:pPr>
            <a:r>
              <a:rPr lang="en-US" dirty="0"/>
              <a:t>C. Effective dose</a:t>
            </a:r>
          </a:p>
          <a:p>
            <a:pPr marL="0" indent="0">
              <a:buNone/>
            </a:pPr>
            <a:r>
              <a:rPr lang="en-US" dirty="0"/>
              <a:t>D. Committed equivalent dose</a:t>
            </a: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36</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176671338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t>Radiation Units</a:t>
            </a:r>
            <a:endParaRPr lang="en-US" dirty="0"/>
          </a:p>
        </p:txBody>
      </p:sp>
      <p:sp>
        <p:nvSpPr>
          <p:cNvPr id="5" name="Content Placeholder 4"/>
          <p:cNvSpPr>
            <a:spLocks noGrp="1"/>
          </p:cNvSpPr>
          <p:nvPr>
            <p:ph idx="1"/>
          </p:nvPr>
        </p:nvSpPr>
        <p:spPr/>
        <p:txBody>
          <a:bodyPr>
            <a:normAutofit fontScale="85000" lnSpcReduction="10000"/>
          </a:bodyPr>
          <a:lstStyle/>
          <a:p>
            <a:pPr marL="0" indent="0">
              <a:buNone/>
            </a:pPr>
            <a:r>
              <a:rPr lang="en-US" b="1" dirty="0"/>
              <a:t>Q4.   </a:t>
            </a:r>
            <a:r>
              <a:rPr lang="en-US" dirty="0"/>
              <a:t>The absorbed dose to the ovaries from a limited CT exam of 8 cm length, with a 2 cm thickness contiguous acquisition with the ovaries in the beam, is 8 mGy.  If the study is expanded in length to cover 16 cm instead, which of the following descriptors of dose is correct?</a:t>
            </a:r>
          </a:p>
          <a:p>
            <a:pPr marL="0" indent="0">
              <a:buNone/>
            </a:pPr>
            <a:r>
              <a:rPr lang="en-US" dirty="0"/>
              <a:t> </a:t>
            </a:r>
          </a:p>
          <a:p>
            <a:pPr marL="0" indent="0">
              <a:buNone/>
            </a:pPr>
            <a:r>
              <a:rPr lang="en-US" dirty="0"/>
              <a:t>A.  The dose to the ovaries is 16 mGy.</a:t>
            </a:r>
          </a:p>
          <a:p>
            <a:pPr marL="0" indent="0">
              <a:buNone/>
            </a:pPr>
            <a:r>
              <a:rPr lang="en-US" dirty="0"/>
              <a:t>B.  The effective dose is 8 mSv.</a:t>
            </a:r>
          </a:p>
          <a:p>
            <a:pPr marL="0" indent="0">
              <a:buNone/>
            </a:pPr>
            <a:r>
              <a:rPr lang="en-US" dirty="0"/>
              <a:t>C. The equivalent dose is 8 mSv.</a:t>
            </a:r>
          </a:p>
          <a:p>
            <a:pPr marL="0" indent="0">
              <a:buNone/>
            </a:pPr>
            <a:r>
              <a:rPr lang="en-US" dirty="0"/>
              <a:t>D. The imparted energy is unchanged.</a:t>
            </a: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37</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321672223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Index</a:t>
            </a:r>
            <a:endParaRPr lang="en-US" dirty="0"/>
          </a:p>
        </p:txBody>
      </p:sp>
      <p:sp>
        <p:nvSpPr>
          <p:cNvPr id="3" name="Content Placeholder 2"/>
          <p:cNvSpPr>
            <a:spLocks noGrp="1"/>
          </p:cNvSpPr>
          <p:nvPr>
            <p:ph sz="half" idx="1"/>
          </p:nvPr>
        </p:nvSpPr>
        <p:spPr/>
        <p:txBody>
          <a:bodyPr>
            <a:normAutofit fontScale="92500" lnSpcReduction="10000"/>
          </a:bodyPr>
          <a:lstStyle/>
          <a:p>
            <a:pPr>
              <a:buNone/>
            </a:pPr>
            <a:r>
              <a:rPr lang="en-US" dirty="0" smtClean="0">
                <a:hlinkClick r:id="rId2" action="ppaction://hlinksldjump"/>
              </a:rPr>
              <a:t>Beginning of File</a:t>
            </a:r>
            <a:endParaRPr lang="en-US" dirty="0"/>
          </a:p>
          <a:p>
            <a:pPr>
              <a:buNone/>
            </a:pPr>
            <a:r>
              <a:rPr lang="en-US" dirty="0">
                <a:hlinkClick r:id="rId3" action="ppaction://hlinksldjump"/>
              </a:rPr>
              <a:t>Structure of the Atom</a:t>
            </a:r>
            <a:endParaRPr lang="en-US" dirty="0"/>
          </a:p>
          <a:p>
            <a:pPr>
              <a:buNone/>
            </a:pPr>
            <a:r>
              <a:rPr lang="en-US" dirty="0">
                <a:hlinkClick r:id="rId4" action="ppaction://hlinksldjump"/>
              </a:rPr>
              <a:t>Electromagnetic Radiation</a:t>
            </a:r>
            <a:endParaRPr lang="en-US" dirty="0"/>
          </a:p>
          <a:p>
            <a:pPr>
              <a:buNone/>
            </a:pPr>
            <a:r>
              <a:rPr lang="en-US" dirty="0">
                <a:hlinkClick r:id="rId5" action="ppaction://hlinksldjump"/>
              </a:rPr>
              <a:t>Particulate Radiation</a:t>
            </a:r>
            <a:endParaRPr lang="en-US" dirty="0"/>
          </a:p>
          <a:p>
            <a:pPr>
              <a:buNone/>
            </a:pPr>
            <a:r>
              <a:rPr lang="en-US" dirty="0">
                <a:hlinkClick r:id="rId6" action="ppaction://hlinksldjump"/>
              </a:rPr>
              <a:t>Interactions</a:t>
            </a:r>
            <a:endParaRPr lang="en-US" dirty="0"/>
          </a:p>
          <a:p>
            <a:pPr>
              <a:buNone/>
            </a:pPr>
            <a:r>
              <a:rPr lang="en-US" dirty="0">
                <a:hlinkClick r:id="rId7" action="ppaction://hlinksldjump"/>
              </a:rPr>
              <a:t>Radiation Units</a:t>
            </a:r>
            <a:endParaRPr lang="en-US" dirty="0"/>
          </a:p>
          <a:p>
            <a:pPr>
              <a:buNone/>
            </a:pPr>
            <a:r>
              <a:rPr lang="en-US" dirty="0">
                <a:hlinkClick r:id="rId8" action="ppaction://hlinksldjump"/>
              </a:rPr>
              <a:t>X-Ray Production</a:t>
            </a:r>
            <a:endParaRPr lang="en-US" dirty="0"/>
          </a:p>
          <a:p>
            <a:pPr>
              <a:buNone/>
            </a:pPr>
            <a:r>
              <a:rPr lang="en-US" dirty="0">
                <a:hlinkClick r:id="rId9" action="ppaction://hlinksldjump"/>
              </a:rPr>
              <a:t>Imaging Science &amp; Technology</a:t>
            </a:r>
            <a:endParaRPr lang="en-US" dirty="0"/>
          </a:p>
          <a:p>
            <a:pPr>
              <a:buNone/>
            </a:pPr>
            <a:r>
              <a:rPr lang="en-US" dirty="0">
                <a:hlinkClick r:id="rId10" action="ppaction://hlinksldjump"/>
              </a:rPr>
              <a:t>Biological Effects</a:t>
            </a:r>
            <a:endParaRPr lang="en-US" dirty="0"/>
          </a:p>
          <a:p>
            <a:endParaRPr lang="en-US" dirty="0"/>
          </a:p>
        </p:txBody>
      </p:sp>
      <p:sp>
        <p:nvSpPr>
          <p:cNvPr id="4" name="Content Placeholder 3"/>
          <p:cNvSpPr>
            <a:spLocks noGrp="1"/>
          </p:cNvSpPr>
          <p:nvPr>
            <p:ph sz="half" idx="2"/>
          </p:nvPr>
        </p:nvSpPr>
        <p:spPr/>
        <p:txBody>
          <a:bodyPr>
            <a:normAutofit fontScale="92500" lnSpcReduction="10000"/>
          </a:bodyPr>
          <a:lstStyle/>
          <a:p>
            <a:pPr>
              <a:buNone/>
            </a:pPr>
            <a:r>
              <a:rPr lang="en-US" dirty="0">
                <a:hlinkClick r:id="rId11" action="ppaction://hlinksldjump"/>
              </a:rPr>
              <a:t>Radiation Protection</a:t>
            </a:r>
            <a:endParaRPr lang="en-US" dirty="0"/>
          </a:p>
          <a:p>
            <a:pPr>
              <a:buNone/>
            </a:pPr>
            <a:r>
              <a:rPr lang="en-US" dirty="0">
                <a:hlinkClick r:id="rId12" action="ppaction://hlinksldjump"/>
              </a:rPr>
              <a:t>Projection Imaging</a:t>
            </a:r>
            <a:endParaRPr lang="en-US" dirty="0"/>
          </a:p>
          <a:p>
            <a:pPr>
              <a:buNone/>
            </a:pPr>
            <a:r>
              <a:rPr lang="en-US" dirty="0">
                <a:hlinkClick r:id="rId13" action="ppaction://hlinksldjump"/>
              </a:rPr>
              <a:t>General Radiography</a:t>
            </a:r>
            <a:endParaRPr lang="en-US" dirty="0"/>
          </a:p>
          <a:p>
            <a:pPr>
              <a:buNone/>
            </a:pPr>
            <a:r>
              <a:rPr lang="en-US" dirty="0">
                <a:hlinkClick r:id="rId14" action="ppaction://hlinksldjump"/>
              </a:rPr>
              <a:t>Mammography</a:t>
            </a:r>
            <a:endParaRPr lang="en-US" dirty="0"/>
          </a:p>
          <a:p>
            <a:pPr>
              <a:buNone/>
            </a:pPr>
            <a:r>
              <a:rPr lang="en-US" dirty="0">
                <a:hlinkClick r:id="rId15" action="ppaction://hlinksldjump"/>
              </a:rPr>
              <a:t>Fluoroscopy / Interventional</a:t>
            </a:r>
            <a:endParaRPr lang="en-US" dirty="0"/>
          </a:p>
          <a:p>
            <a:pPr>
              <a:buNone/>
            </a:pPr>
            <a:r>
              <a:rPr lang="en-US" dirty="0">
                <a:hlinkClick r:id="rId16" action="ppaction://hlinksldjump"/>
              </a:rPr>
              <a:t>Computed Tomography</a:t>
            </a:r>
            <a:endParaRPr lang="en-US" dirty="0"/>
          </a:p>
          <a:p>
            <a:pPr>
              <a:buNone/>
            </a:pPr>
            <a:r>
              <a:rPr lang="en-US" dirty="0">
                <a:hlinkClick r:id="rId17" action="ppaction://hlinksldjump"/>
              </a:rPr>
              <a:t>Ultrasound</a:t>
            </a:r>
            <a:endParaRPr lang="en-US" dirty="0"/>
          </a:p>
          <a:p>
            <a:pPr>
              <a:buNone/>
            </a:pPr>
            <a:r>
              <a:rPr lang="en-US" dirty="0">
                <a:hlinkClick r:id="rId18" action="ppaction://hlinksldjump"/>
              </a:rPr>
              <a:t>Magnetic Resonance Imaging</a:t>
            </a:r>
            <a:endParaRPr lang="en-US" dirty="0"/>
          </a:p>
          <a:p>
            <a:pPr>
              <a:buNone/>
            </a:pPr>
            <a:r>
              <a:rPr lang="en-US" dirty="0">
                <a:hlinkClick r:id="rId19" action="ppaction://hlinksldjump"/>
              </a:rPr>
              <a:t>Nuclear Medicine</a:t>
            </a:r>
            <a:endParaRPr lang="en-US" dirty="0"/>
          </a:p>
          <a:p>
            <a:endParaRPr lang="en-US" dirty="0"/>
          </a:p>
        </p:txBody>
      </p:sp>
      <p:sp>
        <p:nvSpPr>
          <p:cNvPr id="5" name="Date Placeholder 4"/>
          <p:cNvSpPr>
            <a:spLocks noGrp="1"/>
          </p:cNvSpPr>
          <p:nvPr>
            <p:ph type="dt" sz="half" idx="10"/>
          </p:nvPr>
        </p:nvSpPr>
        <p:spPr/>
        <p:txBody>
          <a:bodyPr/>
          <a:lstStyle/>
          <a:p>
            <a:r>
              <a:rPr lang="en-US" smtClean="0"/>
              <a:t>AAPM DR Residents Physics Curriculum - August 2013</a:t>
            </a:r>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
        <p:nvSpPr>
          <p:cNvPr id="7" name="Slide Number Placeholder 6"/>
          <p:cNvSpPr>
            <a:spLocks noGrp="1"/>
          </p:cNvSpPr>
          <p:nvPr>
            <p:ph type="sldNum" sz="quarter" idx="12"/>
          </p:nvPr>
        </p:nvSpPr>
        <p:spPr/>
        <p:txBody>
          <a:bodyPr/>
          <a:lstStyle/>
          <a:p>
            <a:fld id="{6AF9D24E-6728-4363-8779-0A4E8EAAAED7}" type="slidenum">
              <a:rPr lang="en-US" smtClean="0"/>
              <a:pPr/>
              <a:t>38</a:t>
            </a:fld>
            <a:endParaRPr lang="en-US" dirty="0"/>
          </a:p>
        </p:txBody>
      </p:sp>
    </p:spTree>
    <p:extLst>
      <p:ext uri="{BB962C8B-B14F-4D97-AF65-F5344CB8AC3E}">
        <p14:creationId xmlns:p14="http://schemas.microsoft.com/office/powerpoint/2010/main" val="325521895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smtClean="0"/>
              <a:t>X-ray Production</a:t>
            </a:r>
            <a:endParaRPr lang="en-US" dirty="0"/>
          </a:p>
        </p:txBody>
      </p:sp>
      <p:sp>
        <p:nvSpPr>
          <p:cNvPr id="5" name="Content Placeholder 4"/>
          <p:cNvSpPr>
            <a:spLocks noGrp="1"/>
          </p:cNvSpPr>
          <p:nvPr>
            <p:ph idx="1"/>
          </p:nvPr>
        </p:nvSpPr>
        <p:spPr/>
        <p:txBody>
          <a:bodyPr>
            <a:normAutofit fontScale="85000" lnSpcReduction="10000"/>
          </a:bodyPr>
          <a:lstStyle/>
          <a:p>
            <a:pPr marL="0" indent="0">
              <a:buNone/>
            </a:pPr>
            <a:r>
              <a:rPr lang="en-US" b="1" dirty="0"/>
              <a:t>Q1.  </a:t>
            </a:r>
            <a:r>
              <a:rPr lang="en-US" dirty="0"/>
              <a:t>There are various </a:t>
            </a:r>
            <a:r>
              <a:rPr lang="en-US" dirty="0" smtClean="0"/>
              <a:t>dose-saving </a:t>
            </a:r>
            <a:r>
              <a:rPr lang="en-US" dirty="0"/>
              <a:t>steps a fluoroscopist can take to reduce patient dose during interventional radiology procedures. Which of the following </a:t>
            </a:r>
            <a:r>
              <a:rPr lang="en-US" dirty="0" smtClean="0"/>
              <a:t>steps </a:t>
            </a:r>
            <a:r>
              <a:rPr lang="en-US" dirty="0"/>
              <a:t>will increase patient radiation dose?</a:t>
            </a:r>
          </a:p>
          <a:p>
            <a:pPr marL="0" indent="0">
              <a:buNone/>
            </a:pPr>
            <a:r>
              <a:rPr lang="en-US" dirty="0"/>
              <a:t> </a:t>
            </a:r>
          </a:p>
          <a:p>
            <a:pPr marL="0" indent="0">
              <a:buNone/>
            </a:pPr>
            <a:r>
              <a:rPr lang="en-US" dirty="0"/>
              <a:t>A.  remove grids if the patient size is small</a:t>
            </a:r>
          </a:p>
          <a:p>
            <a:pPr marL="0" indent="0">
              <a:buNone/>
            </a:pPr>
            <a:r>
              <a:rPr lang="en-US" dirty="0"/>
              <a:t>B.  select more added filtration </a:t>
            </a:r>
          </a:p>
          <a:p>
            <a:pPr marL="0" indent="0">
              <a:buNone/>
            </a:pPr>
            <a:r>
              <a:rPr lang="en-US" dirty="0"/>
              <a:t>C.  use virtual collimation to adjust collimator blades</a:t>
            </a:r>
          </a:p>
          <a:p>
            <a:pPr marL="0" indent="0">
              <a:buNone/>
            </a:pPr>
            <a:r>
              <a:rPr lang="en-US" dirty="0"/>
              <a:t>D.  select a </a:t>
            </a:r>
            <a:r>
              <a:rPr lang="en-US" dirty="0" smtClean="0"/>
              <a:t>magnified </a:t>
            </a:r>
            <a:r>
              <a:rPr lang="en-US" dirty="0"/>
              <a:t>FOV </a:t>
            </a:r>
          </a:p>
          <a:p>
            <a:pPr marL="0" indent="0">
              <a:buNone/>
            </a:pPr>
            <a:r>
              <a:rPr lang="en-US" dirty="0"/>
              <a:t>E.  reduce the pulse rate in pulsed fluoroscopy</a:t>
            </a: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39</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97109992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Structure of the Atom</a:t>
            </a:r>
            <a:endParaRPr lang="en-US" dirty="0"/>
          </a:p>
        </p:txBody>
      </p:sp>
      <p:sp>
        <p:nvSpPr>
          <p:cNvPr id="5" name="Content Placeholder 4"/>
          <p:cNvSpPr>
            <a:spLocks noGrp="1"/>
          </p:cNvSpPr>
          <p:nvPr>
            <p:ph idx="1"/>
          </p:nvPr>
        </p:nvSpPr>
        <p:spPr/>
        <p:txBody>
          <a:bodyPr>
            <a:normAutofit/>
          </a:bodyPr>
          <a:lstStyle/>
          <a:p>
            <a:pPr marL="0" indent="0">
              <a:buNone/>
            </a:pPr>
            <a:r>
              <a:rPr lang="en-US" b="1" dirty="0"/>
              <a:t>Q2</a:t>
            </a:r>
            <a:r>
              <a:rPr lang="en-US" dirty="0"/>
              <a:t>.  Elements which have the same Z (atomic number) but different A (mass number) are called:</a:t>
            </a:r>
          </a:p>
          <a:p>
            <a:pPr marL="0" indent="0">
              <a:buNone/>
            </a:pPr>
            <a:r>
              <a:rPr lang="en-US" dirty="0"/>
              <a:t> </a:t>
            </a:r>
          </a:p>
          <a:p>
            <a:pPr marL="0" indent="0">
              <a:buNone/>
            </a:pPr>
            <a:r>
              <a:rPr lang="en-US" dirty="0"/>
              <a:t>A. isobars</a:t>
            </a:r>
          </a:p>
          <a:p>
            <a:pPr marL="0" indent="0">
              <a:buNone/>
            </a:pPr>
            <a:r>
              <a:rPr lang="en-US" dirty="0"/>
              <a:t>B. isomers</a:t>
            </a:r>
          </a:p>
          <a:p>
            <a:pPr marL="0" indent="0">
              <a:buNone/>
            </a:pPr>
            <a:r>
              <a:rPr lang="en-US" dirty="0"/>
              <a:t>C. isotones</a:t>
            </a:r>
          </a:p>
          <a:p>
            <a:pPr marL="0" indent="0">
              <a:buNone/>
            </a:pPr>
            <a:r>
              <a:rPr lang="en-US" dirty="0"/>
              <a:t>D. isotopes</a:t>
            </a: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4</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227997851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smtClean="0"/>
              <a:t>X-ray Production</a:t>
            </a:r>
            <a:endParaRPr lang="en-US" dirty="0"/>
          </a:p>
        </p:txBody>
      </p:sp>
      <p:sp>
        <p:nvSpPr>
          <p:cNvPr id="5" name="Content Placeholder 4"/>
          <p:cNvSpPr>
            <a:spLocks noGrp="1"/>
          </p:cNvSpPr>
          <p:nvPr>
            <p:ph sz="half" idx="1"/>
          </p:nvPr>
        </p:nvSpPr>
        <p:spPr/>
        <p:txBody>
          <a:bodyPr>
            <a:normAutofit fontScale="77500" lnSpcReduction="20000"/>
          </a:bodyPr>
          <a:lstStyle/>
          <a:p>
            <a:pPr marL="0" indent="0">
              <a:buNone/>
            </a:pPr>
            <a:r>
              <a:rPr lang="en-US" b="1" dirty="0"/>
              <a:t>Q2.  </a:t>
            </a:r>
            <a:r>
              <a:rPr lang="en-US" dirty="0"/>
              <a:t>The following pediatric airway radiograph was obtained in the 1.5X geometric magnification mode. Which of the following is the most critical factor to ensure optimal spatial resolution?</a:t>
            </a:r>
          </a:p>
          <a:p>
            <a:pPr marL="0" indent="0">
              <a:buNone/>
            </a:pPr>
            <a:r>
              <a:rPr lang="en-US" dirty="0"/>
              <a:t> </a:t>
            </a:r>
          </a:p>
          <a:p>
            <a:pPr marL="0" indent="0">
              <a:buNone/>
            </a:pPr>
            <a:r>
              <a:rPr lang="en-US" dirty="0"/>
              <a:t>A.  added filtration</a:t>
            </a:r>
          </a:p>
          <a:p>
            <a:pPr marL="0" indent="0">
              <a:buNone/>
            </a:pPr>
            <a:r>
              <a:rPr lang="en-US" dirty="0"/>
              <a:t>B.  high kVp </a:t>
            </a:r>
          </a:p>
          <a:p>
            <a:pPr marL="0" indent="0">
              <a:buNone/>
            </a:pPr>
            <a:r>
              <a:rPr lang="en-US" dirty="0"/>
              <a:t>C.  0.3 mm focal spot size</a:t>
            </a:r>
          </a:p>
          <a:p>
            <a:pPr marL="0" indent="0">
              <a:buNone/>
            </a:pPr>
            <a:r>
              <a:rPr lang="en-US" dirty="0"/>
              <a:t>D.  large SID (</a:t>
            </a:r>
            <a:r>
              <a:rPr lang="en-US" dirty="0" smtClean="0"/>
              <a:t>source-to-image </a:t>
            </a:r>
            <a:r>
              <a:rPr lang="en-US" dirty="0"/>
              <a:t>receptor distance) </a:t>
            </a:r>
          </a:p>
          <a:p>
            <a:pPr marL="0" indent="0">
              <a:buNone/>
            </a:pPr>
            <a:r>
              <a:rPr lang="en-US" dirty="0"/>
              <a:t>E.  high mAs</a:t>
            </a:r>
          </a:p>
        </p:txBody>
      </p:sp>
      <p:pic>
        <p:nvPicPr>
          <p:cNvPr id="1026" name="Picture 1"/>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127389"/>
            <a:ext cx="4191000" cy="547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40</a:t>
            </a:fld>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224885293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smtClean="0"/>
              <a:t>X-ray Production</a:t>
            </a:r>
            <a:endParaRPr lang="en-US" dirty="0"/>
          </a:p>
        </p:txBody>
      </p:sp>
      <p:sp>
        <p:nvSpPr>
          <p:cNvPr id="5" name="Content Placeholder 4"/>
          <p:cNvSpPr>
            <a:spLocks noGrp="1"/>
          </p:cNvSpPr>
          <p:nvPr>
            <p:ph sz="half" idx="1"/>
          </p:nvPr>
        </p:nvSpPr>
        <p:spPr>
          <a:xfrm>
            <a:off x="457200" y="1524000"/>
            <a:ext cx="4038600" cy="4724400"/>
          </a:xfrm>
        </p:spPr>
        <p:txBody>
          <a:bodyPr>
            <a:noAutofit/>
          </a:bodyPr>
          <a:lstStyle/>
          <a:p>
            <a:pPr marL="0" indent="0">
              <a:buNone/>
            </a:pPr>
            <a:r>
              <a:rPr lang="en-US" sz="2000" b="1" dirty="0"/>
              <a:t>Q3</a:t>
            </a:r>
            <a:r>
              <a:rPr lang="en-US" sz="2000" dirty="0"/>
              <a:t>.  For a dedicated chest radiographic room, the X-ray tube for the wall stand should be set with:</a:t>
            </a:r>
          </a:p>
          <a:p>
            <a:pPr marL="0" indent="0">
              <a:spcBef>
                <a:spcPts val="600"/>
              </a:spcBef>
              <a:buNone/>
            </a:pPr>
            <a:r>
              <a:rPr lang="en-US" sz="2000" dirty="0" smtClean="0"/>
              <a:t>A</a:t>
            </a:r>
            <a:r>
              <a:rPr lang="en-US" sz="2000" dirty="0"/>
              <a:t>.  the anode side up and the cathode side down</a:t>
            </a:r>
          </a:p>
          <a:p>
            <a:pPr marL="0" indent="0">
              <a:buNone/>
            </a:pPr>
            <a:r>
              <a:rPr lang="en-US" sz="2000" dirty="0"/>
              <a:t>B.  the anode side down and the cathode side up </a:t>
            </a:r>
          </a:p>
          <a:p>
            <a:pPr marL="0" indent="0">
              <a:buNone/>
            </a:pPr>
            <a:r>
              <a:rPr lang="en-US" sz="2000" dirty="0"/>
              <a:t>C.  either anode up or </a:t>
            </a:r>
            <a:r>
              <a:rPr lang="en-US" sz="2000" dirty="0" smtClean="0"/>
              <a:t>down, it </a:t>
            </a:r>
            <a:r>
              <a:rPr lang="en-US" sz="2000" dirty="0"/>
              <a:t>makes no difference in chest image quality</a:t>
            </a:r>
          </a:p>
          <a:p>
            <a:pPr marL="0" indent="0">
              <a:buNone/>
            </a:pPr>
            <a:r>
              <a:rPr lang="en-US" sz="2000" dirty="0"/>
              <a:t>D.  whether anode up or down depends on patient size</a:t>
            </a:r>
          </a:p>
          <a:p>
            <a:pPr marL="0" indent="0">
              <a:buNone/>
            </a:pPr>
            <a:r>
              <a:rPr lang="en-US" sz="2000" dirty="0"/>
              <a:t>E.  whether anode up or down depends on radiologist’s preference</a:t>
            </a:r>
          </a:p>
        </p:txBody>
      </p:sp>
      <p:pic>
        <p:nvPicPr>
          <p:cNvPr id="2050" name="Picture 2" descr="chest"/>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566977" y="1706562"/>
            <a:ext cx="4201046" cy="431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41</a:t>
            </a:fld>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341085337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X-ray Production</a:t>
            </a:r>
            <a:endParaRPr lang="en-US" b="1" dirty="0"/>
          </a:p>
        </p:txBody>
      </p:sp>
      <p:sp>
        <p:nvSpPr>
          <p:cNvPr id="5" name="Content Placeholder 4"/>
          <p:cNvSpPr>
            <a:spLocks noGrp="1"/>
          </p:cNvSpPr>
          <p:nvPr>
            <p:ph idx="1"/>
          </p:nvPr>
        </p:nvSpPr>
        <p:spPr/>
        <p:txBody>
          <a:bodyPr>
            <a:normAutofit lnSpcReduction="10000"/>
          </a:bodyPr>
          <a:lstStyle/>
          <a:p>
            <a:pPr marL="0" indent="0">
              <a:buNone/>
            </a:pPr>
            <a:r>
              <a:rPr lang="en-US" b="1" dirty="0" smtClean="0"/>
              <a:t>Q4.  </a:t>
            </a:r>
            <a:r>
              <a:rPr lang="en-US" dirty="0" smtClean="0"/>
              <a:t>A direct result from adding additional filters to a diagnostic X-ray beam is that:</a:t>
            </a:r>
          </a:p>
          <a:p>
            <a:pPr marL="0" indent="0">
              <a:buNone/>
            </a:pPr>
            <a:r>
              <a:rPr lang="en-US" dirty="0" smtClean="0"/>
              <a:t> </a:t>
            </a:r>
          </a:p>
          <a:p>
            <a:pPr marL="0" indent="0">
              <a:buNone/>
            </a:pPr>
            <a:r>
              <a:rPr lang="en-US" dirty="0" smtClean="0"/>
              <a:t>A. the characteristic radiation is removed</a:t>
            </a:r>
          </a:p>
          <a:p>
            <a:pPr marL="0" indent="0">
              <a:buNone/>
            </a:pPr>
            <a:r>
              <a:rPr lang="en-US" dirty="0" smtClean="0"/>
              <a:t>B. the image contrast is improved</a:t>
            </a:r>
          </a:p>
          <a:p>
            <a:pPr marL="0" indent="0">
              <a:buNone/>
            </a:pPr>
            <a:r>
              <a:rPr lang="en-US" dirty="0" smtClean="0"/>
              <a:t>C. the maximum photon energy is increased</a:t>
            </a:r>
          </a:p>
          <a:p>
            <a:pPr marL="0" indent="0">
              <a:buNone/>
            </a:pPr>
            <a:r>
              <a:rPr lang="en-US" dirty="0" smtClean="0"/>
              <a:t>D. the X-ray tube heat loading is reduced</a:t>
            </a:r>
          </a:p>
          <a:p>
            <a:pPr marL="0" indent="0">
              <a:buNone/>
            </a:pPr>
            <a:r>
              <a:rPr lang="en-US" dirty="0" smtClean="0"/>
              <a:t>E. the patient dose is reduced</a:t>
            </a:r>
            <a:endParaRPr lang="en-US" dirty="0"/>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42</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299813615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X-ray Production</a:t>
            </a:r>
            <a:endParaRPr lang="en-US" dirty="0"/>
          </a:p>
        </p:txBody>
      </p:sp>
      <p:sp>
        <p:nvSpPr>
          <p:cNvPr id="3" name="Content Placeholder 2"/>
          <p:cNvSpPr>
            <a:spLocks noGrp="1"/>
          </p:cNvSpPr>
          <p:nvPr>
            <p:ph sz="half" idx="1"/>
          </p:nvPr>
        </p:nvSpPr>
        <p:spPr/>
        <p:txBody>
          <a:bodyPr>
            <a:normAutofit fontScale="77500" lnSpcReduction="20000"/>
          </a:bodyPr>
          <a:lstStyle/>
          <a:p>
            <a:pPr marL="0" indent="0">
              <a:buNone/>
            </a:pPr>
            <a:r>
              <a:rPr lang="en-US" b="1" dirty="0"/>
              <a:t>Q5.  </a:t>
            </a:r>
            <a:r>
              <a:rPr lang="en-US" dirty="0"/>
              <a:t>The design of a dedicated mammography unit includes tilting the x-ray tube in a special way in order to have the central axis beam positioned at the chest wall. What is the main advantage for such a unique design</a:t>
            </a:r>
            <a:r>
              <a:rPr lang="en-US" dirty="0" smtClean="0"/>
              <a:t>?</a:t>
            </a:r>
          </a:p>
          <a:p>
            <a:pPr marL="0" indent="0">
              <a:buNone/>
            </a:pPr>
            <a:endParaRPr lang="en-US" dirty="0"/>
          </a:p>
          <a:p>
            <a:pPr marL="0" indent="0">
              <a:buNone/>
            </a:pPr>
            <a:r>
              <a:rPr lang="en-US" dirty="0"/>
              <a:t>A.  to reduce heel effect and improve x-ray uniformity</a:t>
            </a:r>
          </a:p>
          <a:p>
            <a:pPr marL="0" indent="0">
              <a:buNone/>
            </a:pPr>
            <a:r>
              <a:rPr lang="en-US" dirty="0"/>
              <a:t>B.  to improve heat capacity</a:t>
            </a:r>
          </a:p>
          <a:p>
            <a:pPr marL="0" indent="0">
              <a:buNone/>
            </a:pPr>
            <a:r>
              <a:rPr lang="en-US" dirty="0"/>
              <a:t>C.  to include more breast tissues against chest wall</a:t>
            </a:r>
          </a:p>
          <a:p>
            <a:pPr marL="0" indent="0">
              <a:buNone/>
            </a:pPr>
            <a:r>
              <a:rPr lang="en-US" dirty="0"/>
              <a:t>D.  to reduce patient dose</a:t>
            </a:r>
          </a:p>
          <a:p>
            <a:pPr marL="0" indent="0">
              <a:buNone/>
            </a:pPr>
            <a:r>
              <a:rPr lang="en-US" dirty="0"/>
              <a:t>E.  to improve spatial </a:t>
            </a:r>
            <a:r>
              <a:rPr lang="en-US" dirty="0" smtClean="0"/>
              <a:t>resolution</a:t>
            </a:r>
            <a:endParaRPr lang="en-US"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9343" y="1447800"/>
            <a:ext cx="4495800" cy="448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43</a:t>
            </a:fld>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383274658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X-ray Production</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b="1" dirty="0"/>
              <a:t>Q6.  </a:t>
            </a:r>
            <a:r>
              <a:rPr lang="en-US" dirty="0"/>
              <a:t>The appropriate focal spot size for an x-ray tube is always a trade-off </a:t>
            </a:r>
            <a:r>
              <a:rPr lang="en-US" dirty="0" smtClean="0"/>
              <a:t>between ________</a:t>
            </a:r>
            <a:r>
              <a:rPr lang="en-US" u="sng" dirty="0" smtClean="0"/>
              <a:t>                     </a:t>
            </a:r>
            <a:r>
              <a:rPr lang="en-US" dirty="0" smtClean="0"/>
              <a:t>  </a:t>
            </a:r>
            <a:endParaRPr lang="en-US" dirty="0"/>
          </a:p>
          <a:p>
            <a:pPr marL="0" indent="0">
              <a:buNone/>
            </a:pPr>
            <a:r>
              <a:rPr lang="en-US" dirty="0" smtClean="0"/>
              <a:t>and </a:t>
            </a:r>
            <a:r>
              <a:rPr lang="en-US" u="sng" dirty="0" smtClean="0"/>
              <a:t>                   </a:t>
            </a:r>
            <a:r>
              <a:rPr lang="en-US" dirty="0"/>
              <a:t>.</a:t>
            </a:r>
          </a:p>
          <a:p>
            <a:pPr marL="0" indent="0">
              <a:buNone/>
            </a:pPr>
            <a:r>
              <a:rPr lang="en-US" dirty="0"/>
              <a:t> </a:t>
            </a:r>
          </a:p>
          <a:p>
            <a:pPr marL="514350" lvl="0" indent="-514350">
              <a:buFont typeface="+mj-lt"/>
              <a:buAutoNum type="alphaUcPeriod"/>
            </a:pPr>
            <a:r>
              <a:rPr lang="en-US" dirty="0"/>
              <a:t>field of view, geometric unsharpness</a:t>
            </a:r>
          </a:p>
          <a:p>
            <a:pPr marL="514350" lvl="0" indent="-514350">
              <a:buFont typeface="+mj-lt"/>
              <a:buAutoNum type="alphaUcPeriod"/>
            </a:pPr>
            <a:r>
              <a:rPr lang="en-US" dirty="0"/>
              <a:t>patient dose, field of view</a:t>
            </a:r>
          </a:p>
          <a:p>
            <a:pPr marL="514350" lvl="0" indent="-514350">
              <a:buFont typeface="+mj-lt"/>
              <a:buAutoNum type="alphaUcPeriod"/>
            </a:pPr>
            <a:r>
              <a:rPr lang="en-US" dirty="0"/>
              <a:t>heat capacity, parallax</a:t>
            </a:r>
          </a:p>
          <a:p>
            <a:pPr marL="514350" lvl="0" indent="-514350">
              <a:buFont typeface="+mj-lt"/>
              <a:buAutoNum type="alphaUcPeriod"/>
            </a:pPr>
            <a:r>
              <a:rPr lang="en-US" dirty="0"/>
              <a:t>heat capacity, geometric unsharpness</a:t>
            </a:r>
          </a:p>
          <a:p>
            <a:pPr marL="514350" lvl="0" indent="-514350">
              <a:buFont typeface="+mj-lt"/>
              <a:buAutoNum type="alphaUcPeriod"/>
            </a:pPr>
            <a:r>
              <a:rPr lang="en-US" dirty="0"/>
              <a:t>resolution, latitude</a:t>
            </a:r>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44</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244049837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X-ray Production</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b="1" dirty="0"/>
              <a:t>Q7.  </a:t>
            </a:r>
            <a:r>
              <a:rPr lang="en-US" dirty="0"/>
              <a:t>When purchasing a new mobile radiographic system, one needs to consider the X-ray generator power rating. What would be the appropriate X-ray generator power rating for an imaging center that covers various adult clinical applications including chest, abdomen, pelvis, </a:t>
            </a:r>
            <a:r>
              <a:rPr lang="en-US" dirty="0" smtClean="0"/>
              <a:t>skull, </a:t>
            </a:r>
            <a:r>
              <a:rPr lang="en-US" dirty="0"/>
              <a:t>and extremities.</a:t>
            </a:r>
          </a:p>
          <a:p>
            <a:pPr marL="0" indent="0">
              <a:buNone/>
            </a:pPr>
            <a:r>
              <a:rPr lang="en-US" dirty="0"/>
              <a:t> </a:t>
            </a:r>
          </a:p>
          <a:p>
            <a:pPr marL="514350" lvl="0" indent="-514350">
              <a:buFont typeface="+mj-lt"/>
              <a:buAutoNum type="alphaUcPeriod"/>
            </a:pPr>
            <a:r>
              <a:rPr lang="en-US" dirty="0"/>
              <a:t>100 </a:t>
            </a:r>
            <a:r>
              <a:rPr lang="en-US" dirty="0" smtClean="0"/>
              <a:t>– </a:t>
            </a:r>
            <a:r>
              <a:rPr lang="en-US" dirty="0"/>
              <a:t>499 </a:t>
            </a:r>
            <a:r>
              <a:rPr lang="en-US" dirty="0" smtClean="0"/>
              <a:t>watts</a:t>
            </a:r>
            <a:endParaRPr lang="en-US" dirty="0"/>
          </a:p>
          <a:p>
            <a:pPr marL="514350" indent="-514350">
              <a:buFont typeface="+mj-lt"/>
              <a:buAutoNum type="alphaUcPeriod"/>
            </a:pPr>
            <a:r>
              <a:rPr lang="en-US" dirty="0"/>
              <a:t>500 </a:t>
            </a:r>
            <a:r>
              <a:rPr lang="en-US" dirty="0" smtClean="0"/>
              <a:t>– </a:t>
            </a:r>
            <a:r>
              <a:rPr lang="en-US" dirty="0"/>
              <a:t>999 </a:t>
            </a:r>
            <a:r>
              <a:rPr lang="en-US" dirty="0" smtClean="0"/>
              <a:t>watts</a:t>
            </a:r>
            <a:endParaRPr lang="en-US" dirty="0"/>
          </a:p>
          <a:p>
            <a:pPr marL="514350" lvl="0" indent="-514350">
              <a:buFont typeface="+mj-lt"/>
              <a:buAutoNum type="alphaUcPeriod"/>
            </a:pPr>
            <a:r>
              <a:rPr lang="en-US" dirty="0" smtClean="0"/>
              <a:t>1000 – 4999 </a:t>
            </a:r>
            <a:r>
              <a:rPr lang="en-US" dirty="0"/>
              <a:t>watts</a:t>
            </a:r>
          </a:p>
          <a:p>
            <a:pPr marL="514350" lvl="0" indent="-514350">
              <a:buFont typeface="+mj-lt"/>
              <a:buAutoNum type="alphaUcPeriod"/>
            </a:pPr>
            <a:r>
              <a:rPr lang="en-US" dirty="0" smtClean="0"/>
              <a:t>5000 – </a:t>
            </a:r>
            <a:r>
              <a:rPr lang="en-US" dirty="0"/>
              <a:t>10,000 watts</a:t>
            </a:r>
          </a:p>
          <a:p>
            <a:pPr marL="514350" indent="-514350">
              <a:buFont typeface="+mj-lt"/>
              <a:buAutoNum type="alphaUcPeriod"/>
            </a:pPr>
            <a:r>
              <a:rPr lang="en-US" dirty="0" smtClean="0"/>
              <a:t>above </a:t>
            </a:r>
            <a:r>
              <a:rPr lang="en-US" dirty="0"/>
              <a:t>10,000 </a:t>
            </a:r>
            <a:r>
              <a:rPr lang="en-US" dirty="0" smtClean="0"/>
              <a:t>watts</a:t>
            </a:r>
            <a:endParaRPr lang="en-US" dirty="0"/>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45</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118550660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X-ray Production</a:t>
            </a:r>
            <a:endParaRPr lang="en-US" dirty="0"/>
          </a:p>
        </p:txBody>
      </p:sp>
      <p:sp>
        <p:nvSpPr>
          <p:cNvPr id="3" name="Content Placeholder 2"/>
          <p:cNvSpPr>
            <a:spLocks noGrp="1"/>
          </p:cNvSpPr>
          <p:nvPr>
            <p:ph idx="1"/>
          </p:nvPr>
        </p:nvSpPr>
        <p:spPr/>
        <p:txBody>
          <a:bodyPr>
            <a:normAutofit/>
          </a:bodyPr>
          <a:lstStyle/>
          <a:p>
            <a:pPr marL="0" indent="0">
              <a:buNone/>
            </a:pPr>
            <a:r>
              <a:rPr lang="en-US" b="1" dirty="0"/>
              <a:t>Q8.  </a:t>
            </a:r>
            <a:r>
              <a:rPr lang="en-US" dirty="0"/>
              <a:t>Geometric unsharpness increases </a:t>
            </a:r>
            <a:r>
              <a:rPr lang="en-US" dirty="0" smtClean="0"/>
              <a:t>with</a:t>
            </a:r>
          </a:p>
          <a:p>
            <a:pPr marL="0" indent="0">
              <a:buNone/>
            </a:pPr>
            <a:endParaRPr lang="en-US" dirty="0"/>
          </a:p>
          <a:p>
            <a:pPr marL="514350" lvl="0" indent="-514350">
              <a:buFont typeface="+mj-lt"/>
              <a:buAutoNum type="alphaUcPeriod"/>
            </a:pPr>
            <a:r>
              <a:rPr lang="en-US" dirty="0"/>
              <a:t>moving </a:t>
            </a:r>
            <a:r>
              <a:rPr lang="en-US" dirty="0" smtClean="0"/>
              <a:t>a patient </a:t>
            </a:r>
            <a:r>
              <a:rPr lang="en-US" dirty="0"/>
              <a:t>close to the image </a:t>
            </a:r>
            <a:r>
              <a:rPr lang="en-US" dirty="0" smtClean="0"/>
              <a:t>receptor</a:t>
            </a:r>
            <a:endParaRPr lang="en-US" dirty="0"/>
          </a:p>
          <a:p>
            <a:pPr marL="514350" lvl="0" indent="-514350">
              <a:buFont typeface="+mj-lt"/>
              <a:buAutoNum type="alphaUcPeriod"/>
            </a:pPr>
            <a:r>
              <a:rPr lang="en-US" dirty="0"/>
              <a:t>increased focal spot size</a:t>
            </a:r>
          </a:p>
          <a:p>
            <a:pPr marL="514350" lvl="0" indent="-514350">
              <a:buFont typeface="+mj-lt"/>
              <a:buAutoNum type="alphaUcPeriod"/>
            </a:pPr>
            <a:r>
              <a:rPr lang="en-US" dirty="0"/>
              <a:t>longer exposure time	</a:t>
            </a:r>
          </a:p>
          <a:p>
            <a:pPr marL="514350" lvl="0" indent="-514350">
              <a:buFont typeface="+mj-lt"/>
              <a:buAutoNum type="alphaUcPeriod"/>
            </a:pPr>
            <a:r>
              <a:rPr lang="en-US" dirty="0"/>
              <a:t>lower kVp</a:t>
            </a:r>
          </a:p>
          <a:p>
            <a:pPr marL="514350" lvl="0" indent="-514350">
              <a:buFont typeface="+mj-lt"/>
              <a:buAutoNum type="alphaUcPeriod"/>
            </a:pPr>
            <a:r>
              <a:rPr lang="en-US" dirty="0"/>
              <a:t>more added filtration 	</a:t>
            </a:r>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46</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108288937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X-ray Production</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b="1" dirty="0"/>
              <a:t>Q9.  </a:t>
            </a:r>
            <a:r>
              <a:rPr lang="en-US" dirty="0"/>
              <a:t>The patient skin dose will be reduced by using:</a:t>
            </a:r>
          </a:p>
          <a:p>
            <a:pPr marL="0" indent="0">
              <a:buNone/>
            </a:pPr>
            <a:r>
              <a:rPr lang="en-US" dirty="0"/>
              <a:t> </a:t>
            </a:r>
          </a:p>
          <a:p>
            <a:pPr marL="514350" lvl="0" indent="-514350">
              <a:buFont typeface="+mj-lt"/>
              <a:buAutoNum type="alphaUcPeriod"/>
            </a:pPr>
            <a:r>
              <a:rPr lang="en-US" dirty="0"/>
              <a:t>more added filtration</a:t>
            </a:r>
          </a:p>
          <a:p>
            <a:pPr marL="514350" lvl="0" indent="-514350">
              <a:buFont typeface="+mj-lt"/>
              <a:buAutoNum type="alphaUcPeriod"/>
            </a:pPr>
            <a:r>
              <a:rPr lang="en-US" dirty="0"/>
              <a:t>higher grid ratio</a:t>
            </a:r>
          </a:p>
          <a:p>
            <a:pPr marL="514350" lvl="0" indent="-514350">
              <a:buFont typeface="+mj-lt"/>
              <a:buAutoNum type="alphaUcPeriod"/>
            </a:pPr>
            <a:r>
              <a:rPr lang="en-US" dirty="0"/>
              <a:t>lower kVp	</a:t>
            </a:r>
          </a:p>
          <a:p>
            <a:pPr marL="514350" lvl="0" indent="-514350">
              <a:buFont typeface="+mj-lt"/>
              <a:buAutoNum type="alphaUcPeriod"/>
            </a:pPr>
            <a:r>
              <a:rPr lang="en-US" dirty="0"/>
              <a:t>smaller focal spot size</a:t>
            </a:r>
          </a:p>
          <a:p>
            <a:pPr marL="514350" lvl="0" indent="-514350">
              <a:buFont typeface="+mj-lt"/>
              <a:buAutoNum type="alphaUcPeriod"/>
            </a:pPr>
            <a:r>
              <a:rPr lang="en-US" dirty="0"/>
              <a:t>none of the </a:t>
            </a:r>
            <a:r>
              <a:rPr lang="en-US" dirty="0" smtClean="0"/>
              <a:t>above</a:t>
            </a:r>
            <a:r>
              <a:rPr lang="en-US" dirty="0"/>
              <a:t>	</a:t>
            </a:r>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47</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55209384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X-ray Production</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b="1" dirty="0"/>
              <a:t>Q10.  </a:t>
            </a:r>
            <a:r>
              <a:rPr lang="en-US" dirty="0"/>
              <a:t>Heel effect is more pronounced when</a:t>
            </a:r>
            <a:r>
              <a:rPr lang="en-US" dirty="0" smtClean="0"/>
              <a:t>:</a:t>
            </a:r>
          </a:p>
          <a:p>
            <a:pPr marL="0" indent="0">
              <a:buNone/>
            </a:pPr>
            <a:endParaRPr lang="en-US" dirty="0"/>
          </a:p>
          <a:p>
            <a:pPr marL="514350" lvl="0" indent="-514350">
              <a:buFont typeface="+mj-lt"/>
              <a:buAutoNum type="alphaUcPeriod"/>
            </a:pPr>
            <a:r>
              <a:rPr lang="en-US" dirty="0"/>
              <a:t>the image receptor is farther from the focal spot</a:t>
            </a:r>
          </a:p>
          <a:p>
            <a:pPr marL="514350" lvl="0" indent="-514350">
              <a:buFont typeface="+mj-lt"/>
              <a:buAutoNum type="alphaUcPeriod"/>
            </a:pPr>
            <a:r>
              <a:rPr lang="en-US" dirty="0"/>
              <a:t>using a large focal spot size</a:t>
            </a:r>
          </a:p>
          <a:p>
            <a:pPr marL="514350" lvl="0" indent="-514350">
              <a:buFont typeface="+mj-lt"/>
              <a:buAutoNum type="alphaUcPeriod"/>
            </a:pPr>
            <a:r>
              <a:rPr lang="en-US" dirty="0"/>
              <a:t>using a smaller image size</a:t>
            </a:r>
          </a:p>
          <a:p>
            <a:pPr marL="514350" lvl="0" indent="-514350">
              <a:buFont typeface="+mj-lt"/>
              <a:buAutoNum type="alphaUcPeriod"/>
            </a:pPr>
            <a:r>
              <a:rPr lang="en-US" dirty="0"/>
              <a:t>using no grid</a:t>
            </a:r>
          </a:p>
          <a:p>
            <a:pPr marL="514350" lvl="0" indent="-514350">
              <a:buFont typeface="+mj-lt"/>
              <a:buAutoNum type="alphaUcPeriod"/>
            </a:pPr>
            <a:r>
              <a:rPr lang="en-US" dirty="0"/>
              <a:t>using an X-ray tube with a smaller target angle</a:t>
            </a:r>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48</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185501938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Index</a:t>
            </a:r>
            <a:endParaRPr lang="en-US" dirty="0"/>
          </a:p>
        </p:txBody>
      </p:sp>
      <p:sp>
        <p:nvSpPr>
          <p:cNvPr id="3" name="Content Placeholder 2"/>
          <p:cNvSpPr>
            <a:spLocks noGrp="1"/>
          </p:cNvSpPr>
          <p:nvPr>
            <p:ph sz="half" idx="1"/>
          </p:nvPr>
        </p:nvSpPr>
        <p:spPr/>
        <p:txBody>
          <a:bodyPr>
            <a:normAutofit fontScale="92500" lnSpcReduction="10000"/>
          </a:bodyPr>
          <a:lstStyle/>
          <a:p>
            <a:pPr>
              <a:buNone/>
            </a:pPr>
            <a:r>
              <a:rPr lang="en-US" dirty="0" smtClean="0">
                <a:hlinkClick r:id="rId2" action="ppaction://hlinksldjump"/>
              </a:rPr>
              <a:t>Beginning of File</a:t>
            </a:r>
            <a:endParaRPr lang="en-US" dirty="0"/>
          </a:p>
          <a:p>
            <a:pPr>
              <a:buNone/>
            </a:pPr>
            <a:r>
              <a:rPr lang="en-US" dirty="0">
                <a:hlinkClick r:id="rId3" action="ppaction://hlinksldjump"/>
              </a:rPr>
              <a:t>Structure of the Atom</a:t>
            </a:r>
            <a:endParaRPr lang="en-US" dirty="0"/>
          </a:p>
          <a:p>
            <a:pPr>
              <a:buNone/>
            </a:pPr>
            <a:r>
              <a:rPr lang="en-US" dirty="0">
                <a:hlinkClick r:id="rId4" action="ppaction://hlinksldjump"/>
              </a:rPr>
              <a:t>Electromagnetic Radiation</a:t>
            </a:r>
            <a:endParaRPr lang="en-US" dirty="0"/>
          </a:p>
          <a:p>
            <a:pPr>
              <a:buNone/>
            </a:pPr>
            <a:r>
              <a:rPr lang="en-US" dirty="0">
                <a:hlinkClick r:id="rId5" action="ppaction://hlinksldjump"/>
              </a:rPr>
              <a:t>Particulate Radiation</a:t>
            </a:r>
            <a:endParaRPr lang="en-US" dirty="0"/>
          </a:p>
          <a:p>
            <a:pPr>
              <a:buNone/>
            </a:pPr>
            <a:r>
              <a:rPr lang="en-US" dirty="0">
                <a:hlinkClick r:id="rId6" action="ppaction://hlinksldjump"/>
              </a:rPr>
              <a:t>Interactions</a:t>
            </a:r>
            <a:endParaRPr lang="en-US" dirty="0"/>
          </a:p>
          <a:p>
            <a:pPr>
              <a:buNone/>
            </a:pPr>
            <a:r>
              <a:rPr lang="en-US" dirty="0">
                <a:hlinkClick r:id="rId7" action="ppaction://hlinksldjump"/>
              </a:rPr>
              <a:t>Radiation Units</a:t>
            </a:r>
            <a:endParaRPr lang="en-US" dirty="0"/>
          </a:p>
          <a:p>
            <a:pPr>
              <a:buNone/>
            </a:pPr>
            <a:r>
              <a:rPr lang="en-US" dirty="0">
                <a:hlinkClick r:id="rId8" action="ppaction://hlinksldjump"/>
              </a:rPr>
              <a:t>X-Ray Production</a:t>
            </a:r>
            <a:endParaRPr lang="en-US" dirty="0"/>
          </a:p>
          <a:p>
            <a:pPr>
              <a:buNone/>
            </a:pPr>
            <a:r>
              <a:rPr lang="en-US" dirty="0">
                <a:hlinkClick r:id="rId9" action="ppaction://hlinksldjump"/>
              </a:rPr>
              <a:t>Imaging Science &amp; Technology</a:t>
            </a:r>
            <a:endParaRPr lang="en-US" dirty="0"/>
          </a:p>
          <a:p>
            <a:pPr>
              <a:buNone/>
            </a:pPr>
            <a:r>
              <a:rPr lang="en-US" dirty="0">
                <a:hlinkClick r:id="rId10" action="ppaction://hlinksldjump"/>
              </a:rPr>
              <a:t>Biological Effects</a:t>
            </a:r>
            <a:endParaRPr lang="en-US" dirty="0"/>
          </a:p>
          <a:p>
            <a:endParaRPr lang="en-US" dirty="0"/>
          </a:p>
        </p:txBody>
      </p:sp>
      <p:sp>
        <p:nvSpPr>
          <p:cNvPr id="4" name="Content Placeholder 3"/>
          <p:cNvSpPr>
            <a:spLocks noGrp="1"/>
          </p:cNvSpPr>
          <p:nvPr>
            <p:ph sz="half" idx="2"/>
          </p:nvPr>
        </p:nvSpPr>
        <p:spPr/>
        <p:txBody>
          <a:bodyPr>
            <a:normAutofit fontScale="92500" lnSpcReduction="10000"/>
          </a:bodyPr>
          <a:lstStyle/>
          <a:p>
            <a:pPr>
              <a:buNone/>
            </a:pPr>
            <a:r>
              <a:rPr lang="en-US" dirty="0">
                <a:hlinkClick r:id="rId11" action="ppaction://hlinksldjump"/>
              </a:rPr>
              <a:t>Radiation Protection</a:t>
            </a:r>
            <a:endParaRPr lang="en-US" dirty="0"/>
          </a:p>
          <a:p>
            <a:pPr>
              <a:buNone/>
            </a:pPr>
            <a:r>
              <a:rPr lang="en-US" dirty="0">
                <a:hlinkClick r:id="rId12" action="ppaction://hlinksldjump"/>
              </a:rPr>
              <a:t>Projection Imaging</a:t>
            </a:r>
            <a:endParaRPr lang="en-US" dirty="0"/>
          </a:p>
          <a:p>
            <a:pPr>
              <a:buNone/>
            </a:pPr>
            <a:r>
              <a:rPr lang="en-US" dirty="0">
                <a:hlinkClick r:id="rId13" action="ppaction://hlinksldjump"/>
              </a:rPr>
              <a:t>General Radiography</a:t>
            </a:r>
            <a:endParaRPr lang="en-US" dirty="0"/>
          </a:p>
          <a:p>
            <a:pPr>
              <a:buNone/>
            </a:pPr>
            <a:r>
              <a:rPr lang="en-US" dirty="0">
                <a:hlinkClick r:id="rId14" action="ppaction://hlinksldjump"/>
              </a:rPr>
              <a:t>Mammography</a:t>
            </a:r>
            <a:endParaRPr lang="en-US" dirty="0"/>
          </a:p>
          <a:p>
            <a:pPr>
              <a:buNone/>
            </a:pPr>
            <a:r>
              <a:rPr lang="en-US" dirty="0">
                <a:hlinkClick r:id="rId15" action="ppaction://hlinksldjump"/>
              </a:rPr>
              <a:t>Fluoroscopy / Interventional</a:t>
            </a:r>
            <a:endParaRPr lang="en-US" dirty="0"/>
          </a:p>
          <a:p>
            <a:pPr>
              <a:buNone/>
            </a:pPr>
            <a:r>
              <a:rPr lang="en-US" dirty="0">
                <a:hlinkClick r:id="rId16" action="ppaction://hlinksldjump"/>
              </a:rPr>
              <a:t>Computed Tomography</a:t>
            </a:r>
            <a:endParaRPr lang="en-US" dirty="0"/>
          </a:p>
          <a:p>
            <a:pPr>
              <a:buNone/>
            </a:pPr>
            <a:r>
              <a:rPr lang="en-US" dirty="0">
                <a:hlinkClick r:id="rId17" action="ppaction://hlinksldjump"/>
              </a:rPr>
              <a:t>Ultrasound</a:t>
            </a:r>
            <a:endParaRPr lang="en-US" dirty="0"/>
          </a:p>
          <a:p>
            <a:pPr>
              <a:buNone/>
            </a:pPr>
            <a:r>
              <a:rPr lang="en-US" dirty="0">
                <a:hlinkClick r:id="rId18" action="ppaction://hlinksldjump"/>
              </a:rPr>
              <a:t>Magnetic Resonance Imaging</a:t>
            </a:r>
            <a:endParaRPr lang="en-US" dirty="0"/>
          </a:p>
          <a:p>
            <a:pPr>
              <a:buNone/>
            </a:pPr>
            <a:r>
              <a:rPr lang="en-US" dirty="0">
                <a:hlinkClick r:id="rId19" action="ppaction://hlinksldjump"/>
              </a:rPr>
              <a:t>Nuclear Medicine</a:t>
            </a:r>
            <a:endParaRPr lang="en-US" dirty="0"/>
          </a:p>
          <a:p>
            <a:endParaRPr lang="en-US" dirty="0"/>
          </a:p>
        </p:txBody>
      </p:sp>
      <p:sp>
        <p:nvSpPr>
          <p:cNvPr id="5" name="Date Placeholder 4"/>
          <p:cNvSpPr>
            <a:spLocks noGrp="1"/>
          </p:cNvSpPr>
          <p:nvPr>
            <p:ph type="dt" sz="half" idx="10"/>
          </p:nvPr>
        </p:nvSpPr>
        <p:spPr/>
        <p:txBody>
          <a:bodyPr/>
          <a:lstStyle/>
          <a:p>
            <a:r>
              <a:rPr lang="en-US" smtClean="0"/>
              <a:t>AAPM DR Residents Physics Curriculum - August 2013</a:t>
            </a:r>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
        <p:nvSpPr>
          <p:cNvPr id="7" name="Slide Number Placeholder 6"/>
          <p:cNvSpPr>
            <a:spLocks noGrp="1"/>
          </p:cNvSpPr>
          <p:nvPr>
            <p:ph type="sldNum" sz="quarter" idx="12"/>
          </p:nvPr>
        </p:nvSpPr>
        <p:spPr/>
        <p:txBody>
          <a:bodyPr/>
          <a:lstStyle/>
          <a:p>
            <a:fld id="{6AF9D24E-6728-4363-8779-0A4E8EAAAED7}" type="slidenum">
              <a:rPr lang="en-US" smtClean="0"/>
              <a:pPr/>
              <a:t>49</a:t>
            </a:fld>
            <a:endParaRPr lang="en-US" dirty="0"/>
          </a:p>
        </p:txBody>
      </p:sp>
    </p:spTree>
    <p:extLst>
      <p:ext uri="{BB962C8B-B14F-4D97-AF65-F5344CB8AC3E}">
        <p14:creationId xmlns:p14="http://schemas.microsoft.com/office/powerpoint/2010/main" val="325521895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Structure of the Atom</a:t>
            </a:r>
            <a:endParaRPr lang="en-US" dirty="0"/>
          </a:p>
        </p:txBody>
      </p:sp>
      <p:sp>
        <p:nvSpPr>
          <p:cNvPr id="5" name="Content Placeholder 4"/>
          <p:cNvSpPr>
            <a:spLocks noGrp="1"/>
          </p:cNvSpPr>
          <p:nvPr>
            <p:ph idx="1"/>
          </p:nvPr>
        </p:nvSpPr>
        <p:spPr/>
        <p:txBody>
          <a:bodyPr>
            <a:normAutofit lnSpcReduction="10000"/>
          </a:bodyPr>
          <a:lstStyle/>
          <a:p>
            <a:pPr marL="0" indent="0">
              <a:buNone/>
            </a:pPr>
            <a:r>
              <a:rPr lang="en-US" b="1" dirty="0"/>
              <a:t>Q3</a:t>
            </a:r>
            <a:r>
              <a:rPr lang="en-US" dirty="0"/>
              <a:t>.  The mass number (A) of an atom is equal to the sum of the:</a:t>
            </a:r>
          </a:p>
          <a:p>
            <a:pPr marL="0" indent="0">
              <a:buNone/>
            </a:pPr>
            <a:r>
              <a:rPr lang="en-US" dirty="0"/>
              <a:t> </a:t>
            </a:r>
          </a:p>
          <a:p>
            <a:pPr marL="0" indent="0">
              <a:buNone/>
            </a:pPr>
            <a:r>
              <a:rPr lang="en-US" dirty="0"/>
              <a:t>A. neutrons</a:t>
            </a:r>
          </a:p>
          <a:p>
            <a:pPr marL="0" indent="0">
              <a:buNone/>
            </a:pPr>
            <a:r>
              <a:rPr lang="en-US" dirty="0"/>
              <a:t>B. protons</a:t>
            </a:r>
          </a:p>
          <a:p>
            <a:pPr marL="0" indent="0">
              <a:buNone/>
            </a:pPr>
            <a:r>
              <a:rPr lang="en-US" dirty="0"/>
              <a:t>C. neutrons and protons</a:t>
            </a:r>
          </a:p>
          <a:p>
            <a:pPr marL="0" indent="0">
              <a:buNone/>
            </a:pPr>
            <a:r>
              <a:rPr lang="en-US" dirty="0"/>
              <a:t>D. protons and electrons</a:t>
            </a:r>
          </a:p>
          <a:p>
            <a:pPr marL="0" indent="0">
              <a:buNone/>
            </a:pPr>
            <a:r>
              <a:rPr lang="en-US" dirty="0"/>
              <a:t>E. atomic masses plus the total binding energy</a:t>
            </a: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5</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5051637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Basic Imaging Science and Technology</a:t>
            </a:r>
            <a:endParaRPr lang="en-US" dirty="0"/>
          </a:p>
        </p:txBody>
      </p:sp>
      <p:sp>
        <p:nvSpPr>
          <p:cNvPr id="3" name="Content Placeholder 2"/>
          <p:cNvSpPr>
            <a:spLocks noGrp="1"/>
          </p:cNvSpPr>
          <p:nvPr>
            <p:ph sz="half" idx="1"/>
          </p:nvPr>
        </p:nvSpPr>
        <p:spPr/>
        <p:txBody>
          <a:bodyPr>
            <a:normAutofit/>
          </a:bodyPr>
          <a:lstStyle/>
          <a:p>
            <a:pPr marL="0" indent="0">
              <a:buNone/>
            </a:pPr>
            <a:r>
              <a:rPr lang="en-US" b="1" dirty="0"/>
              <a:t>Q1</a:t>
            </a:r>
            <a:r>
              <a:rPr lang="en-US" dirty="0"/>
              <a:t>.  The image of the CT phantom (displayed </a:t>
            </a:r>
            <a:r>
              <a:rPr lang="en-US" dirty="0" smtClean="0"/>
              <a:t>here) </a:t>
            </a:r>
            <a:r>
              <a:rPr lang="en-US" dirty="0"/>
              <a:t>is used to measure which image property</a:t>
            </a:r>
            <a:r>
              <a:rPr lang="en-US" dirty="0" smtClean="0"/>
              <a:t>?</a:t>
            </a:r>
          </a:p>
          <a:p>
            <a:pPr marL="0" indent="0">
              <a:buNone/>
            </a:pPr>
            <a:endParaRPr lang="en-US" dirty="0"/>
          </a:p>
          <a:p>
            <a:pPr marL="0" indent="0">
              <a:buNone/>
            </a:pPr>
            <a:r>
              <a:rPr lang="en-US" dirty="0"/>
              <a:t>A.  spatial </a:t>
            </a:r>
            <a:r>
              <a:rPr lang="en-US" dirty="0" smtClean="0"/>
              <a:t>resolution</a:t>
            </a:r>
            <a:endParaRPr lang="en-US" dirty="0"/>
          </a:p>
          <a:p>
            <a:pPr marL="0" indent="0">
              <a:buNone/>
            </a:pPr>
            <a:r>
              <a:rPr lang="en-US" dirty="0"/>
              <a:t>B.  noise</a:t>
            </a:r>
          </a:p>
          <a:p>
            <a:pPr marL="0" indent="0">
              <a:buNone/>
            </a:pPr>
            <a:r>
              <a:rPr lang="en-US" dirty="0"/>
              <a:t>C.  dose</a:t>
            </a:r>
          </a:p>
          <a:p>
            <a:pPr marL="0" indent="0">
              <a:buNone/>
            </a:pPr>
            <a:r>
              <a:rPr lang="en-US" dirty="0"/>
              <a:t>D.  temporal </a:t>
            </a:r>
            <a:r>
              <a:rPr lang="en-US" dirty="0" smtClean="0"/>
              <a:t>resolution</a:t>
            </a:r>
            <a:endParaRPr lang="en-US" dirty="0"/>
          </a:p>
        </p:txBody>
      </p:sp>
      <p:pic>
        <p:nvPicPr>
          <p:cNvPr id="4098" name="Picture 1" descr="C:\Users\wfsensak\Desktop\Bar Phantom.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843881"/>
            <a:ext cx="4038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50</a:t>
            </a:fld>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249125927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Basic Imaging Science and Technology</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b="1" dirty="0"/>
              <a:t>Q2.  </a:t>
            </a:r>
            <a:r>
              <a:rPr lang="en-US" dirty="0"/>
              <a:t>The limiting resolution is to the modulation transfer function as the standard deviation of image intensities in a region of interest is to: </a:t>
            </a:r>
          </a:p>
          <a:p>
            <a:pPr marL="0" indent="0">
              <a:buNone/>
            </a:pPr>
            <a:r>
              <a:rPr lang="en-US" b="1" dirty="0"/>
              <a:t> </a:t>
            </a:r>
            <a:endParaRPr lang="en-US" dirty="0"/>
          </a:p>
          <a:p>
            <a:pPr marL="0" indent="0">
              <a:buNone/>
            </a:pPr>
            <a:r>
              <a:rPr lang="en-US" dirty="0"/>
              <a:t>A.</a:t>
            </a:r>
            <a:r>
              <a:rPr lang="en-US" b="1" dirty="0"/>
              <a:t> </a:t>
            </a:r>
            <a:r>
              <a:rPr lang="en-US" dirty="0"/>
              <a:t>contrast-detail image</a:t>
            </a:r>
          </a:p>
          <a:p>
            <a:pPr marL="0" indent="0">
              <a:buNone/>
            </a:pPr>
            <a:r>
              <a:rPr lang="en-US" dirty="0"/>
              <a:t>B. detective quantum efficiency</a:t>
            </a:r>
          </a:p>
          <a:p>
            <a:pPr marL="0" indent="0">
              <a:buNone/>
            </a:pPr>
            <a:r>
              <a:rPr lang="en-US" dirty="0"/>
              <a:t>C. noise equivalent quanta</a:t>
            </a:r>
          </a:p>
          <a:p>
            <a:pPr marL="0" indent="0">
              <a:buNone/>
            </a:pPr>
            <a:r>
              <a:rPr lang="en-US" dirty="0"/>
              <a:t>D. noise power spectrum </a:t>
            </a:r>
            <a:r>
              <a:rPr lang="en-US" dirty="0" smtClean="0"/>
              <a:t>(Wiener </a:t>
            </a:r>
            <a:r>
              <a:rPr lang="en-US" dirty="0"/>
              <a:t>spectrum)</a:t>
            </a:r>
          </a:p>
          <a:p>
            <a:pPr marL="0" indent="0">
              <a:buNone/>
            </a:pPr>
            <a:r>
              <a:rPr lang="en-US" dirty="0"/>
              <a:t>E. </a:t>
            </a:r>
            <a:r>
              <a:rPr lang="en-US" dirty="0" smtClean="0"/>
              <a:t>signal-to-noise </a:t>
            </a:r>
            <a:r>
              <a:rPr lang="en-US" dirty="0"/>
              <a:t>ratio</a:t>
            </a:r>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51</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298158207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Basic Imaging Science and Technology</a:t>
            </a:r>
            <a:endParaRPr lang="en-US" dirty="0"/>
          </a:p>
        </p:txBody>
      </p:sp>
      <p:sp>
        <p:nvSpPr>
          <p:cNvPr id="3" name="Content Placeholder 2"/>
          <p:cNvSpPr>
            <a:spLocks noGrp="1"/>
          </p:cNvSpPr>
          <p:nvPr>
            <p:ph sz="half" idx="1"/>
          </p:nvPr>
        </p:nvSpPr>
        <p:spPr/>
        <p:txBody>
          <a:bodyPr>
            <a:normAutofit fontScale="92500" lnSpcReduction="20000"/>
          </a:bodyPr>
          <a:lstStyle/>
          <a:p>
            <a:pPr marL="0" indent="0">
              <a:buNone/>
            </a:pPr>
            <a:r>
              <a:rPr lang="en-US" b="1" dirty="0"/>
              <a:t>Q3.  </a:t>
            </a:r>
            <a:r>
              <a:rPr lang="en-US" dirty="0"/>
              <a:t>The CT image shown </a:t>
            </a:r>
            <a:r>
              <a:rPr lang="en-US" dirty="0" smtClean="0"/>
              <a:t>here is </a:t>
            </a:r>
            <a:r>
              <a:rPr lang="en-US" dirty="0"/>
              <a:t>viewed at a window width of </a:t>
            </a:r>
            <a:r>
              <a:rPr lang="en-US" dirty="0" smtClean="0"/>
              <a:t>30 HU </a:t>
            </a:r>
            <a:r>
              <a:rPr lang="en-US" dirty="0"/>
              <a:t>and level of </a:t>
            </a:r>
            <a:r>
              <a:rPr lang="en-US" dirty="0" smtClean="0"/>
              <a:t>20 HU</a:t>
            </a:r>
            <a:r>
              <a:rPr lang="en-US" dirty="0"/>
              <a:t>. What change should be made to make the image contrast of the brain tissues more visible</a:t>
            </a:r>
            <a:r>
              <a:rPr lang="en-US" dirty="0" smtClean="0"/>
              <a:t>?</a:t>
            </a:r>
          </a:p>
          <a:p>
            <a:pPr marL="0" indent="0">
              <a:buNone/>
            </a:pPr>
            <a:endParaRPr lang="en-US" dirty="0"/>
          </a:p>
          <a:p>
            <a:pPr marL="0" indent="0">
              <a:buNone/>
            </a:pPr>
            <a:r>
              <a:rPr lang="en-US" dirty="0"/>
              <a:t>A. increase window width</a:t>
            </a:r>
          </a:p>
          <a:p>
            <a:pPr marL="0" indent="0">
              <a:buNone/>
            </a:pPr>
            <a:r>
              <a:rPr lang="en-US" dirty="0"/>
              <a:t>B. decrease window width</a:t>
            </a:r>
          </a:p>
          <a:p>
            <a:pPr marL="0" indent="0">
              <a:buNone/>
            </a:pPr>
            <a:r>
              <a:rPr lang="en-US" dirty="0"/>
              <a:t>C. increase window level</a:t>
            </a:r>
          </a:p>
          <a:p>
            <a:pPr marL="0" indent="0">
              <a:buNone/>
            </a:pPr>
            <a:r>
              <a:rPr lang="en-US" dirty="0"/>
              <a:t>D. decrease window </a:t>
            </a:r>
            <a:r>
              <a:rPr lang="en-US" dirty="0" smtClean="0"/>
              <a:t>level</a:t>
            </a:r>
            <a:endParaRPr lang="en-US" dirty="0"/>
          </a:p>
        </p:txBody>
      </p:sp>
      <p:pic>
        <p:nvPicPr>
          <p:cNvPr id="10242"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839108"/>
            <a:ext cx="4038600" cy="404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52</a:t>
            </a:fld>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69435139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Basic Imaging Science and Technology</a:t>
            </a:r>
            <a:endParaRPr lang="en-US" dirty="0"/>
          </a:p>
        </p:txBody>
      </p:sp>
      <p:sp>
        <p:nvSpPr>
          <p:cNvPr id="3" name="Content Placeholder 2"/>
          <p:cNvSpPr>
            <a:spLocks noGrp="1"/>
          </p:cNvSpPr>
          <p:nvPr>
            <p:ph sz="half" idx="1"/>
          </p:nvPr>
        </p:nvSpPr>
        <p:spPr>
          <a:xfrm>
            <a:off x="457200" y="4419600"/>
            <a:ext cx="8153400" cy="1981200"/>
          </a:xfrm>
        </p:spPr>
        <p:txBody>
          <a:bodyPr>
            <a:normAutofit lnSpcReduction="10000"/>
          </a:bodyPr>
          <a:lstStyle/>
          <a:p>
            <a:pPr marL="0" indent="0">
              <a:buNone/>
            </a:pPr>
            <a:r>
              <a:rPr lang="en-US" sz="2000" b="1" dirty="0"/>
              <a:t>Q4</a:t>
            </a:r>
            <a:r>
              <a:rPr lang="en-US" sz="2000" dirty="0"/>
              <a:t>.  What parameter change is the most likely cause of the increased noise and decreased resolution in the images </a:t>
            </a:r>
            <a:r>
              <a:rPr lang="en-US" sz="2000" dirty="0" smtClean="0"/>
              <a:t>above?</a:t>
            </a:r>
            <a:endParaRPr lang="en-US" sz="2000" dirty="0"/>
          </a:p>
          <a:p>
            <a:pPr marL="0" indent="0">
              <a:buNone/>
            </a:pPr>
            <a:r>
              <a:rPr lang="en-US" sz="2000" dirty="0" smtClean="0"/>
              <a:t>A</a:t>
            </a:r>
            <a:r>
              <a:rPr lang="en-US" sz="2000" dirty="0"/>
              <a:t>. different kVp</a:t>
            </a:r>
          </a:p>
          <a:p>
            <a:pPr marL="0" indent="0">
              <a:buNone/>
            </a:pPr>
            <a:r>
              <a:rPr lang="en-US" sz="2000" dirty="0"/>
              <a:t>B. different mAs</a:t>
            </a:r>
          </a:p>
          <a:p>
            <a:pPr marL="0" indent="0">
              <a:buNone/>
            </a:pPr>
            <a:r>
              <a:rPr lang="en-US" sz="2000" dirty="0"/>
              <a:t>C. different gantry angle</a:t>
            </a:r>
          </a:p>
          <a:p>
            <a:pPr marL="0" indent="0">
              <a:buNone/>
            </a:pPr>
            <a:r>
              <a:rPr lang="en-US" sz="2000" dirty="0"/>
              <a:t>D. different convolution kernel/filter</a:t>
            </a:r>
          </a:p>
        </p:txBody>
      </p:sp>
      <p:pic>
        <p:nvPicPr>
          <p:cNvPr id="5123" name="Picture 2" descr="C:\Users\wfsensak\Desktop\test2.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143000"/>
            <a:ext cx="7399849" cy="3112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53</a:t>
            </a:fld>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332837880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Basic Imaging Science and Technology</a:t>
            </a:r>
            <a:endParaRPr lang="en-US" dirty="0"/>
          </a:p>
        </p:txBody>
      </p:sp>
      <p:sp>
        <p:nvSpPr>
          <p:cNvPr id="3" name="Content Placeholder 2"/>
          <p:cNvSpPr>
            <a:spLocks noGrp="1"/>
          </p:cNvSpPr>
          <p:nvPr>
            <p:ph sz="half" idx="1"/>
          </p:nvPr>
        </p:nvSpPr>
        <p:spPr>
          <a:xfrm>
            <a:off x="457200" y="1600200"/>
            <a:ext cx="3276600" cy="4525963"/>
          </a:xfrm>
        </p:spPr>
        <p:txBody>
          <a:bodyPr>
            <a:normAutofit/>
          </a:bodyPr>
          <a:lstStyle/>
          <a:p>
            <a:pPr marL="0" indent="0">
              <a:buNone/>
            </a:pPr>
            <a:r>
              <a:rPr lang="en-US" b="1" dirty="0"/>
              <a:t>Q5</a:t>
            </a:r>
            <a:r>
              <a:rPr lang="en-US" dirty="0"/>
              <a:t>.  Which histogram region corresponds to soft tissue in the CT image shown </a:t>
            </a:r>
            <a:r>
              <a:rPr lang="en-US" dirty="0" smtClean="0"/>
              <a:t>here?</a:t>
            </a:r>
            <a:endParaRPr lang="en-US" dirty="0"/>
          </a:p>
        </p:txBody>
      </p:sp>
      <p:pic>
        <p:nvPicPr>
          <p:cNvPr id="9"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2702696" y="1600200"/>
            <a:ext cx="6232672" cy="47244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54</a:t>
            </a:fld>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46948964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Basic Imaging Science and Technology</a:t>
            </a:r>
            <a:endParaRPr lang="en-US" dirty="0"/>
          </a:p>
        </p:txBody>
      </p:sp>
      <p:sp>
        <p:nvSpPr>
          <p:cNvPr id="3" name="Content Placeholder 2"/>
          <p:cNvSpPr>
            <a:spLocks noGrp="1"/>
          </p:cNvSpPr>
          <p:nvPr>
            <p:ph sz="half" idx="1"/>
          </p:nvPr>
        </p:nvSpPr>
        <p:spPr>
          <a:xfrm>
            <a:off x="228600" y="1524000"/>
            <a:ext cx="3352800" cy="4525963"/>
          </a:xfrm>
        </p:spPr>
        <p:txBody>
          <a:bodyPr>
            <a:normAutofit/>
          </a:bodyPr>
          <a:lstStyle/>
          <a:p>
            <a:pPr marL="0" indent="0">
              <a:buNone/>
            </a:pPr>
            <a:r>
              <a:rPr lang="en-US" b="1" dirty="0"/>
              <a:t>Q6</a:t>
            </a:r>
            <a:r>
              <a:rPr lang="en-US" dirty="0"/>
              <a:t>.  Given the original image (top left) and its Fourier Transform (top middle) which of the images corresponds to altering the Fourier Transform as demonstrated in the top right figure</a:t>
            </a:r>
            <a:r>
              <a:rPr lang="en-US" dirty="0" smtClean="0"/>
              <a:t>?</a:t>
            </a:r>
            <a:endParaRPr lang="en-US" dirty="0"/>
          </a:p>
        </p:txBody>
      </p:sp>
      <p:pic>
        <p:nvPicPr>
          <p:cNvPr id="7170"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3559629" y="1219200"/>
            <a:ext cx="5562600" cy="5490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55</a:t>
            </a:fld>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301444357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Basic Imaging Science and Technology</a:t>
            </a:r>
            <a:endParaRPr lang="en-US" dirty="0"/>
          </a:p>
        </p:txBody>
      </p:sp>
      <p:sp>
        <p:nvSpPr>
          <p:cNvPr id="3" name="Content Placeholder 2"/>
          <p:cNvSpPr>
            <a:spLocks noGrp="1"/>
          </p:cNvSpPr>
          <p:nvPr>
            <p:ph idx="1"/>
          </p:nvPr>
        </p:nvSpPr>
        <p:spPr/>
        <p:txBody>
          <a:bodyPr>
            <a:normAutofit fontScale="85000" lnSpcReduction="10000"/>
          </a:bodyPr>
          <a:lstStyle/>
          <a:p>
            <a:pPr marL="0" indent="0">
              <a:buNone/>
            </a:pPr>
            <a:r>
              <a:rPr lang="en-US" b="1" dirty="0"/>
              <a:t>Q7</a:t>
            </a:r>
            <a:r>
              <a:rPr lang="en-US" dirty="0"/>
              <a:t>.  The definition of segmentation in medical image processing is:</a:t>
            </a:r>
          </a:p>
          <a:p>
            <a:pPr marL="0" indent="0">
              <a:buNone/>
            </a:pPr>
            <a:r>
              <a:rPr lang="en-US" b="1" dirty="0"/>
              <a:t> </a:t>
            </a:r>
            <a:endParaRPr lang="en-US" dirty="0"/>
          </a:p>
          <a:p>
            <a:pPr marL="0" indent="0">
              <a:buNone/>
            </a:pPr>
            <a:r>
              <a:rPr lang="en-US" dirty="0"/>
              <a:t>A. reduction of pixel intensity variations by averaging adjacent pixels</a:t>
            </a:r>
          </a:p>
          <a:p>
            <a:pPr marL="0" indent="0">
              <a:buNone/>
            </a:pPr>
            <a:r>
              <a:rPr lang="en-US" dirty="0"/>
              <a:t>B. identification of the pixels which compose a structure of interest in an image</a:t>
            </a:r>
          </a:p>
          <a:p>
            <a:pPr marL="0" indent="0">
              <a:buNone/>
            </a:pPr>
            <a:r>
              <a:rPr lang="en-US" dirty="0"/>
              <a:t>C. eliminating low spatial frequencies from the image</a:t>
            </a:r>
          </a:p>
          <a:p>
            <a:pPr marL="0" indent="0">
              <a:buNone/>
            </a:pPr>
            <a:r>
              <a:rPr lang="en-US" dirty="0"/>
              <a:t>D. altering the relative intensities of the image pixels</a:t>
            </a:r>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56</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422501609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Basic Imaging Science and Technology</a:t>
            </a:r>
            <a:endParaRPr lang="en-US" dirty="0"/>
          </a:p>
        </p:txBody>
      </p:sp>
      <p:sp>
        <p:nvSpPr>
          <p:cNvPr id="3" name="Content Placeholder 2"/>
          <p:cNvSpPr>
            <a:spLocks noGrp="1"/>
          </p:cNvSpPr>
          <p:nvPr>
            <p:ph idx="1"/>
          </p:nvPr>
        </p:nvSpPr>
        <p:spPr/>
        <p:txBody>
          <a:bodyPr>
            <a:normAutofit/>
          </a:bodyPr>
          <a:lstStyle/>
          <a:p>
            <a:pPr marL="0" indent="0">
              <a:buNone/>
            </a:pPr>
            <a:r>
              <a:rPr lang="en-US" b="1" dirty="0"/>
              <a:t>Q8</a:t>
            </a:r>
            <a:r>
              <a:rPr lang="en-US" dirty="0"/>
              <a:t>.  Detection of a large, </a:t>
            </a:r>
            <a:r>
              <a:rPr lang="en-US" dirty="0" smtClean="0"/>
              <a:t>low-contrast </a:t>
            </a:r>
            <a:r>
              <a:rPr lang="en-US" dirty="0"/>
              <a:t>object in a noisy image can be improved by:</a:t>
            </a:r>
          </a:p>
          <a:p>
            <a:pPr marL="0" indent="0">
              <a:buNone/>
            </a:pPr>
            <a:r>
              <a:rPr lang="en-US" b="1" dirty="0"/>
              <a:t> </a:t>
            </a:r>
            <a:endParaRPr lang="en-US" dirty="0"/>
          </a:p>
          <a:p>
            <a:pPr marL="0" indent="0">
              <a:buNone/>
            </a:pPr>
            <a:r>
              <a:rPr lang="en-US" dirty="0"/>
              <a:t>A. applying edge enhancement</a:t>
            </a:r>
          </a:p>
          <a:p>
            <a:pPr marL="0" indent="0">
              <a:buNone/>
            </a:pPr>
            <a:r>
              <a:rPr lang="en-US" dirty="0"/>
              <a:t>B. applying image smoothing</a:t>
            </a:r>
          </a:p>
          <a:p>
            <a:pPr marL="0" indent="0">
              <a:buNone/>
            </a:pPr>
            <a:r>
              <a:rPr lang="en-US" dirty="0"/>
              <a:t>C. increasing window width</a:t>
            </a:r>
          </a:p>
          <a:p>
            <a:pPr marL="0" indent="0">
              <a:buNone/>
            </a:pPr>
            <a:r>
              <a:rPr lang="en-US" dirty="0"/>
              <a:t>D. digitally magnifying the image</a:t>
            </a:r>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57</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137496073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Basic Imaging Science and Technology</a:t>
            </a:r>
            <a:endParaRPr lang="en-US" dirty="0"/>
          </a:p>
        </p:txBody>
      </p:sp>
      <p:sp>
        <p:nvSpPr>
          <p:cNvPr id="3" name="Content Placeholder 2"/>
          <p:cNvSpPr>
            <a:spLocks noGrp="1"/>
          </p:cNvSpPr>
          <p:nvPr>
            <p:ph sz="half" idx="1"/>
          </p:nvPr>
        </p:nvSpPr>
        <p:spPr>
          <a:xfrm>
            <a:off x="457200" y="1600200"/>
            <a:ext cx="3429000" cy="4525963"/>
          </a:xfrm>
        </p:spPr>
        <p:txBody>
          <a:bodyPr>
            <a:normAutofit/>
          </a:bodyPr>
          <a:lstStyle/>
          <a:p>
            <a:pPr marL="0" indent="0">
              <a:buNone/>
            </a:pPr>
            <a:r>
              <a:rPr lang="en-US" b="1" dirty="0"/>
              <a:t>Q9</a:t>
            </a:r>
            <a:r>
              <a:rPr lang="en-US" dirty="0"/>
              <a:t>.  The CT image </a:t>
            </a:r>
            <a:r>
              <a:rPr lang="en-US" dirty="0" smtClean="0"/>
              <a:t>here is</a:t>
            </a:r>
            <a:r>
              <a:rPr lang="en-US" dirty="0"/>
              <a:t>:</a:t>
            </a:r>
          </a:p>
          <a:p>
            <a:pPr marL="0" indent="0">
              <a:buNone/>
            </a:pPr>
            <a:r>
              <a:rPr lang="en-US" b="1" dirty="0"/>
              <a:t> </a:t>
            </a:r>
            <a:endParaRPr lang="en-US" dirty="0"/>
          </a:p>
          <a:p>
            <a:pPr marL="0" indent="0">
              <a:buNone/>
            </a:pPr>
            <a:r>
              <a:rPr lang="en-US" dirty="0"/>
              <a:t>A. MIP</a:t>
            </a:r>
          </a:p>
          <a:p>
            <a:pPr marL="0" indent="0">
              <a:buNone/>
            </a:pPr>
            <a:r>
              <a:rPr lang="en-US" dirty="0"/>
              <a:t>B. surface render</a:t>
            </a:r>
          </a:p>
          <a:p>
            <a:pPr marL="0" indent="0">
              <a:buNone/>
            </a:pPr>
            <a:r>
              <a:rPr lang="en-US" dirty="0"/>
              <a:t>C. volume render</a:t>
            </a:r>
          </a:p>
          <a:p>
            <a:pPr marL="0" indent="0">
              <a:buNone/>
            </a:pPr>
            <a:r>
              <a:rPr lang="en-US" dirty="0"/>
              <a:t>D. MPR</a:t>
            </a:r>
          </a:p>
          <a:p>
            <a:pPr marL="0" indent="0">
              <a:buNone/>
            </a:pPr>
            <a:r>
              <a:rPr lang="en-US" dirty="0"/>
              <a:t>E. fused image</a:t>
            </a:r>
          </a:p>
        </p:txBody>
      </p:sp>
      <p:pic>
        <p:nvPicPr>
          <p:cNvPr id="8194" name="Picture 3" descr="C:\Users\wfsensak\Desktop\test.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t="11623" b="6053"/>
          <a:stretch>
            <a:fillRect/>
          </a:stretch>
        </p:blipFill>
        <p:spPr bwMode="auto">
          <a:xfrm>
            <a:off x="3810000" y="1761697"/>
            <a:ext cx="5105400" cy="420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58</a:t>
            </a:fld>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364307380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Basic Imaging Science and Technology</a:t>
            </a:r>
            <a:endParaRPr lang="en-US" dirty="0"/>
          </a:p>
        </p:txBody>
      </p:sp>
      <p:sp>
        <p:nvSpPr>
          <p:cNvPr id="3" name="Content Placeholder 2"/>
          <p:cNvSpPr>
            <a:spLocks noGrp="1"/>
          </p:cNvSpPr>
          <p:nvPr>
            <p:ph sz="half" idx="1"/>
          </p:nvPr>
        </p:nvSpPr>
        <p:spPr>
          <a:xfrm>
            <a:off x="457200" y="1600200"/>
            <a:ext cx="8458200" cy="4525963"/>
          </a:xfrm>
        </p:spPr>
        <p:txBody>
          <a:bodyPr>
            <a:normAutofit/>
          </a:bodyPr>
          <a:lstStyle/>
          <a:p>
            <a:pPr marL="0" indent="0">
              <a:buNone/>
            </a:pPr>
            <a:r>
              <a:rPr lang="en-US" sz="2000" b="1" dirty="0"/>
              <a:t>Q10</a:t>
            </a:r>
            <a:r>
              <a:rPr lang="en-US" sz="2000" dirty="0"/>
              <a:t>.  You are evaluating a new diagnostic test. The yellow curve represents the histogram of patients confirmed as </a:t>
            </a:r>
            <a:r>
              <a:rPr lang="en-US" sz="2000" dirty="0" smtClean="0"/>
              <a:t>normal, and </a:t>
            </a:r>
            <a:r>
              <a:rPr lang="en-US" sz="2000" dirty="0"/>
              <a:t>the gray curve represents the histogram of patients that are diseased. The test decision threshold is displayed below in </a:t>
            </a:r>
            <a:r>
              <a:rPr lang="en-US" sz="2000" dirty="0" smtClean="0"/>
              <a:t>blue, </a:t>
            </a:r>
            <a:r>
              <a:rPr lang="en-US" sz="2000" dirty="0"/>
              <a:t>and everything above the threshold is called disease by the new diagnostic test. Which region(s) contains true positive results?</a:t>
            </a:r>
          </a:p>
          <a:p>
            <a:pPr marL="0" indent="0">
              <a:buNone/>
            </a:pPr>
            <a:r>
              <a:rPr lang="en-US" sz="2000" b="1" dirty="0"/>
              <a:t> </a:t>
            </a:r>
            <a:endParaRPr lang="en-US" sz="2000" dirty="0"/>
          </a:p>
          <a:p>
            <a:pPr marL="0" indent="0">
              <a:buNone/>
            </a:pPr>
            <a:r>
              <a:rPr lang="en-US" sz="2000" dirty="0"/>
              <a:t>A. A and B</a:t>
            </a:r>
          </a:p>
          <a:p>
            <a:pPr marL="0" indent="0">
              <a:buNone/>
            </a:pPr>
            <a:r>
              <a:rPr lang="en-US" sz="2000" dirty="0"/>
              <a:t>B. B and C</a:t>
            </a:r>
          </a:p>
          <a:p>
            <a:pPr marL="0" indent="0">
              <a:buNone/>
            </a:pPr>
            <a:r>
              <a:rPr lang="en-US" sz="2000" dirty="0"/>
              <a:t>C. C and D</a:t>
            </a:r>
          </a:p>
        </p:txBody>
      </p:sp>
      <p:pic>
        <p:nvPicPr>
          <p:cNvPr id="9218"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3276600"/>
            <a:ext cx="6161652" cy="3398838"/>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59</a:t>
            </a:fld>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241644165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Structure of the Atom</a:t>
            </a:r>
            <a:endParaRPr lang="en-US" dirty="0"/>
          </a:p>
        </p:txBody>
      </p:sp>
      <p:sp>
        <p:nvSpPr>
          <p:cNvPr id="5" name="Content Placeholder 4"/>
          <p:cNvSpPr>
            <a:spLocks noGrp="1"/>
          </p:cNvSpPr>
          <p:nvPr>
            <p:ph idx="1"/>
          </p:nvPr>
        </p:nvSpPr>
        <p:spPr/>
        <p:txBody>
          <a:bodyPr>
            <a:normAutofit fontScale="85000" lnSpcReduction="10000"/>
          </a:bodyPr>
          <a:lstStyle/>
          <a:p>
            <a:pPr marL="0" indent="0">
              <a:buNone/>
            </a:pPr>
            <a:r>
              <a:rPr lang="en-US" b="1" dirty="0"/>
              <a:t>Q4</a:t>
            </a:r>
            <a:r>
              <a:rPr lang="en-US" dirty="0"/>
              <a:t>.  The binding energy of an electron in the K-shell is:</a:t>
            </a:r>
          </a:p>
          <a:p>
            <a:pPr marL="0" indent="0">
              <a:buNone/>
            </a:pPr>
            <a:r>
              <a:rPr lang="en-US" dirty="0"/>
              <a:t> </a:t>
            </a:r>
          </a:p>
          <a:p>
            <a:pPr marL="0" indent="0">
              <a:buNone/>
            </a:pPr>
            <a:r>
              <a:rPr lang="en-US" dirty="0"/>
              <a:t>A. the energy the electron needs to stay in the K-shell</a:t>
            </a:r>
          </a:p>
          <a:p>
            <a:pPr marL="0" indent="0">
              <a:buNone/>
            </a:pPr>
            <a:r>
              <a:rPr lang="en-US" dirty="0"/>
              <a:t>B. the energy needed for an electron to make a transition to the L-shell from the K-shell</a:t>
            </a:r>
          </a:p>
          <a:p>
            <a:pPr marL="0" indent="0">
              <a:buNone/>
            </a:pPr>
            <a:r>
              <a:rPr lang="en-US" dirty="0"/>
              <a:t>C. the energy needed for an electron to jump from the L-shell to K-shell</a:t>
            </a:r>
          </a:p>
          <a:p>
            <a:pPr marL="0" indent="0">
              <a:buNone/>
            </a:pPr>
            <a:r>
              <a:rPr lang="en-US" dirty="0"/>
              <a:t>D. the energy needed to remove an electron from the K-shell</a:t>
            </a:r>
          </a:p>
          <a:p>
            <a:pPr marL="0" indent="0">
              <a:buNone/>
            </a:pPr>
            <a:r>
              <a:rPr lang="en-US" dirty="0"/>
              <a:t>E. none of the above</a:t>
            </a: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6</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121696756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Index</a:t>
            </a:r>
            <a:endParaRPr lang="en-US" dirty="0"/>
          </a:p>
        </p:txBody>
      </p:sp>
      <p:sp>
        <p:nvSpPr>
          <p:cNvPr id="3" name="Content Placeholder 2"/>
          <p:cNvSpPr>
            <a:spLocks noGrp="1"/>
          </p:cNvSpPr>
          <p:nvPr>
            <p:ph sz="half" idx="1"/>
          </p:nvPr>
        </p:nvSpPr>
        <p:spPr/>
        <p:txBody>
          <a:bodyPr>
            <a:normAutofit fontScale="92500" lnSpcReduction="10000"/>
          </a:bodyPr>
          <a:lstStyle/>
          <a:p>
            <a:pPr>
              <a:buNone/>
            </a:pPr>
            <a:r>
              <a:rPr lang="en-US" dirty="0" smtClean="0">
                <a:hlinkClick r:id="rId2" action="ppaction://hlinksldjump"/>
              </a:rPr>
              <a:t>Beginning of File</a:t>
            </a:r>
            <a:endParaRPr lang="en-US" dirty="0"/>
          </a:p>
          <a:p>
            <a:pPr>
              <a:buNone/>
            </a:pPr>
            <a:r>
              <a:rPr lang="en-US" dirty="0">
                <a:hlinkClick r:id="rId3" action="ppaction://hlinksldjump"/>
              </a:rPr>
              <a:t>Structure of the Atom</a:t>
            </a:r>
            <a:endParaRPr lang="en-US" dirty="0"/>
          </a:p>
          <a:p>
            <a:pPr>
              <a:buNone/>
            </a:pPr>
            <a:r>
              <a:rPr lang="en-US" dirty="0">
                <a:hlinkClick r:id="rId4" action="ppaction://hlinksldjump"/>
              </a:rPr>
              <a:t>Electromagnetic Radiation</a:t>
            </a:r>
            <a:endParaRPr lang="en-US" dirty="0"/>
          </a:p>
          <a:p>
            <a:pPr>
              <a:buNone/>
            </a:pPr>
            <a:r>
              <a:rPr lang="en-US" dirty="0">
                <a:hlinkClick r:id="rId5" action="ppaction://hlinksldjump"/>
              </a:rPr>
              <a:t>Particulate Radiation</a:t>
            </a:r>
            <a:endParaRPr lang="en-US" dirty="0"/>
          </a:p>
          <a:p>
            <a:pPr>
              <a:buNone/>
            </a:pPr>
            <a:r>
              <a:rPr lang="en-US" dirty="0">
                <a:hlinkClick r:id="rId6" action="ppaction://hlinksldjump"/>
              </a:rPr>
              <a:t>Interactions</a:t>
            </a:r>
            <a:endParaRPr lang="en-US" dirty="0"/>
          </a:p>
          <a:p>
            <a:pPr>
              <a:buNone/>
            </a:pPr>
            <a:r>
              <a:rPr lang="en-US" dirty="0">
                <a:hlinkClick r:id="rId7" action="ppaction://hlinksldjump"/>
              </a:rPr>
              <a:t>Radiation Units</a:t>
            </a:r>
            <a:endParaRPr lang="en-US" dirty="0"/>
          </a:p>
          <a:p>
            <a:pPr>
              <a:buNone/>
            </a:pPr>
            <a:r>
              <a:rPr lang="en-US" dirty="0">
                <a:hlinkClick r:id="rId8" action="ppaction://hlinksldjump"/>
              </a:rPr>
              <a:t>X-Ray Production</a:t>
            </a:r>
            <a:endParaRPr lang="en-US" dirty="0"/>
          </a:p>
          <a:p>
            <a:pPr>
              <a:buNone/>
            </a:pPr>
            <a:r>
              <a:rPr lang="en-US" dirty="0">
                <a:hlinkClick r:id="rId9" action="ppaction://hlinksldjump"/>
              </a:rPr>
              <a:t>Imaging Science &amp; Technology</a:t>
            </a:r>
            <a:endParaRPr lang="en-US" dirty="0"/>
          </a:p>
          <a:p>
            <a:pPr>
              <a:buNone/>
            </a:pPr>
            <a:r>
              <a:rPr lang="en-US" dirty="0">
                <a:hlinkClick r:id="rId10" action="ppaction://hlinksldjump"/>
              </a:rPr>
              <a:t>Biological Effects</a:t>
            </a:r>
            <a:endParaRPr lang="en-US" dirty="0"/>
          </a:p>
          <a:p>
            <a:endParaRPr lang="en-US" dirty="0"/>
          </a:p>
        </p:txBody>
      </p:sp>
      <p:sp>
        <p:nvSpPr>
          <p:cNvPr id="4" name="Content Placeholder 3"/>
          <p:cNvSpPr>
            <a:spLocks noGrp="1"/>
          </p:cNvSpPr>
          <p:nvPr>
            <p:ph sz="half" idx="2"/>
          </p:nvPr>
        </p:nvSpPr>
        <p:spPr/>
        <p:txBody>
          <a:bodyPr>
            <a:normAutofit fontScale="92500" lnSpcReduction="10000"/>
          </a:bodyPr>
          <a:lstStyle/>
          <a:p>
            <a:pPr>
              <a:buNone/>
            </a:pPr>
            <a:r>
              <a:rPr lang="en-US" dirty="0">
                <a:hlinkClick r:id="rId11" action="ppaction://hlinksldjump"/>
              </a:rPr>
              <a:t>Radiation Protection</a:t>
            </a:r>
            <a:endParaRPr lang="en-US" dirty="0"/>
          </a:p>
          <a:p>
            <a:pPr>
              <a:buNone/>
            </a:pPr>
            <a:r>
              <a:rPr lang="en-US" dirty="0">
                <a:hlinkClick r:id="rId12" action="ppaction://hlinksldjump"/>
              </a:rPr>
              <a:t>Projection Imaging</a:t>
            </a:r>
            <a:endParaRPr lang="en-US" dirty="0"/>
          </a:p>
          <a:p>
            <a:pPr>
              <a:buNone/>
            </a:pPr>
            <a:r>
              <a:rPr lang="en-US" dirty="0">
                <a:hlinkClick r:id="rId13" action="ppaction://hlinksldjump"/>
              </a:rPr>
              <a:t>General Radiography</a:t>
            </a:r>
            <a:endParaRPr lang="en-US" dirty="0"/>
          </a:p>
          <a:p>
            <a:pPr>
              <a:buNone/>
            </a:pPr>
            <a:r>
              <a:rPr lang="en-US" dirty="0">
                <a:hlinkClick r:id="rId14" action="ppaction://hlinksldjump"/>
              </a:rPr>
              <a:t>Mammography</a:t>
            </a:r>
            <a:endParaRPr lang="en-US" dirty="0"/>
          </a:p>
          <a:p>
            <a:pPr>
              <a:buNone/>
            </a:pPr>
            <a:r>
              <a:rPr lang="en-US" dirty="0">
                <a:hlinkClick r:id="rId15" action="ppaction://hlinksldjump"/>
              </a:rPr>
              <a:t>Fluoroscopy / Interventional</a:t>
            </a:r>
            <a:endParaRPr lang="en-US" dirty="0"/>
          </a:p>
          <a:p>
            <a:pPr>
              <a:buNone/>
            </a:pPr>
            <a:r>
              <a:rPr lang="en-US" dirty="0">
                <a:hlinkClick r:id="rId16" action="ppaction://hlinksldjump"/>
              </a:rPr>
              <a:t>Computed Tomography</a:t>
            </a:r>
            <a:endParaRPr lang="en-US" dirty="0"/>
          </a:p>
          <a:p>
            <a:pPr>
              <a:buNone/>
            </a:pPr>
            <a:r>
              <a:rPr lang="en-US" dirty="0">
                <a:hlinkClick r:id="rId17" action="ppaction://hlinksldjump"/>
              </a:rPr>
              <a:t>Ultrasound</a:t>
            </a:r>
            <a:endParaRPr lang="en-US" dirty="0"/>
          </a:p>
          <a:p>
            <a:pPr>
              <a:buNone/>
            </a:pPr>
            <a:r>
              <a:rPr lang="en-US" dirty="0">
                <a:hlinkClick r:id="rId18" action="ppaction://hlinksldjump"/>
              </a:rPr>
              <a:t>Magnetic Resonance Imaging</a:t>
            </a:r>
            <a:endParaRPr lang="en-US" dirty="0"/>
          </a:p>
          <a:p>
            <a:pPr>
              <a:buNone/>
            </a:pPr>
            <a:r>
              <a:rPr lang="en-US" dirty="0">
                <a:hlinkClick r:id="rId19" action="ppaction://hlinksldjump"/>
              </a:rPr>
              <a:t>Nuclear Medicine</a:t>
            </a:r>
            <a:endParaRPr lang="en-US" dirty="0"/>
          </a:p>
          <a:p>
            <a:endParaRPr lang="en-US" dirty="0"/>
          </a:p>
        </p:txBody>
      </p:sp>
      <p:sp>
        <p:nvSpPr>
          <p:cNvPr id="5" name="Date Placeholder 4"/>
          <p:cNvSpPr>
            <a:spLocks noGrp="1"/>
          </p:cNvSpPr>
          <p:nvPr>
            <p:ph type="dt" sz="half" idx="10"/>
          </p:nvPr>
        </p:nvSpPr>
        <p:spPr/>
        <p:txBody>
          <a:bodyPr/>
          <a:lstStyle/>
          <a:p>
            <a:r>
              <a:rPr lang="en-US" smtClean="0"/>
              <a:t>AAPM DR Residents Physics Curriculum - August 2013</a:t>
            </a:r>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
        <p:nvSpPr>
          <p:cNvPr id="7" name="Slide Number Placeholder 6"/>
          <p:cNvSpPr>
            <a:spLocks noGrp="1"/>
          </p:cNvSpPr>
          <p:nvPr>
            <p:ph type="sldNum" sz="quarter" idx="12"/>
          </p:nvPr>
        </p:nvSpPr>
        <p:spPr/>
        <p:txBody>
          <a:bodyPr/>
          <a:lstStyle/>
          <a:p>
            <a:fld id="{6AF9D24E-6728-4363-8779-0A4E8EAAAED7}" type="slidenum">
              <a:rPr lang="en-US" smtClean="0"/>
              <a:pPr/>
              <a:t>60</a:t>
            </a:fld>
            <a:endParaRPr lang="en-US" dirty="0"/>
          </a:p>
        </p:txBody>
      </p:sp>
    </p:spTree>
    <p:extLst>
      <p:ext uri="{BB962C8B-B14F-4D97-AF65-F5344CB8AC3E}">
        <p14:creationId xmlns:p14="http://schemas.microsoft.com/office/powerpoint/2010/main" val="325521895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Biological Effects of Ionizing Radiation</a:t>
            </a:r>
            <a:endParaRPr lang="en-US" b="1" dirty="0"/>
          </a:p>
        </p:txBody>
      </p:sp>
      <p:sp>
        <p:nvSpPr>
          <p:cNvPr id="3" name="Content Placeholder 2"/>
          <p:cNvSpPr>
            <a:spLocks noGrp="1"/>
          </p:cNvSpPr>
          <p:nvPr>
            <p:ph idx="1"/>
          </p:nvPr>
        </p:nvSpPr>
        <p:spPr/>
        <p:txBody>
          <a:bodyPr/>
          <a:lstStyle/>
          <a:p>
            <a:pPr marL="0" indent="0">
              <a:buNone/>
            </a:pPr>
            <a:r>
              <a:rPr lang="en-US" b="1" dirty="0" smtClean="0"/>
              <a:t>Q1.  </a:t>
            </a:r>
            <a:r>
              <a:rPr lang="en-US" dirty="0" smtClean="0"/>
              <a:t>Which of the following has the highest LET?</a:t>
            </a:r>
          </a:p>
          <a:p>
            <a:pPr marL="0" indent="0">
              <a:buNone/>
            </a:pPr>
            <a:r>
              <a:rPr lang="en-US" dirty="0" smtClean="0"/>
              <a:t> </a:t>
            </a:r>
          </a:p>
          <a:p>
            <a:pPr marL="0" indent="0">
              <a:buNone/>
            </a:pPr>
            <a:r>
              <a:rPr lang="en-US" dirty="0" smtClean="0"/>
              <a:t>A. alpha particle</a:t>
            </a:r>
          </a:p>
          <a:p>
            <a:pPr marL="0" indent="0">
              <a:buNone/>
            </a:pPr>
            <a:r>
              <a:rPr lang="en-US" dirty="0" smtClean="0"/>
              <a:t>B. gamma ray</a:t>
            </a:r>
          </a:p>
          <a:p>
            <a:pPr marL="0" indent="0">
              <a:buNone/>
            </a:pPr>
            <a:r>
              <a:rPr lang="en-US" dirty="0" smtClean="0"/>
              <a:t>C. x-ray</a:t>
            </a:r>
          </a:p>
          <a:p>
            <a:pPr marL="0" indent="0">
              <a:buNone/>
            </a:pPr>
            <a:r>
              <a:rPr lang="en-US" dirty="0" smtClean="0"/>
              <a:t>D. beta particle</a:t>
            </a:r>
            <a:endParaRPr lang="en-US" dirty="0"/>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61</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215709397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Biological Effects of Ionizing Radiation</a:t>
            </a:r>
            <a:endParaRPr lang="en-US" b="1" dirty="0"/>
          </a:p>
        </p:txBody>
      </p:sp>
      <p:sp>
        <p:nvSpPr>
          <p:cNvPr id="3" name="Content Placeholder 2"/>
          <p:cNvSpPr>
            <a:spLocks noGrp="1"/>
          </p:cNvSpPr>
          <p:nvPr>
            <p:ph idx="1"/>
          </p:nvPr>
        </p:nvSpPr>
        <p:spPr/>
        <p:txBody>
          <a:bodyPr/>
          <a:lstStyle/>
          <a:p>
            <a:pPr marL="0" indent="0">
              <a:buNone/>
            </a:pPr>
            <a:r>
              <a:rPr lang="en-US" b="1" dirty="0"/>
              <a:t>Q2</a:t>
            </a:r>
            <a:r>
              <a:rPr lang="en-US" dirty="0"/>
              <a:t>.  </a:t>
            </a:r>
            <a:r>
              <a:rPr lang="en-US" dirty="0" smtClean="0"/>
              <a:t>Radiation-related </a:t>
            </a:r>
            <a:r>
              <a:rPr lang="en-US" dirty="0"/>
              <a:t>factors that determine the biological effects of radiation include all but one of the following:</a:t>
            </a:r>
          </a:p>
          <a:p>
            <a:pPr marL="0" indent="0">
              <a:buNone/>
            </a:pPr>
            <a:r>
              <a:rPr lang="en-US" dirty="0"/>
              <a:t> </a:t>
            </a:r>
          </a:p>
          <a:p>
            <a:pPr marL="0" indent="0">
              <a:buNone/>
            </a:pPr>
            <a:r>
              <a:rPr lang="en-US" dirty="0"/>
              <a:t>A. absorbed dose</a:t>
            </a:r>
          </a:p>
          <a:p>
            <a:pPr marL="0" indent="0">
              <a:buNone/>
            </a:pPr>
            <a:r>
              <a:rPr lang="en-US" dirty="0"/>
              <a:t>B. dose rate</a:t>
            </a:r>
          </a:p>
          <a:p>
            <a:pPr marL="0" indent="0">
              <a:buNone/>
            </a:pPr>
            <a:r>
              <a:rPr lang="en-US" dirty="0"/>
              <a:t>C. DNA repair mechanisms</a:t>
            </a:r>
          </a:p>
          <a:p>
            <a:pPr marL="0" indent="0">
              <a:buNone/>
            </a:pPr>
            <a:r>
              <a:rPr lang="en-US" dirty="0"/>
              <a:t>D. type and energy of radiation</a:t>
            </a:r>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62</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34210540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Biological Effects of Ionizing Radiation</a:t>
            </a:r>
            <a:endParaRPr lang="en-US" b="1" dirty="0"/>
          </a:p>
        </p:txBody>
      </p:sp>
      <p:sp>
        <p:nvSpPr>
          <p:cNvPr id="3" name="Content Placeholder 2"/>
          <p:cNvSpPr>
            <a:spLocks noGrp="1"/>
          </p:cNvSpPr>
          <p:nvPr>
            <p:ph idx="1"/>
          </p:nvPr>
        </p:nvSpPr>
        <p:spPr/>
        <p:txBody>
          <a:bodyPr/>
          <a:lstStyle/>
          <a:p>
            <a:pPr marL="0" indent="0">
              <a:buNone/>
            </a:pPr>
            <a:r>
              <a:rPr lang="en-US" b="1" dirty="0"/>
              <a:t>Q3</a:t>
            </a:r>
            <a:r>
              <a:rPr lang="en-US" dirty="0"/>
              <a:t>.  What cell type is most sensitive to radiation injury?</a:t>
            </a:r>
          </a:p>
          <a:p>
            <a:pPr marL="0" indent="0">
              <a:buNone/>
            </a:pPr>
            <a:r>
              <a:rPr lang="en-US" dirty="0"/>
              <a:t> </a:t>
            </a:r>
          </a:p>
          <a:p>
            <a:pPr marL="0" indent="0">
              <a:buNone/>
            </a:pPr>
            <a:r>
              <a:rPr lang="en-US" dirty="0"/>
              <a:t>A. erythroblast</a:t>
            </a:r>
          </a:p>
          <a:p>
            <a:pPr marL="0" indent="0">
              <a:buNone/>
            </a:pPr>
            <a:r>
              <a:rPr lang="en-US" dirty="0"/>
              <a:t>B. erythrocyte</a:t>
            </a:r>
          </a:p>
          <a:p>
            <a:pPr marL="0" indent="0">
              <a:buNone/>
            </a:pPr>
            <a:r>
              <a:rPr lang="en-US" dirty="0"/>
              <a:t>C. myocyte</a:t>
            </a:r>
          </a:p>
          <a:p>
            <a:pPr marL="0" indent="0">
              <a:buNone/>
            </a:pPr>
            <a:r>
              <a:rPr lang="en-US" dirty="0"/>
              <a:t>D. hepatocyte</a:t>
            </a:r>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63</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132888691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Biological Effects of Ionizing Radiation</a:t>
            </a:r>
            <a:endParaRPr lang="en-US" b="1" dirty="0"/>
          </a:p>
        </p:txBody>
      </p:sp>
      <p:sp>
        <p:nvSpPr>
          <p:cNvPr id="3" name="Content Placeholder 2"/>
          <p:cNvSpPr>
            <a:spLocks noGrp="1"/>
          </p:cNvSpPr>
          <p:nvPr>
            <p:ph idx="1"/>
          </p:nvPr>
        </p:nvSpPr>
        <p:spPr/>
        <p:txBody>
          <a:bodyPr/>
          <a:lstStyle/>
          <a:p>
            <a:pPr marL="0" indent="0">
              <a:buNone/>
            </a:pPr>
            <a:r>
              <a:rPr lang="en-US" b="1" dirty="0"/>
              <a:t>Q4</a:t>
            </a:r>
            <a:r>
              <a:rPr lang="en-US" dirty="0"/>
              <a:t>.  What molecule is the primary site of </a:t>
            </a:r>
            <a:r>
              <a:rPr lang="en-US" dirty="0" smtClean="0"/>
              <a:t>radiation-induced </a:t>
            </a:r>
            <a:r>
              <a:rPr lang="en-US" dirty="0"/>
              <a:t>injury?</a:t>
            </a:r>
          </a:p>
          <a:p>
            <a:pPr marL="0" indent="0">
              <a:buNone/>
            </a:pPr>
            <a:r>
              <a:rPr lang="en-US" dirty="0"/>
              <a:t> </a:t>
            </a:r>
          </a:p>
          <a:p>
            <a:pPr marL="0" indent="0">
              <a:buNone/>
            </a:pPr>
            <a:r>
              <a:rPr lang="en-US" dirty="0"/>
              <a:t>A. deoxyribonucleic acid</a:t>
            </a:r>
          </a:p>
          <a:p>
            <a:pPr marL="0" indent="0">
              <a:buNone/>
            </a:pPr>
            <a:r>
              <a:rPr lang="en-US" dirty="0"/>
              <a:t>B. ribonucleic acid</a:t>
            </a:r>
          </a:p>
          <a:p>
            <a:pPr marL="0" indent="0">
              <a:buNone/>
            </a:pPr>
            <a:r>
              <a:rPr lang="en-US" dirty="0"/>
              <a:t>C. DNA polymerase</a:t>
            </a:r>
          </a:p>
          <a:p>
            <a:pPr marL="0" indent="0">
              <a:buNone/>
            </a:pPr>
            <a:r>
              <a:rPr lang="en-US" dirty="0"/>
              <a:t>D. hemoglobin</a:t>
            </a:r>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64</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182102573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Biological Effects of Ionizing Radiation</a:t>
            </a:r>
            <a:endParaRPr lang="en-US" b="1" dirty="0"/>
          </a:p>
        </p:txBody>
      </p:sp>
      <p:sp>
        <p:nvSpPr>
          <p:cNvPr id="3" name="Content Placeholder 2"/>
          <p:cNvSpPr>
            <a:spLocks noGrp="1"/>
          </p:cNvSpPr>
          <p:nvPr>
            <p:ph idx="1"/>
          </p:nvPr>
        </p:nvSpPr>
        <p:spPr/>
        <p:txBody>
          <a:bodyPr/>
          <a:lstStyle/>
          <a:p>
            <a:pPr marL="0" indent="0">
              <a:buNone/>
            </a:pPr>
            <a:r>
              <a:rPr lang="en-US" b="1" dirty="0"/>
              <a:t>Q5</a:t>
            </a:r>
            <a:r>
              <a:rPr lang="en-US" dirty="0"/>
              <a:t>.  Which of the following is a Non-deterministic </a:t>
            </a:r>
            <a:r>
              <a:rPr lang="en-US" dirty="0" smtClean="0"/>
              <a:t>(stochastic</a:t>
            </a:r>
            <a:r>
              <a:rPr lang="en-US" dirty="0"/>
              <a:t>) biologic effect of radiation?</a:t>
            </a:r>
          </a:p>
          <a:p>
            <a:pPr marL="0" indent="0">
              <a:buNone/>
            </a:pPr>
            <a:r>
              <a:rPr lang="en-US" dirty="0"/>
              <a:t> </a:t>
            </a:r>
          </a:p>
          <a:p>
            <a:pPr marL="0" indent="0">
              <a:buNone/>
            </a:pPr>
            <a:r>
              <a:rPr lang="en-US" dirty="0"/>
              <a:t>A. hair </a:t>
            </a:r>
            <a:r>
              <a:rPr lang="en-US" dirty="0" smtClean="0"/>
              <a:t>loss</a:t>
            </a:r>
            <a:endParaRPr lang="en-US" dirty="0"/>
          </a:p>
          <a:p>
            <a:pPr marL="0" indent="0">
              <a:buNone/>
            </a:pPr>
            <a:r>
              <a:rPr lang="en-US" dirty="0"/>
              <a:t>B. skin erythema</a:t>
            </a:r>
          </a:p>
          <a:p>
            <a:pPr marL="0" indent="0">
              <a:buNone/>
            </a:pPr>
            <a:r>
              <a:rPr lang="en-US" dirty="0"/>
              <a:t>C. cataract</a:t>
            </a:r>
          </a:p>
          <a:p>
            <a:pPr marL="0" indent="0">
              <a:buNone/>
            </a:pPr>
            <a:r>
              <a:rPr lang="en-US" dirty="0"/>
              <a:t>D. risk of </a:t>
            </a:r>
            <a:r>
              <a:rPr lang="en-US" dirty="0" smtClean="0"/>
              <a:t>cancer</a:t>
            </a:r>
            <a:endParaRPr lang="en-US" dirty="0"/>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65</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347536012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Biological Effects of Ionizing Radiation</a:t>
            </a:r>
            <a:endParaRPr lang="en-US" b="1" dirty="0"/>
          </a:p>
        </p:txBody>
      </p:sp>
      <p:sp>
        <p:nvSpPr>
          <p:cNvPr id="3" name="Content Placeholder 2"/>
          <p:cNvSpPr>
            <a:spLocks noGrp="1"/>
          </p:cNvSpPr>
          <p:nvPr>
            <p:ph idx="1"/>
          </p:nvPr>
        </p:nvSpPr>
        <p:spPr/>
        <p:txBody>
          <a:bodyPr/>
          <a:lstStyle/>
          <a:p>
            <a:pPr marL="0" indent="0">
              <a:buNone/>
            </a:pPr>
            <a:r>
              <a:rPr lang="en-US" b="1" dirty="0"/>
              <a:t>Q6</a:t>
            </a:r>
            <a:r>
              <a:rPr lang="en-US" dirty="0"/>
              <a:t>.  What would be a lethal </a:t>
            </a:r>
            <a:r>
              <a:rPr lang="en-US" dirty="0" smtClean="0"/>
              <a:t>dose </a:t>
            </a:r>
            <a:r>
              <a:rPr lang="en-US" dirty="0"/>
              <a:t>of </a:t>
            </a:r>
            <a:r>
              <a:rPr lang="en-US" dirty="0" smtClean="0"/>
              <a:t>whole body radiation</a:t>
            </a:r>
            <a:r>
              <a:rPr lang="en-US" dirty="0"/>
              <a:t>?</a:t>
            </a:r>
          </a:p>
          <a:p>
            <a:pPr marL="0" indent="0">
              <a:buNone/>
            </a:pPr>
            <a:r>
              <a:rPr lang="en-US" dirty="0"/>
              <a:t> </a:t>
            </a:r>
          </a:p>
          <a:p>
            <a:pPr marL="0" indent="0">
              <a:buNone/>
            </a:pPr>
            <a:r>
              <a:rPr lang="en-US" dirty="0"/>
              <a:t>A. 10 Gray</a:t>
            </a:r>
          </a:p>
          <a:p>
            <a:pPr marL="0" indent="0">
              <a:buNone/>
            </a:pPr>
            <a:r>
              <a:rPr lang="en-US" dirty="0"/>
              <a:t>B. 1 Gray</a:t>
            </a:r>
          </a:p>
          <a:p>
            <a:pPr marL="0" indent="0">
              <a:buNone/>
            </a:pPr>
            <a:r>
              <a:rPr lang="en-US" dirty="0"/>
              <a:t>C. 0.1 Gray</a:t>
            </a:r>
          </a:p>
          <a:p>
            <a:pPr marL="0" indent="0">
              <a:buNone/>
            </a:pPr>
            <a:r>
              <a:rPr lang="en-US" dirty="0"/>
              <a:t>D. 0.01 Gray</a:t>
            </a:r>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66</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3761146545"/>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Biological Effects of Ionizing Radiation</a:t>
            </a:r>
            <a:endParaRPr lang="en-US" b="1" dirty="0"/>
          </a:p>
        </p:txBody>
      </p:sp>
      <p:sp>
        <p:nvSpPr>
          <p:cNvPr id="3" name="Content Placeholder 2"/>
          <p:cNvSpPr>
            <a:spLocks noGrp="1"/>
          </p:cNvSpPr>
          <p:nvPr>
            <p:ph idx="1"/>
          </p:nvPr>
        </p:nvSpPr>
        <p:spPr/>
        <p:txBody>
          <a:bodyPr>
            <a:normAutofit fontScale="92500" lnSpcReduction="20000"/>
          </a:bodyPr>
          <a:lstStyle/>
          <a:p>
            <a:pPr marL="0" indent="0">
              <a:buNone/>
            </a:pPr>
            <a:r>
              <a:rPr lang="en-US" b="1" dirty="0"/>
              <a:t>Q7</a:t>
            </a:r>
            <a:r>
              <a:rPr lang="en-US" dirty="0"/>
              <a:t>.  Pulmonary CT </a:t>
            </a:r>
            <a:r>
              <a:rPr lang="en-US" dirty="0" smtClean="0"/>
              <a:t>angiogram </a:t>
            </a:r>
            <a:r>
              <a:rPr lang="en-US" dirty="0"/>
              <a:t>to assess the presence of pulmonary emboli in a </a:t>
            </a:r>
            <a:r>
              <a:rPr lang="en-US" dirty="0" smtClean="0"/>
              <a:t>28-year-old </a:t>
            </a:r>
            <a:r>
              <a:rPr lang="en-US" dirty="0"/>
              <a:t>woman </a:t>
            </a:r>
            <a:r>
              <a:rPr lang="en-US" dirty="0" smtClean="0"/>
              <a:t>who was </a:t>
            </a:r>
            <a:r>
              <a:rPr lang="en-US" dirty="0"/>
              <a:t>30 weeks pregnant would most likely increase the risk to the fetus of which of the following:</a:t>
            </a:r>
          </a:p>
          <a:p>
            <a:pPr marL="0" indent="0">
              <a:buNone/>
            </a:pPr>
            <a:r>
              <a:rPr lang="en-US" dirty="0"/>
              <a:t> </a:t>
            </a:r>
          </a:p>
          <a:p>
            <a:pPr marL="0" indent="0">
              <a:buNone/>
            </a:pPr>
            <a:r>
              <a:rPr lang="en-US" dirty="0"/>
              <a:t>A. fetal malformation</a:t>
            </a:r>
          </a:p>
          <a:p>
            <a:pPr marL="0" indent="0">
              <a:buNone/>
            </a:pPr>
            <a:r>
              <a:rPr lang="en-US" dirty="0"/>
              <a:t>B. prenatal death</a:t>
            </a:r>
          </a:p>
          <a:p>
            <a:pPr marL="0" indent="0">
              <a:buNone/>
            </a:pPr>
            <a:r>
              <a:rPr lang="en-US" dirty="0"/>
              <a:t>C. childhood cancer</a:t>
            </a:r>
          </a:p>
          <a:p>
            <a:pPr marL="0" indent="0">
              <a:buNone/>
            </a:pPr>
            <a:r>
              <a:rPr lang="en-US" dirty="0"/>
              <a:t>D. cataracts</a:t>
            </a:r>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67</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91063798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Biological Effects of Ionizing Radiation</a:t>
            </a:r>
            <a:endParaRPr lang="en-US" b="1" dirty="0"/>
          </a:p>
        </p:txBody>
      </p:sp>
      <p:sp>
        <p:nvSpPr>
          <p:cNvPr id="3" name="Content Placeholder 2"/>
          <p:cNvSpPr>
            <a:spLocks noGrp="1"/>
          </p:cNvSpPr>
          <p:nvPr>
            <p:ph idx="1"/>
          </p:nvPr>
        </p:nvSpPr>
        <p:spPr/>
        <p:txBody>
          <a:bodyPr>
            <a:normAutofit/>
          </a:bodyPr>
          <a:lstStyle/>
          <a:p>
            <a:pPr marL="0" indent="0">
              <a:buNone/>
            </a:pPr>
            <a:r>
              <a:rPr lang="en-US" b="1" dirty="0"/>
              <a:t>Q8</a:t>
            </a:r>
            <a:r>
              <a:rPr lang="en-US" dirty="0"/>
              <a:t>.  What is the most radiosensitive organ in a young adult </a:t>
            </a:r>
            <a:r>
              <a:rPr lang="en-US" dirty="0" smtClean="0"/>
              <a:t>woman </a:t>
            </a:r>
            <a:r>
              <a:rPr lang="en-US" dirty="0"/>
              <a:t>24 years of age?</a:t>
            </a:r>
          </a:p>
          <a:p>
            <a:pPr marL="0" indent="0">
              <a:buNone/>
            </a:pPr>
            <a:r>
              <a:rPr lang="en-US" dirty="0"/>
              <a:t> </a:t>
            </a:r>
          </a:p>
          <a:p>
            <a:pPr marL="0" indent="0">
              <a:buNone/>
            </a:pPr>
            <a:r>
              <a:rPr lang="en-US" dirty="0"/>
              <a:t>A. breast</a:t>
            </a:r>
          </a:p>
          <a:p>
            <a:pPr marL="0" indent="0">
              <a:buNone/>
            </a:pPr>
            <a:r>
              <a:rPr lang="en-US" dirty="0"/>
              <a:t>B. lung</a:t>
            </a:r>
          </a:p>
          <a:p>
            <a:pPr marL="0" indent="0">
              <a:buNone/>
            </a:pPr>
            <a:r>
              <a:rPr lang="en-US" dirty="0"/>
              <a:t>C. ovary</a:t>
            </a:r>
          </a:p>
          <a:p>
            <a:pPr marL="0" indent="0">
              <a:buNone/>
            </a:pPr>
            <a:r>
              <a:rPr lang="en-US" dirty="0"/>
              <a:t>D. skin</a:t>
            </a:r>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68</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126502712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Biological Effects of Ionizing Radiation</a:t>
            </a:r>
            <a:endParaRPr lang="en-US" b="1" dirty="0"/>
          </a:p>
        </p:txBody>
      </p:sp>
      <p:sp>
        <p:nvSpPr>
          <p:cNvPr id="3" name="Content Placeholder 2"/>
          <p:cNvSpPr>
            <a:spLocks noGrp="1"/>
          </p:cNvSpPr>
          <p:nvPr>
            <p:ph idx="1"/>
          </p:nvPr>
        </p:nvSpPr>
        <p:spPr/>
        <p:txBody>
          <a:bodyPr>
            <a:normAutofit/>
          </a:bodyPr>
          <a:lstStyle/>
          <a:p>
            <a:pPr marL="0" indent="0">
              <a:buNone/>
            </a:pPr>
            <a:r>
              <a:rPr lang="en-US" b="1" dirty="0"/>
              <a:t>Q9</a:t>
            </a:r>
            <a:r>
              <a:rPr lang="en-US" dirty="0"/>
              <a:t>.  What dose-response model does the BEIR VII report recommend for calculating the risk of biologic effects from ionizing radiation?</a:t>
            </a:r>
          </a:p>
          <a:p>
            <a:pPr marL="0" indent="0">
              <a:buNone/>
            </a:pPr>
            <a:r>
              <a:rPr lang="en-US" dirty="0"/>
              <a:t> </a:t>
            </a:r>
          </a:p>
          <a:p>
            <a:pPr marL="0" indent="0">
              <a:buNone/>
            </a:pPr>
            <a:r>
              <a:rPr lang="en-US" dirty="0"/>
              <a:t>A. </a:t>
            </a:r>
            <a:r>
              <a:rPr lang="en-US" dirty="0" smtClean="0"/>
              <a:t>linear-quadratic</a:t>
            </a:r>
            <a:endParaRPr lang="en-US" dirty="0"/>
          </a:p>
          <a:p>
            <a:pPr marL="0" indent="0">
              <a:buNone/>
            </a:pPr>
            <a:r>
              <a:rPr lang="en-US" dirty="0"/>
              <a:t>B. </a:t>
            </a:r>
            <a:r>
              <a:rPr lang="en-US" dirty="0" smtClean="0"/>
              <a:t>linear</a:t>
            </a:r>
            <a:r>
              <a:rPr lang="en-US" dirty="0"/>
              <a:t>, </a:t>
            </a:r>
            <a:r>
              <a:rPr lang="en-US" dirty="0" smtClean="0"/>
              <a:t>threshold</a:t>
            </a:r>
            <a:endParaRPr lang="en-US" dirty="0"/>
          </a:p>
          <a:p>
            <a:pPr marL="0" indent="0">
              <a:buNone/>
            </a:pPr>
            <a:r>
              <a:rPr lang="en-US" dirty="0"/>
              <a:t>C. </a:t>
            </a:r>
            <a:r>
              <a:rPr lang="en-US" dirty="0" smtClean="0"/>
              <a:t>linear</a:t>
            </a:r>
            <a:r>
              <a:rPr lang="en-US" dirty="0"/>
              <a:t>, </a:t>
            </a:r>
            <a:r>
              <a:rPr lang="en-US" dirty="0" smtClean="0"/>
              <a:t>no threshold</a:t>
            </a:r>
            <a:endParaRPr lang="en-US" dirty="0"/>
          </a:p>
          <a:p>
            <a:pPr marL="0" indent="0">
              <a:buNone/>
            </a:pPr>
            <a:r>
              <a:rPr lang="en-US" dirty="0"/>
              <a:t>D. </a:t>
            </a:r>
            <a:r>
              <a:rPr lang="en-US" dirty="0" smtClean="0"/>
              <a:t>radiation </a:t>
            </a:r>
            <a:r>
              <a:rPr lang="en-US" dirty="0" err="1" smtClean="0"/>
              <a:t>hormesis</a:t>
            </a:r>
            <a:endParaRPr lang="en-US" dirty="0"/>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69</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138067805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Structure of the Atom</a:t>
            </a:r>
            <a:endParaRPr lang="en-US" dirty="0"/>
          </a:p>
        </p:txBody>
      </p:sp>
      <p:sp>
        <p:nvSpPr>
          <p:cNvPr id="5" name="Content Placeholder 4"/>
          <p:cNvSpPr>
            <a:spLocks noGrp="1"/>
          </p:cNvSpPr>
          <p:nvPr>
            <p:ph idx="1"/>
          </p:nvPr>
        </p:nvSpPr>
        <p:spPr/>
        <p:txBody>
          <a:bodyPr>
            <a:normAutofit/>
          </a:bodyPr>
          <a:lstStyle/>
          <a:p>
            <a:pPr marL="0" indent="0">
              <a:buNone/>
            </a:pPr>
            <a:r>
              <a:rPr lang="en-US" b="1" dirty="0"/>
              <a:t>Q5</a:t>
            </a:r>
            <a:r>
              <a:rPr lang="en-US" dirty="0"/>
              <a:t>.  A proton is electrostatically repelled by:</a:t>
            </a:r>
          </a:p>
          <a:p>
            <a:pPr marL="0" indent="0">
              <a:buNone/>
            </a:pPr>
            <a:r>
              <a:rPr lang="en-US" dirty="0"/>
              <a:t> </a:t>
            </a:r>
          </a:p>
          <a:p>
            <a:pPr marL="0" indent="0">
              <a:buNone/>
            </a:pPr>
            <a:r>
              <a:rPr lang="en-US" dirty="0"/>
              <a:t>A. electrons</a:t>
            </a:r>
          </a:p>
          <a:p>
            <a:pPr marL="0" indent="0">
              <a:buNone/>
            </a:pPr>
            <a:r>
              <a:rPr lang="en-US" dirty="0"/>
              <a:t>B. neutrons</a:t>
            </a:r>
          </a:p>
          <a:p>
            <a:pPr marL="0" indent="0">
              <a:buNone/>
            </a:pPr>
            <a:r>
              <a:rPr lang="en-US" dirty="0"/>
              <a:t>C. positrons and neutrons</a:t>
            </a:r>
          </a:p>
          <a:p>
            <a:pPr marL="0" indent="0">
              <a:buNone/>
            </a:pPr>
            <a:r>
              <a:rPr lang="en-US" dirty="0"/>
              <a:t>D. alpha particles and electrons</a:t>
            </a:r>
          </a:p>
          <a:p>
            <a:pPr marL="0" indent="0">
              <a:buNone/>
            </a:pPr>
            <a:r>
              <a:rPr lang="en-US" dirty="0"/>
              <a:t>E. positrons and alpha particles</a:t>
            </a: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7</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42939790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Biological Effects of Ionizing Radiation</a:t>
            </a:r>
            <a:endParaRPr lang="en-US" b="1" dirty="0"/>
          </a:p>
        </p:txBody>
      </p:sp>
      <p:sp>
        <p:nvSpPr>
          <p:cNvPr id="3" name="Content Placeholder 2"/>
          <p:cNvSpPr>
            <a:spLocks noGrp="1"/>
          </p:cNvSpPr>
          <p:nvPr>
            <p:ph idx="1"/>
          </p:nvPr>
        </p:nvSpPr>
        <p:spPr/>
        <p:txBody>
          <a:bodyPr>
            <a:normAutofit fontScale="92500" lnSpcReduction="10000"/>
          </a:bodyPr>
          <a:lstStyle/>
          <a:p>
            <a:pPr marL="0" indent="0">
              <a:buNone/>
            </a:pPr>
            <a:r>
              <a:rPr lang="en-US" b="1" dirty="0"/>
              <a:t>Q10</a:t>
            </a:r>
            <a:r>
              <a:rPr lang="en-US" dirty="0"/>
              <a:t>.  What percentage of excess cases of cancer would you expect in a general population in the USA if 10,000 people were exposed to 10 mSv over one year from a slow radiation leak?</a:t>
            </a:r>
          </a:p>
          <a:p>
            <a:pPr marL="0" indent="0">
              <a:buNone/>
            </a:pPr>
            <a:r>
              <a:rPr lang="en-US" dirty="0"/>
              <a:t> </a:t>
            </a:r>
          </a:p>
          <a:p>
            <a:pPr marL="0" indent="0">
              <a:buNone/>
            </a:pPr>
            <a:r>
              <a:rPr lang="en-US" dirty="0"/>
              <a:t>A.  </a:t>
            </a:r>
            <a:r>
              <a:rPr lang="en-US" dirty="0" smtClean="0"/>
              <a:t>&lt;30 </a:t>
            </a:r>
            <a:r>
              <a:rPr lang="en-US" dirty="0"/>
              <a:t>percent</a:t>
            </a:r>
          </a:p>
          <a:p>
            <a:pPr marL="0" indent="0">
              <a:buNone/>
            </a:pPr>
            <a:r>
              <a:rPr lang="en-US" dirty="0"/>
              <a:t>B.  </a:t>
            </a:r>
            <a:r>
              <a:rPr lang="en-US" dirty="0" smtClean="0"/>
              <a:t>&lt;3 </a:t>
            </a:r>
            <a:r>
              <a:rPr lang="en-US" dirty="0"/>
              <a:t>percent</a:t>
            </a:r>
          </a:p>
          <a:p>
            <a:pPr marL="0" indent="0">
              <a:buNone/>
            </a:pPr>
            <a:r>
              <a:rPr lang="en-US" dirty="0"/>
              <a:t>C.  &lt;0.3 percent</a:t>
            </a:r>
          </a:p>
          <a:p>
            <a:pPr marL="0" indent="0">
              <a:buNone/>
            </a:pPr>
            <a:r>
              <a:rPr lang="en-US" dirty="0"/>
              <a:t>D. </a:t>
            </a:r>
            <a:r>
              <a:rPr lang="en-US" dirty="0" smtClean="0"/>
              <a:t>&lt;0.03 </a:t>
            </a:r>
            <a:r>
              <a:rPr lang="en-US" dirty="0"/>
              <a:t>percent</a:t>
            </a:r>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70</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1588173535"/>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Index</a:t>
            </a:r>
            <a:endParaRPr lang="en-US" dirty="0"/>
          </a:p>
        </p:txBody>
      </p:sp>
      <p:sp>
        <p:nvSpPr>
          <p:cNvPr id="3" name="Content Placeholder 2"/>
          <p:cNvSpPr>
            <a:spLocks noGrp="1"/>
          </p:cNvSpPr>
          <p:nvPr>
            <p:ph sz="half" idx="1"/>
          </p:nvPr>
        </p:nvSpPr>
        <p:spPr/>
        <p:txBody>
          <a:bodyPr>
            <a:normAutofit fontScale="92500" lnSpcReduction="10000"/>
          </a:bodyPr>
          <a:lstStyle/>
          <a:p>
            <a:pPr>
              <a:buNone/>
            </a:pPr>
            <a:r>
              <a:rPr lang="en-US" dirty="0" smtClean="0">
                <a:hlinkClick r:id="rId2" action="ppaction://hlinksldjump"/>
              </a:rPr>
              <a:t>Beginning of File</a:t>
            </a:r>
            <a:endParaRPr lang="en-US" dirty="0"/>
          </a:p>
          <a:p>
            <a:pPr>
              <a:buNone/>
            </a:pPr>
            <a:r>
              <a:rPr lang="en-US" dirty="0">
                <a:hlinkClick r:id="rId3" action="ppaction://hlinksldjump"/>
              </a:rPr>
              <a:t>Structure of the Atom</a:t>
            </a:r>
            <a:endParaRPr lang="en-US" dirty="0"/>
          </a:p>
          <a:p>
            <a:pPr>
              <a:buNone/>
            </a:pPr>
            <a:r>
              <a:rPr lang="en-US" dirty="0">
                <a:hlinkClick r:id="rId4" action="ppaction://hlinksldjump"/>
              </a:rPr>
              <a:t>Electromagnetic Radiation</a:t>
            </a:r>
            <a:endParaRPr lang="en-US" dirty="0"/>
          </a:p>
          <a:p>
            <a:pPr>
              <a:buNone/>
            </a:pPr>
            <a:r>
              <a:rPr lang="en-US" dirty="0">
                <a:hlinkClick r:id="rId5" action="ppaction://hlinksldjump"/>
              </a:rPr>
              <a:t>Particulate Radiation</a:t>
            </a:r>
            <a:endParaRPr lang="en-US" dirty="0"/>
          </a:p>
          <a:p>
            <a:pPr>
              <a:buNone/>
            </a:pPr>
            <a:r>
              <a:rPr lang="en-US" dirty="0">
                <a:hlinkClick r:id="rId6" action="ppaction://hlinksldjump"/>
              </a:rPr>
              <a:t>Interactions</a:t>
            </a:r>
            <a:endParaRPr lang="en-US" dirty="0"/>
          </a:p>
          <a:p>
            <a:pPr>
              <a:buNone/>
            </a:pPr>
            <a:r>
              <a:rPr lang="en-US" dirty="0">
                <a:hlinkClick r:id="rId7" action="ppaction://hlinksldjump"/>
              </a:rPr>
              <a:t>Radiation Units</a:t>
            </a:r>
            <a:endParaRPr lang="en-US" dirty="0"/>
          </a:p>
          <a:p>
            <a:pPr>
              <a:buNone/>
            </a:pPr>
            <a:r>
              <a:rPr lang="en-US" dirty="0">
                <a:hlinkClick r:id="rId8" action="ppaction://hlinksldjump"/>
              </a:rPr>
              <a:t>X-Ray Production</a:t>
            </a:r>
            <a:endParaRPr lang="en-US" dirty="0"/>
          </a:p>
          <a:p>
            <a:pPr>
              <a:buNone/>
            </a:pPr>
            <a:r>
              <a:rPr lang="en-US" dirty="0">
                <a:hlinkClick r:id="rId9" action="ppaction://hlinksldjump"/>
              </a:rPr>
              <a:t>Imaging Science &amp; Technology</a:t>
            </a:r>
            <a:endParaRPr lang="en-US" dirty="0"/>
          </a:p>
          <a:p>
            <a:pPr>
              <a:buNone/>
            </a:pPr>
            <a:r>
              <a:rPr lang="en-US" dirty="0">
                <a:hlinkClick r:id="rId10" action="ppaction://hlinksldjump"/>
              </a:rPr>
              <a:t>Biological Effects</a:t>
            </a:r>
            <a:endParaRPr lang="en-US" dirty="0"/>
          </a:p>
          <a:p>
            <a:endParaRPr lang="en-US" dirty="0"/>
          </a:p>
        </p:txBody>
      </p:sp>
      <p:sp>
        <p:nvSpPr>
          <p:cNvPr id="4" name="Content Placeholder 3"/>
          <p:cNvSpPr>
            <a:spLocks noGrp="1"/>
          </p:cNvSpPr>
          <p:nvPr>
            <p:ph sz="half" idx="2"/>
          </p:nvPr>
        </p:nvSpPr>
        <p:spPr/>
        <p:txBody>
          <a:bodyPr>
            <a:normAutofit fontScale="92500" lnSpcReduction="10000"/>
          </a:bodyPr>
          <a:lstStyle/>
          <a:p>
            <a:pPr>
              <a:buNone/>
            </a:pPr>
            <a:r>
              <a:rPr lang="en-US" dirty="0">
                <a:hlinkClick r:id="rId11" action="ppaction://hlinksldjump"/>
              </a:rPr>
              <a:t>Radiation Protection</a:t>
            </a:r>
            <a:endParaRPr lang="en-US" dirty="0"/>
          </a:p>
          <a:p>
            <a:pPr>
              <a:buNone/>
            </a:pPr>
            <a:r>
              <a:rPr lang="en-US" dirty="0">
                <a:hlinkClick r:id="rId12" action="ppaction://hlinksldjump"/>
              </a:rPr>
              <a:t>Projection Imaging</a:t>
            </a:r>
            <a:endParaRPr lang="en-US" dirty="0"/>
          </a:p>
          <a:p>
            <a:pPr>
              <a:buNone/>
            </a:pPr>
            <a:r>
              <a:rPr lang="en-US" dirty="0">
                <a:hlinkClick r:id="rId13" action="ppaction://hlinksldjump"/>
              </a:rPr>
              <a:t>General Radiography</a:t>
            </a:r>
            <a:endParaRPr lang="en-US" dirty="0"/>
          </a:p>
          <a:p>
            <a:pPr>
              <a:buNone/>
            </a:pPr>
            <a:r>
              <a:rPr lang="en-US" dirty="0">
                <a:hlinkClick r:id="rId14" action="ppaction://hlinksldjump"/>
              </a:rPr>
              <a:t>Mammography</a:t>
            </a:r>
            <a:endParaRPr lang="en-US" dirty="0"/>
          </a:p>
          <a:p>
            <a:pPr>
              <a:buNone/>
            </a:pPr>
            <a:r>
              <a:rPr lang="en-US" dirty="0">
                <a:hlinkClick r:id="rId15" action="ppaction://hlinksldjump"/>
              </a:rPr>
              <a:t>Fluoroscopy / Interventional</a:t>
            </a:r>
            <a:endParaRPr lang="en-US" dirty="0"/>
          </a:p>
          <a:p>
            <a:pPr>
              <a:buNone/>
            </a:pPr>
            <a:r>
              <a:rPr lang="en-US" dirty="0">
                <a:hlinkClick r:id="rId16" action="ppaction://hlinksldjump"/>
              </a:rPr>
              <a:t>Computed Tomography</a:t>
            </a:r>
            <a:endParaRPr lang="en-US" dirty="0"/>
          </a:p>
          <a:p>
            <a:pPr>
              <a:buNone/>
            </a:pPr>
            <a:r>
              <a:rPr lang="en-US" dirty="0">
                <a:hlinkClick r:id="rId17" action="ppaction://hlinksldjump"/>
              </a:rPr>
              <a:t>Ultrasound</a:t>
            </a:r>
            <a:endParaRPr lang="en-US" dirty="0"/>
          </a:p>
          <a:p>
            <a:pPr>
              <a:buNone/>
            </a:pPr>
            <a:r>
              <a:rPr lang="en-US" dirty="0">
                <a:hlinkClick r:id="rId18" action="ppaction://hlinksldjump"/>
              </a:rPr>
              <a:t>Magnetic Resonance Imaging</a:t>
            </a:r>
            <a:endParaRPr lang="en-US" dirty="0"/>
          </a:p>
          <a:p>
            <a:pPr>
              <a:buNone/>
            </a:pPr>
            <a:r>
              <a:rPr lang="en-US" dirty="0">
                <a:hlinkClick r:id="rId19" action="ppaction://hlinksldjump"/>
              </a:rPr>
              <a:t>Nuclear Medicine</a:t>
            </a:r>
            <a:endParaRPr lang="en-US" dirty="0"/>
          </a:p>
          <a:p>
            <a:endParaRPr lang="en-US" dirty="0"/>
          </a:p>
        </p:txBody>
      </p:sp>
      <p:sp>
        <p:nvSpPr>
          <p:cNvPr id="5" name="Date Placeholder 4"/>
          <p:cNvSpPr>
            <a:spLocks noGrp="1"/>
          </p:cNvSpPr>
          <p:nvPr>
            <p:ph type="dt" sz="half" idx="10"/>
          </p:nvPr>
        </p:nvSpPr>
        <p:spPr/>
        <p:txBody>
          <a:bodyPr/>
          <a:lstStyle/>
          <a:p>
            <a:r>
              <a:rPr lang="en-US" smtClean="0"/>
              <a:t>AAPM DR Residents Physics Curriculum - August 2013</a:t>
            </a:r>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
        <p:nvSpPr>
          <p:cNvPr id="7" name="Slide Number Placeholder 6"/>
          <p:cNvSpPr>
            <a:spLocks noGrp="1"/>
          </p:cNvSpPr>
          <p:nvPr>
            <p:ph type="sldNum" sz="quarter" idx="12"/>
          </p:nvPr>
        </p:nvSpPr>
        <p:spPr/>
        <p:txBody>
          <a:bodyPr/>
          <a:lstStyle/>
          <a:p>
            <a:fld id="{6AF9D24E-6728-4363-8779-0A4E8EAAAED7}" type="slidenum">
              <a:rPr lang="en-US" smtClean="0"/>
              <a:pPr/>
              <a:t>71</a:t>
            </a:fld>
            <a:endParaRPr lang="en-US" dirty="0"/>
          </a:p>
        </p:txBody>
      </p:sp>
    </p:spTree>
    <p:extLst>
      <p:ext uri="{BB962C8B-B14F-4D97-AF65-F5344CB8AC3E}">
        <p14:creationId xmlns:p14="http://schemas.microsoft.com/office/powerpoint/2010/main" val="3255218950"/>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Radiation Protection and Associated Regulations</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b="1" dirty="0"/>
              <a:t>Q1</a:t>
            </a:r>
            <a:r>
              <a:rPr lang="en-US" dirty="0"/>
              <a:t>.  The recommended weekly effective dose limit for radiologists under current regulations is:</a:t>
            </a:r>
          </a:p>
          <a:p>
            <a:pPr marL="0" indent="0">
              <a:buNone/>
            </a:pPr>
            <a:r>
              <a:rPr lang="en-US" b="1" dirty="0"/>
              <a:t> </a:t>
            </a:r>
            <a:endParaRPr lang="en-US" dirty="0"/>
          </a:p>
          <a:p>
            <a:pPr marL="0" indent="0">
              <a:buNone/>
            </a:pPr>
            <a:r>
              <a:rPr lang="en-US" dirty="0"/>
              <a:t>A.	10 mSv</a:t>
            </a:r>
          </a:p>
          <a:p>
            <a:pPr marL="0" indent="0">
              <a:buNone/>
            </a:pPr>
            <a:r>
              <a:rPr lang="en-US" dirty="0"/>
              <a:t>B.	50 mSv</a:t>
            </a:r>
          </a:p>
          <a:p>
            <a:pPr marL="0" indent="0">
              <a:buNone/>
            </a:pPr>
            <a:r>
              <a:rPr lang="en-US" dirty="0"/>
              <a:t>C.	100 mSv</a:t>
            </a:r>
          </a:p>
          <a:p>
            <a:pPr marL="0" indent="0">
              <a:buNone/>
            </a:pPr>
            <a:r>
              <a:rPr lang="en-US" dirty="0"/>
              <a:t>D.	0.5 mSv</a:t>
            </a:r>
          </a:p>
          <a:p>
            <a:pPr marL="0" indent="0">
              <a:buNone/>
            </a:pPr>
            <a:r>
              <a:rPr lang="en-US" dirty="0"/>
              <a:t>E.	1.0 mSv</a:t>
            </a:r>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72</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282967129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Radiation Protection and Associated Regulations</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b="1" dirty="0"/>
              <a:t>Q2</a:t>
            </a:r>
            <a:r>
              <a:rPr lang="en-US" dirty="0"/>
              <a:t>.  According to NCRP Reports 93 (1987) and 160 (2009), over time the yearly level of background/ natural radiation received per capita has most nearly:</a:t>
            </a:r>
          </a:p>
          <a:p>
            <a:pPr marL="0" indent="0">
              <a:buNone/>
            </a:pPr>
            <a:r>
              <a:rPr lang="en-US" b="1" dirty="0"/>
              <a:t> </a:t>
            </a:r>
            <a:endParaRPr lang="en-US" dirty="0"/>
          </a:p>
          <a:p>
            <a:pPr marL="0" indent="0">
              <a:buNone/>
            </a:pPr>
            <a:r>
              <a:rPr lang="en-US" dirty="0"/>
              <a:t>A. increased by a factor of two</a:t>
            </a:r>
          </a:p>
          <a:p>
            <a:pPr marL="0" indent="0">
              <a:buNone/>
            </a:pPr>
            <a:r>
              <a:rPr lang="en-US" dirty="0"/>
              <a:t>B. increased by a factor of four</a:t>
            </a:r>
          </a:p>
          <a:p>
            <a:pPr marL="0" indent="0">
              <a:buNone/>
            </a:pPr>
            <a:r>
              <a:rPr lang="en-US" dirty="0"/>
              <a:t>C. increased by a factor of six</a:t>
            </a:r>
          </a:p>
          <a:p>
            <a:pPr marL="0" indent="0">
              <a:buNone/>
            </a:pPr>
            <a:r>
              <a:rPr lang="en-US" dirty="0"/>
              <a:t>D. stayed the same</a:t>
            </a:r>
          </a:p>
          <a:p>
            <a:pPr marL="0" indent="0">
              <a:buNone/>
            </a:pPr>
            <a:r>
              <a:rPr lang="en-US" dirty="0"/>
              <a:t>E. decreased</a:t>
            </a:r>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73</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104649544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Radiation Protection and Associated Regulations</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b="1" dirty="0"/>
              <a:t>Q3</a:t>
            </a:r>
            <a:r>
              <a:rPr lang="en-US" dirty="0"/>
              <a:t>.  According to NCRP Reports 93 (1987) and 160 (2009), the effective dose received by the average American from </a:t>
            </a:r>
            <a:r>
              <a:rPr lang="en-US" dirty="0" smtClean="0"/>
              <a:t>medical </a:t>
            </a:r>
            <a:r>
              <a:rPr lang="en-US" dirty="0"/>
              <a:t>radiation has, over time, most nearly:</a:t>
            </a:r>
          </a:p>
          <a:p>
            <a:pPr marL="0" indent="0">
              <a:buNone/>
            </a:pPr>
            <a:r>
              <a:rPr lang="en-US" b="1" dirty="0"/>
              <a:t> </a:t>
            </a:r>
            <a:endParaRPr lang="en-US" dirty="0"/>
          </a:p>
          <a:p>
            <a:pPr marL="0" indent="0">
              <a:buNone/>
            </a:pPr>
            <a:r>
              <a:rPr lang="en-US" dirty="0"/>
              <a:t>A. increased by a factor of two</a:t>
            </a:r>
          </a:p>
          <a:p>
            <a:pPr marL="0" indent="0">
              <a:buNone/>
            </a:pPr>
            <a:r>
              <a:rPr lang="en-US" dirty="0"/>
              <a:t>B. increased by a factor of four</a:t>
            </a:r>
          </a:p>
          <a:p>
            <a:pPr marL="0" indent="0">
              <a:buNone/>
            </a:pPr>
            <a:r>
              <a:rPr lang="en-US" dirty="0"/>
              <a:t>C. increased by a factor of six</a:t>
            </a:r>
          </a:p>
          <a:p>
            <a:pPr marL="0" indent="0">
              <a:buNone/>
            </a:pPr>
            <a:r>
              <a:rPr lang="en-US" dirty="0"/>
              <a:t>D. stayed the same</a:t>
            </a:r>
          </a:p>
          <a:p>
            <a:pPr marL="0" indent="0">
              <a:buNone/>
            </a:pPr>
            <a:r>
              <a:rPr lang="en-US" dirty="0"/>
              <a:t>E. decreased</a:t>
            </a:r>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74</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1340608441"/>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Radiation Protection and Associated Regulations</a:t>
            </a:r>
            <a:endParaRPr lang="en-US" dirty="0"/>
          </a:p>
        </p:txBody>
      </p:sp>
      <p:sp>
        <p:nvSpPr>
          <p:cNvPr id="3" name="Content Placeholder 2"/>
          <p:cNvSpPr>
            <a:spLocks noGrp="1"/>
          </p:cNvSpPr>
          <p:nvPr>
            <p:ph idx="1"/>
          </p:nvPr>
        </p:nvSpPr>
        <p:spPr/>
        <p:txBody>
          <a:bodyPr>
            <a:normAutofit/>
          </a:bodyPr>
          <a:lstStyle/>
          <a:p>
            <a:pPr marL="0" indent="0">
              <a:buNone/>
            </a:pPr>
            <a:r>
              <a:rPr lang="en-US" b="1" dirty="0"/>
              <a:t>Q4</a:t>
            </a:r>
            <a:r>
              <a:rPr lang="en-US" dirty="0"/>
              <a:t>.  For a janitor’s closet adjacent to a radiographic room, the shielding calculation design goal is:</a:t>
            </a:r>
          </a:p>
          <a:p>
            <a:pPr marL="0" indent="0">
              <a:buNone/>
            </a:pPr>
            <a:r>
              <a:rPr lang="en-US" b="1" dirty="0"/>
              <a:t> </a:t>
            </a:r>
            <a:endParaRPr lang="en-US" dirty="0"/>
          </a:p>
          <a:p>
            <a:pPr marL="0" indent="0">
              <a:buNone/>
            </a:pPr>
            <a:r>
              <a:rPr lang="en-US" dirty="0"/>
              <a:t>A. 50 mSv per year</a:t>
            </a:r>
          </a:p>
          <a:p>
            <a:pPr marL="0" indent="0">
              <a:buNone/>
            </a:pPr>
            <a:r>
              <a:rPr lang="en-US" dirty="0"/>
              <a:t>B. 1 mSv per week</a:t>
            </a:r>
          </a:p>
          <a:p>
            <a:pPr marL="0" indent="0">
              <a:buNone/>
            </a:pPr>
            <a:r>
              <a:rPr lang="en-US" dirty="0"/>
              <a:t>C. 0.02 mSv per week</a:t>
            </a:r>
          </a:p>
          <a:p>
            <a:pPr marL="0" indent="0">
              <a:buNone/>
            </a:pPr>
            <a:r>
              <a:rPr lang="en-US" dirty="0"/>
              <a:t>D. 0.1 mSv per week</a:t>
            </a:r>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75</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648353823"/>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Radiation Protection and Associated Regulations</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b="1" dirty="0"/>
              <a:t>Q5</a:t>
            </a:r>
            <a:r>
              <a:rPr lang="en-US" dirty="0"/>
              <a:t>.  The ICRP released a statement in 2011 stating that the dose threshold for </a:t>
            </a:r>
            <a:r>
              <a:rPr lang="en-US" dirty="0" smtClean="0"/>
              <a:t>radiation-induced </a:t>
            </a:r>
            <a:r>
              <a:rPr lang="en-US" dirty="0"/>
              <a:t>cataracts was </a:t>
            </a:r>
            <a:r>
              <a:rPr lang="en-US" u="sng" dirty="0"/>
              <a:t>(</a:t>
            </a:r>
            <a:r>
              <a:rPr lang="en-US" u="sng" dirty="0" smtClean="0"/>
              <a:t>increased/decreased)</a:t>
            </a:r>
            <a:r>
              <a:rPr lang="en-US" dirty="0" smtClean="0"/>
              <a:t> </a:t>
            </a:r>
            <a:r>
              <a:rPr lang="en-US" dirty="0"/>
              <a:t>from 2 Gy to __________. </a:t>
            </a:r>
          </a:p>
          <a:p>
            <a:pPr marL="0" indent="0">
              <a:buNone/>
            </a:pPr>
            <a:r>
              <a:rPr lang="en-US" b="1" dirty="0"/>
              <a:t> </a:t>
            </a:r>
            <a:endParaRPr lang="en-US" dirty="0"/>
          </a:p>
          <a:p>
            <a:pPr marL="0" indent="0">
              <a:buNone/>
            </a:pPr>
            <a:r>
              <a:rPr lang="en-US" dirty="0"/>
              <a:t>A. increased, 3 Gy</a:t>
            </a:r>
          </a:p>
          <a:p>
            <a:pPr marL="0" indent="0">
              <a:buNone/>
            </a:pPr>
            <a:r>
              <a:rPr lang="en-US" dirty="0"/>
              <a:t>B. increased, 4 Gy</a:t>
            </a:r>
          </a:p>
          <a:p>
            <a:pPr marL="0" indent="0">
              <a:buNone/>
            </a:pPr>
            <a:r>
              <a:rPr lang="en-US" dirty="0"/>
              <a:t>C. increased, 8 Gy</a:t>
            </a:r>
          </a:p>
          <a:p>
            <a:pPr marL="0" indent="0">
              <a:buNone/>
            </a:pPr>
            <a:r>
              <a:rPr lang="en-US" dirty="0"/>
              <a:t>D. decreased, 0.5 Gy</a:t>
            </a:r>
          </a:p>
          <a:p>
            <a:pPr marL="0" indent="0">
              <a:buNone/>
            </a:pPr>
            <a:r>
              <a:rPr lang="en-US" dirty="0"/>
              <a:t>E. </a:t>
            </a:r>
            <a:r>
              <a:rPr lang="en-US" dirty="0" smtClean="0"/>
              <a:t>decreased</a:t>
            </a:r>
            <a:r>
              <a:rPr lang="en-US" dirty="0"/>
              <a:t>, 0.5 mGy</a:t>
            </a:r>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76</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2344406484"/>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Radiation Protection and Associated Regulations</a:t>
            </a:r>
            <a:endParaRPr lang="en-US" dirty="0"/>
          </a:p>
        </p:txBody>
      </p:sp>
      <p:sp>
        <p:nvSpPr>
          <p:cNvPr id="3" name="Content Placeholder 2"/>
          <p:cNvSpPr>
            <a:spLocks noGrp="1"/>
          </p:cNvSpPr>
          <p:nvPr>
            <p:ph idx="1"/>
          </p:nvPr>
        </p:nvSpPr>
        <p:spPr/>
        <p:txBody>
          <a:bodyPr>
            <a:noAutofit/>
          </a:bodyPr>
          <a:lstStyle/>
          <a:p>
            <a:pPr marL="0" indent="0">
              <a:buNone/>
            </a:pPr>
            <a:r>
              <a:rPr lang="en-US" sz="2000" b="1" dirty="0"/>
              <a:t>Q6.  </a:t>
            </a:r>
            <a:r>
              <a:rPr lang="en-US" sz="2000" dirty="0"/>
              <a:t>The following organizations or agencies are </a:t>
            </a:r>
            <a:r>
              <a:rPr lang="en-US" sz="2000" i="1" u="sng" dirty="0"/>
              <a:t>regulatory</a:t>
            </a:r>
            <a:r>
              <a:rPr lang="en-US" sz="2000" dirty="0"/>
              <a:t> bodies that oversee the use of x-rays in medical imaging:</a:t>
            </a:r>
          </a:p>
          <a:p>
            <a:pPr marL="914400" lvl="1" indent="-514350">
              <a:buFont typeface="+mj-lt"/>
              <a:buAutoNum type="arabicPeriod"/>
            </a:pPr>
            <a:r>
              <a:rPr lang="en-US" sz="2000" dirty="0" smtClean="0">
                <a:effectLst/>
              </a:rPr>
              <a:t>U.S. Nuclear Regulatory Commission (NRC)</a:t>
            </a:r>
          </a:p>
          <a:p>
            <a:pPr marL="914400" lvl="1" indent="-514350">
              <a:buFont typeface="+mj-lt"/>
              <a:buAutoNum type="arabicPeriod"/>
            </a:pPr>
            <a:r>
              <a:rPr lang="en-US" sz="2000" dirty="0" smtClean="0">
                <a:effectLst/>
              </a:rPr>
              <a:t>Food and Drug Administration (FDA)</a:t>
            </a:r>
          </a:p>
          <a:p>
            <a:pPr marL="914400" lvl="1" indent="-514350">
              <a:buFont typeface="+mj-lt"/>
              <a:buAutoNum type="arabicPeriod"/>
            </a:pPr>
            <a:r>
              <a:rPr lang="en-US" sz="2000" dirty="0" smtClean="0">
                <a:effectLst/>
              </a:rPr>
              <a:t>National Council on Radiation Protection and Measurement (NCRP)</a:t>
            </a:r>
          </a:p>
          <a:p>
            <a:pPr marL="914400" lvl="1" indent="-514350">
              <a:buFont typeface="+mj-lt"/>
              <a:buAutoNum type="arabicPeriod"/>
            </a:pPr>
            <a:r>
              <a:rPr lang="en-US" sz="2000" dirty="0" smtClean="0">
                <a:effectLst/>
              </a:rPr>
              <a:t>U.S. Department of Transportation (DOT)</a:t>
            </a:r>
          </a:p>
          <a:p>
            <a:pPr marL="0" indent="0">
              <a:buNone/>
            </a:pPr>
            <a:r>
              <a:rPr lang="en-US" sz="2000" b="1" dirty="0"/>
              <a:t> </a:t>
            </a:r>
            <a:endParaRPr lang="en-US" sz="2000" dirty="0"/>
          </a:p>
          <a:p>
            <a:pPr marL="0" indent="0">
              <a:buNone/>
            </a:pPr>
            <a:r>
              <a:rPr lang="en-US" sz="2000" dirty="0"/>
              <a:t>A.	1 only</a:t>
            </a:r>
          </a:p>
          <a:p>
            <a:pPr marL="0" indent="0">
              <a:buNone/>
            </a:pPr>
            <a:r>
              <a:rPr lang="en-US" sz="2000" dirty="0"/>
              <a:t>B.	1 and 2</a:t>
            </a:r>
          </a:p>
          <a:p>
            <a:pPr marL="0" indent="0">
              <a:buNone/>
            </a:pPr>
            <a:r>
              <a:rPr lang="en-US" sz="2000" dirty="0"/>
              <a:t>C.	1, 2, and 3</a:t>
            </a:r>
          </a:p>
          <a:p>
            <a:pPr marL="0" indent="0">
              <a:buNone/>
            </a:pPr>
            <a:r>
              <a:rPr lang="en-US" sz="2000" dirty="0"/>
              <a:t>D.	1, </a:t>
            </a:r>
            <a:r>
              <a:rPr lang="en-US" sz="2000" dirty="0" smtClean="0"/>
              <a:t>2, </a:t>
            </a:r>
            <a:r>
              <a:rPr lang="en-US" sz="2000" dirty="0"/>
              <a:t>and 4</a:t>
            </a:r>
          </a:p>
          <a:p>
            <a:pPr marL="0" indent="0">
              <a:buNone/>
            </a:pPr>
            <a:r>
              <a:rPr lang="en-US" sz="2000" dirty="0"/>
              <a:t>E.	all of these are regulatory bodies</a:t>
            </a:r>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77</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4182683477"/>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Radiation Protection and Associated Regulations</a:t>
            </a:r>
            <a:endParaRPr lang="en-US" b="1" dirty="0"/>
          </a:p>
        </p:txBody>
      </p:sp>
      <p:sp>
        <p:nvSpPr>
          <p:cNvPr id="3" name="Content Placeholder 2"/>
          <p:cNvSpPr>
            <a:spLocks noGrp="1"/>
          </p:cNvSpPr>
          <p:nvPr>
            <p:ph idx="1"/>
          </p:nvPr>
        </p:nvSpPr>
        <p:spPr/>
        <p:txBody>
          <a:bodyPr>
            <a:normAutofit fontScale="92500" lnSpcReduction="10000"/>
          </a:bodyPr>
          <a:lstStyle/>
          <a:p>
            <a:pPr marL="0" indent="0">
              <a:buNone/>
            </a:pPr>
            <a:r>
              <a:rPr lang="en-US" b="1" dirty="0" smtClean="0"/>
              <a:t>Q7.  </a:t>
            </a:r>
            <a:r>
              <a:rPr lang="en-US" dirty="0" smtClean="0"/>
              <a:t>As reported in NRCP Report 160, which category contributes the highest percentage to the total annual dose per capita?</a:t>
            </a:r>
          </a:p>
          <a:p>
            <a:pPr marL="0" indent="0">
              <a:buNone/>
            </a:pPr>
            <a:r>
              <a:rPr lang="en-US" dirty="0" smtClean="0"/>
              <a:t> </a:t>
            </a:r>
          </a:p>
          <a:p>
            <a:pPr marL="0" indent="0">
              <a:buNone/>
            </a:pPr>
            <a:r>
              <a:rPr lang="en-US" dirty="0" smtClean="0"/>
              <a:t>A.  computed tomography</a:t>
            </a:r>
          </a:p>
          <a:p>
            <a:pPr marL="0" indent="0">
              <a:buNone/>
            </a:pPr>
            <a:r>
              <a:rPr lang="en-US" dirty="0" smtClean="0"/>
              <a:t>B.  nuclear medicine</a:t>
            </a:r>
          </a:p>
          <a:p>
            <a:pPr marL="0" indent="0">
              <a:buNone/>
            </a:pPr>
            <a:r>
              <a:rPr lang="en-US" dirty="0" smtClean="0"/>
              <a:t>C.  radon</a:t>
            </a:r>
          </a:p>
          <a:p>
            <a:pPr marL="0" indent="0">
              <a:buNone/>
            </a:pPr>
            <a:r>
              <a:rPr lang="en-US" dirty="0" smtClean="0"/>
              <a:t>D.  cosmic</a:t>
            </a:r>
          </a:p>
          <a:p>
            <a:pPr marL="0" indent="0">
              <a:buNone/>
            </a:pPr>
            <a:r>
              <a:rPr lang="en-US" dirty="0" smtClean="0"/>
              <a:t>E.  medical</a:t>
            </a:r>
            <a:endParaRPr lang="en-US" dirty="0"/>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78</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166740784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Radiation Protection and Associated Regulations</a:t>
            </a:r>
            <a:endParaRPr lang="en-US" b="1" dirty="0"/>
          </a:p>
        </p:txBody>
      </p:sp>
      <p:sp>
        <p:nvSpPr>
          <p:cNvPr id="3" name="Content Placeholder 2"/>
          <p:cNvSpPr>
            <a:spLocks noGrp="1"/>
          </p:cNvSpPr>
          <p:nvPr>
            <p:ph idx="1"/>
          </p:nvPr>
        </p:nvSpPr>
        <p:spPr/>
        <p:txBody>
          <a:bodyPr>
            <a:normAutofit fontScale="62500" lnSpcReduction="20000"/>
          </a:bodyPr>
          <a:lstStyle/>
          <a:p>
            <a:pPr marL="0" indent="0">
              <a:buNone/>
            </a:pPr>
            <a:r>
              <a:rPr lang="en-US" b="1" dirty="0"/>
              <a:t>Q8</a:t>
            </a:r>
            <a:r>
              <a:rPr lang="en-US" dirty="0"/>
              <a:t>.  Which of the following information is not</a:t>
            </a:r>
            <a:r>
              <a:rPr lang="en-US" i="1" dirty="0"/>
              <a:t> </a:t>
            </a:r>
            <a:r>
              <a:rPr lang="en-US" dirty="0"/>
              <a:t>needed to estimate the required shielding for a new x-ray room?</a:t>
            </a:r>
          </a:p>
          <a:p>
            <a:pPr marL="0" indent="0">
              <a:buNone/>
            </a:pPr>
            <a:r>
              <a:rPr lang="en-US" dirty="0"/>
              <a:t> </a:t>
            </a:r>
          </a:p>
          <a:p>
            <a:pPr marL="514350" lvl="0" indent="-514350">
              <a:buFont typeface="+mj-lt"/>
              <a:buAutoNum type="arabicPeriod"/>
            </a:pPr>
            <a:r>
              <a:rPr lang="en-US" dirty="0" smtClean="0">
                <a:effectLst/>
              </a:rPr>
              <a:t>Which orientations the x-ray tube head can be placed in.</a:t>
            </a:r>
          </a:p>
          <a:p>
            <a:pPr marL="514350" lvl="0" indent="-514350">
              <a:buFont typeface="+mj-lt"/>
              <a:buAutoNum type="arabicPeriod"/>
            </a:pPr>
            <a:r>
              <a:rPr lang="en-US" dirty="0" smtClean="0">
                <a:effectLst/>
              </a:rPr>
              <a:t>How many patients are seen in the x-ray clinic per week.</a:t>
            </a:r>
          </a:p>
          <a:p>
            <a:pPr marL="514350" lvl="0" indent="-514350">
              <a:buFont typeface="+mj-lt"/>
              <a:buAutoNum type="arabicPeriod"/>
            </a:pPr>
            <a:r>
              <a:rPr lang="en-US" dirty="0" smtClean="0">
                <a:effectLst/>
              </a:rPr>
              <a:t>What types of exams are primarily done in that imaging suite.</a:t>
            </a:r>
          </a:p>
          <a:p>
            <a:pPr marL="514350" lvl="0" indent="-514350">
              <a:buFont typeface="+mj-lt"/>
              <a:buAutoNum type="arabicPeriod"/>
            </a:pPr>
            <a:r>
              <a:rPr lang="en-US" dirty="0" smtClean="0">
                <a:effectLst/>
              </a:rPr>
              <a:t>The floor plans for the building design.</a:t>
            </a:r>
          </a:p>
          <a:p>
            <a:pPr marL="514350" lvl="0" indent="-514350">
              <a:buFont typeface="+mj-lt"/>
              <a:buAutoNum type="arabicPeriod"/>
            </a:pPr>
            <a:r>
              <a:rPr lang="en-US" dirty="0" smtClean="0">
                <a:effectLst/>
              </a:rPr>
              <a:t>The number of people per week walking down the hallway adjacent to the x-ray suite.</a:t>
            </a:r>
          </a:p>
          <a:p>
            <a:pPr marL="0" indent="0">
              <a:buNone/>
            </a:pPr>
            <a:r>
              <a:rPr lang="en-US" dirty="0"/>
              <a:t> </a:t>
            </a:r>
          </a:p>
          <a:p>
            <a:pPr marL="0" indent="0">
              <a:buNone/>
            </a:pPr>
            <a:r>
              <a:rPr lang="en-US" dirty="0"/>
              <a:t>A.	#5 only</a:t>
            </a:r>
          </a:p>
          <a:p>
            <a:pPr marL="0" indent="0">
              <a:buNone/>
            </a:pPr>
            <a:r>
              <a:rPr lang="en-US" dirty="0"/>
              <a:t>B.	#3 only</a:t>
            </a:r>
          </a:p>
          <a:p>
            <a:pPr marL="0" indent="0">
              <a:buNone/>
            </a:pPr>
            <a:r>
              <a:rPr lang="en-US" dirty="0"/>
              <a:t>C.	#3 and #4</a:t>
            </a:r>
          </a:p>
          <a:p>
            <a:pPr marL="0" indent="0">
              <a:buNone/>
            </a:pPr>
            <a:r>
              <a:rPr lang="en-US" dirty="0"/>
              <a:t>D.	#4 and #5</a:t>
            </a:r>
          </a:p>
          <a:p>
            <a:pPr marL="0" indent="0">
              <a:buNone/>
            </a:pPr>
            <a:r>
              <a:rPr lang="en-US" dirty="0"/>
              <a:t>E.	all of this information is needed for shielding design</a:t>
            </a:r>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79</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206430692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Index</a:t>
            </a:r>
            <a:endParaRPr lang="en-US" dirty="0"/>
          </a:p>
        </p:txBody>
      </p:sp>
      <p:sp>
        <p:nvSpPr>
          <p:cNvPr id="3" name="Content Placeholder 2"/>
          <p:cNvSpPr>
            <a:spLocks noGrp="1"/>
          </p:cNvSpPr>
          <p:nvPr>
            <p:ph sz="half" idx="1"/>
          </p:nvPr>
        </p:nvSpPr>
        <p:spPr/>
        <p:txBody>
          <a:bodyPr>
            <a:normAutofit fontScale="92500" lnSpcReduction="10000"/>
          </a:bodyPr>
          <a:lstStyle/>
          <a:p>
            <a:pPr>
              <a:buNone/>
            </a:pPr>
            <a:r>
              <a:rPr lang="en-US" dirty="0" smtClean="0">
                <a:hlinkClick r:id="rId2" action="ppaction://hlinksldjump"/>
              </a:rPr>
              <a:t>Beginning of File</a:t>
            </a:r>
            <a:endParaRPr lang="en-US" dirty="0"/>
          </a:p>
          <a:p>
            <a:pPr>
              <a:buNone/>
            </a:pPr>
            <a:r>
              <a:rPr lang="en-US" dirty="0">
                <a:hlinkClick r:id="rId3" action="ppaction://hlinksldjump"/>
              </a:rPr>
              <a:t>Structure of the Atom</a:t>
            </a:r>
            <a:endParaRPr lang="en-US" dirty="0"/>
          </a:p>
          <a:p>
            <a:pPr>
              <a:buNone/>
            </a:pPr>
            <a:r>
              <a:rPr lang="en-US" dirty="0">
                <a:hlinkClick r:id="rId4" action="ppaction://hlinksldjump"/>
              </a:rPr>
              <a:t>Electromagnetic Radiation</a:t>
            </a:r>
            <a:endParaRPr lang="en-US" dirty="0"/>
          </a:p>
          <a:p>
            <a:pPr>
              <a:buNone/>
            </a:pPr>
            <a:r>
              <a:rPr lang="en-US" dirty="0">
                <a:hlinkClick r:id="rId5" action="ppaction://hlinksldjump"/>
              </a:rPr>
              <a:t>Particulate Radiation</a:t>
            </a:r>
            <a:endParaRPr lang="en-US" dirty="0"/>
          </a:p>
          <a:p>
            <a:pPr>
              <a:buNone/>
            </a:pPr>
            <a:r>
              <a:rPr lang="en-US" dirty="0">
                <a:hlinkClick r:id="rId6" action="ppaction://hlinksldjump"/>
              </a:rPr>
              <a:t>Interactions</a:t>
            </a:r>
            <a:endParaRPr lang="en-US" dirty="0"/>
          </a:p>
          <a:p>
            <a:pPr>
              <a:buNone/>
            </a:pPr>
            <a:r>
              <a:rPr lang="en-US" dirty="0">
                <a:hlinkClick r:id="rId7" action="ppaction://hlinksldjump"/>
              </a:rPr>
              <a:t>Radiation Units</a:t>
            </a:r>
            <a:endParaRPr lang="en-US" dirty="0"/>
          </a:p>
          <a:p>
            <a:pPr>
              <a:buNone/>
            </a:pPr>
            <a:r>
              <a:rPr lang="en-US" dirty="0">
                <a:hlinkClick r:id="rId8" action="ppaction://hlinksldjump"/>
              </a:rPr>
              <a:t>X-Ray Production</a:t>
            </a:r>
            <a:endParaRPr lang="en-US" dirty="0"/>
          </a:p>
          <a:p>
            <a:pPr>
              <a:buNone/>
            </a:pPr>
            <a:r>
              <a:rPr lang="en-US" dirty="0">
                <a:hlinkClick r:id="rId9" action="ppaction://hlinksldjump"/>
              </a:rPr>
              <a:t>Imaging Science &amp; Technology</a:t>
            </a:r>
            <a:endParaRPr lang="en-US" dirty="0"/>
          </a:p>
          <a:p>
            <a:pPr>
              <a:buNone/>
            </a:pPr>
            <a:r>
              <a:rPr lang="en-US" dirty="0">
                <a:hlinkClick r:id="rId10" action="ppaction://hlinksldjump"/>
              </a:rPr>
              <a:t>Biological Effects</a:t>
            </a:r>
            <a:endParaRPr lang="en-US" dirty="0"/>
          </a:p>
          <a:p>
            <a:endParaRPr lang="en-US" dirty="0"/>
          </a:p>
        </p:txBody>
      </p:sp>
      <p:sp>
        <p:nvSpPr>
          <p:cNvPr id="4" name="Content Placeholder 3"/>
          <p:cNvSpPr>
            <a:spLocks noGrp="1"/>
          </p:cNvSpPr>
          <p:nvPr>
            <p:ph sz="half" idx="2"/>
          </p:nvPr>
        </p:nvSpPr>
        <p:spPr/>
        <p:txBody>
          <a:bodyPr>
            <a:normAutofit fontScale="92500" lnSpcReduction="10000"/>
          </a:bodyPr>
          <a:lstStyle/>
          <a:p>
            <a:pPr>
              <a:buNone/>
            </a:pPr>
            <a:r>
              <a:rPr lang="en-US" dirty="0">
                <a:hlinkClick r:id="rId11" action="ppaction://hlinksldjump"/>
              </a:rPr>
              <a:t>Radiation Protection</a:t>
            </a:r>
            <a:endParaRPr lang="en-US" dirty="0"/>
          </a:p>
          <a:p>
            <a:pPr>
              <a:buNone/>
            </a:pPr>
            <a:r>
              <a:rPr lang="en-US" dirty="0">
                <a:hlinkClick r:id="rId12" action="ppaction://hlinksldjump"/>
              </a:rPr>
              <a:t>Projection Imaging</a:t>
            </a:r>
            <a:endParaRPr lang="en-US" dirty="0"/>
          </a:p>
          <a:p>
            <a:pPr>
              <a:buNone/>
            </a:pPr>
            <a:r>
              <a:rPr lang="en-US" dirty="0">
                <a:hlinkClick r:id="rId13" action="ppaction://hlinksldjump"/>
              </a:rPr>
              <a:t>General Radiography</a:t>
            </a:r>
            <a:endParaRPr lang="en-US" dirty="0"/>
          </a:p>
          <a:p>
            <a:pPr>
              <a:buNone/>
            </a:pPr>
            <a:r>
              <a:rPr lang="en-US" dirty="0">
                <a:hlinkClick r:id="rId14" action="ppaction://hlinksldjump"/>
              </a:rPr>
              <a:t>Mammography</a:t>
            </a:r>
            <a:endParaRPr lang="en-US" dirty="0"/>
          </a:p>
          <a:p>
            <a:pPr>
              <a:buNone/>
            </a:pPr>
            <a:r>
              <a:rPr lang="en-US" dirty="0">
                <a:hlinkClick r:id="rId15" action="ppaction://hlinksldjump"/>
              </a:rPr>
              <a:t>Fluoroscopy / Interventional</a:t>
            </a:r>
            <a:endParaRPr lang="en-US" dirty="0"/>
          </a:p>
          <a:p>
            <a:pPr>
              <a:buNone/>
            </a:pPr>
            <a:r>
              <a:rPr lang="en-US" dirty="0">
                <a:hlinkClick r:id="rId16" action="ppaction://hlinksldjump"/>
              </a:rPr>
              <a:t>Computed Tomography</a:t>
            </a:r>
            <a:endParaRPr lang="en-US" dirty="0"/>
          </a:p>
          <a:p>
            <a:pPr>
              <a:buNone/>
            </a:pPr>
            <a:r>
              <a:rPr lang="en-US" dirty="0">
                <a:hlinkClick r:id="rId17" action="ppaction://hlinksldjump"/>
              </a:rPr>
              <a:t>Ultrasound</a:t>
            </a:r>
            <a:endParaRPr lang="en-US" dirty="0"/>
          </a:p>
          <a:p>
            <a:pPr>
              <a:buNone/>
            </a:pPr>
            <a:r>
              <a:rPr lang="en-US" dirty="0">
                <a:hlinkClick r:id="rId18" action="ppaction://hlinksldjump"/>
              </a:rPr>
              <a:t>Magnetic Resonance Imaging</a:t>
            </a:r>
            <a:endParaRPr lang="en-US" dirty="0"/>
          </a:p>
          <a:p>
            <a:pPr>
              <a:buNone/>
            </a:pPr>
            <a:r>
              <a:rPr lang="en-US" dirty="0">
                <a:hlinkClick r:id="rId19" action="ppaction://hlinksldjump"/>
              </a:rPr>
              <a:t>Nuclear Medicine</a:t>
            </a:r>
            <a:endParaRPr lang="en-US" dirty="0"/>
          </a:p>
          <a:p>
            <a:endParaRPr lang="en-US" dirty="0"/>
          </a:p>
        </p:txBody>
      </p:sp>
      <p:sp>
        <p:nvSpPr>
          <p:cNvPr id="5" name="Date Placeholder 4"/>
          <p:cNvSpPr>
            <a:spLocks noGrp="1"/>
          </p:cNvSpPr>
          <p:nvPr>
            <p:ph type="dt" sz="half" idx="10"/>
          </p:nvPr>
        </p:nvSpPr>
        <p:spPr/>
        <p:txBody>
          <a:bodyPr/>
          <a:lstStyle/>
          <a:p>
            <a:r>
              <a:rPr lang="en-US" smtClean="0"/>
              <a:t>AAPM DR Residents Physics Curriculum - August 2013</a:t>
            </a:r>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
        <p:nvSpPr>
          <p:cNvPr id="7" name="Slide Number Placeholder 6"/>
          <p:cNvSpPr>
            <a:spLocks noGrp="1"/>
          </p:cNvSpPr>
          <p:nvPr>
            <p:ph type="sldNum" sz="quarter" idx="12"/>
          </p:nvPr>
        </p:nvSpPr>
        <p:spPr/>
        <p:txBody>
          <a:bodyPr/>
          <a:lstStyle/>
          <a:p>
            <a:fld id="{6AF9D24E-6728-4363-8779-0A4E8EAAAED7}" type="slidenum">
              <a:rPr lang="en-US" smtClean="0"/>
              <a:pPr/>
              <a:t>8</a:t>
            </a:fld>
            <a:endParaRPr lang="en-US" dirty="0"/>
          </a:p>
        </p:txBody>
      </p:sp>
    </p:spTree>
    <p:extLst>
      <p:ext uri="{BB962C8B-B14F-4D97-AF65-F5344CB8AC3E}">
        <p14:creationId xmlns:p14="http://schemas.microsoft.com/office/powerpoint/2010/main" val="3255218950"/>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Radiation Protection and Associated Regulations</a:t>
            </a:r>
            <a:endParaRPr lang="en-US" b="1" dirty="0"/>
          </a:p>
        </p:txBody>
      </p:sp>
      <p:sp>
        <p:nvSpPr>
          <p:cNvPr id="3" name="Content Placeholder 2"/>
          <p:cNvSpPr>
            <a:spLocks noGrp="1"/>
          </p:cNvSpPr>
          <p:nvPr>
            <p:ph idx="1"/>
          </p:nvPr>
        </p:nvSpPr>
        <p:spPr/>
        <p:txBody>
          <a:bodyPr>
            <a:normAutofit fontScale="70000" lnSpcReduction="20000"/>
          </a:bodyPr>
          <a:lstStyle/>
          <a:p>
            <a:pPr marL="0" indent="0">
              <a:buNone/>
            </a:pPr>
            <a:r>
              <a:rPr lang="en-US" b="1" dirty="0"/>
              <a:t>Q9</a:t>
            </a:r>
            <a:r>
              <a:rPr lang="en-US" dirty="0"/>
              <a:t>.  What is the maximum permissible fluoroscopic exposure rate (normal mode) for an overhead tube configuration (</a:t>
            </a:r>
            <a:r>
              <a:rPr lang="en-US" dirty="0" smtClean="0"/>
              <a:t>e.g., urology </a:t>
            </a:r>
            <a:r>
              <a:rPr lang="en-US" dirty="0"/>
              <a:t>imaging suite or multi-purpose R/F suite) and at what point is the exposure rate measured according to the Code of Federal Regulations (CFR)?</a:t>
            </a:r>
          </a:p>
          <a:p>
            <a:pPr marL="0" indent="0">
              <a:buNone/>
            </a:pPr>
            <a:r>
              <a:rPr lang="en-US" b="1" dirty="0"/>
              <a:t> </a:t>
            </a:r>
            <a:endParaRPr lang="en-US" dirty="0"/>
          </a:p>
          <a:p>
            <a:pPr marL="0" indent="0">
              <a:buNone/>
            </a:pPr>
            <a:r>
              <a:rPr lang="en-US" dirty="0"/>
              <a:t>A.  10 R per minute, measured at the output window of the x-ray tube</a:t>
            </a:r>
          </a:p>
          <a:p>
            <a:pPr marL="0" indent="0">
              <a:buNone/>
            </a:pPr>
            <a:r>
              <a:rPr lang="en-US" dirty="0"/>
              <a:t>B.  10 R per minute, measured at the entrance position of the patient (30 cm above the table top)</a:t>
            </a:r>
          </a:p>
          <a:p>
            <a:pPr marL="0" indent="0">
              <a:buNone/>
            </a:pPr>
            <a:r>
              <a:rPr lang="en-US" dirty="0"/>
              <a:t>C.  10 R per minute, measured at the exit position of the patient (1 cm above the table top)</a:t>
            </a:r>
          </a:p>
          <a:p>
            <a:pPr marL="0" indent="0">
              <a:buNone/>
            </a:pPr>
            <a:r>
              <a:rPr lang="en-US" dirty="0"/>
              <a:t>D.  20 R per minute, measured at the output window of the x-ray tube</a:t>
            </a:r>
          </a:p>
          <a:p>
            <a:pPr marL="0" indent="0">
              <a:buNone/>
            </a:pPr>
            <a:r>
              <a:rPr lang="en-US" dirty="0"/>
              <a:t>E.  20 R per minute, measured at the entrance position of the patient (30 cm above the table top)</a:t>
            </a:r>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80</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1075559851"/>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Radiation Protection and Associated Regulations</a:t>
            </a:r>
            <a:endParaRPr lang="en-US" b="1" dirty="0"/>
          </a:p>
        </p:txBody>
      </p:sp>
      <p:sp>
        <p:nvSpPr>
          <p:cNvPr id="3" name="Content Placeholder 2"/>
          <p:cNvSpPr>
            <a:spLocks noGrp="1"/>
          </p:cNvSpPr>
          <p:nvPr>
            <p:ph idx="1"/>
          </p:nvPr>
        </p:nvSpPr>
        <p:spPr/>
        <p:txBody>
          <a:bodyPr>
            <a:normAutofit/>
          </a:bodyPr>
          <a:lstStyle/>
          <a:p>
            <a:pPr marL="0" indent="0">
              <a:buNone/>
            </a:pPr>
            <a:r>
              <a:rPr lang="en-US" b="1" dirty="0"/>
              <a:t>Q10</a:t>
            </a:r>
            <a:r>
              <a:rPr lang="en-US" dirty="0"/>
              <a:t>.  The radiation badge typically worn by a radiologist is likely a/an</a:t>
            </a:r>
          </a:p>
          <a:p>
            <a:pPr marL="0" indent="0">
              <a:buNone/>
            </a:pPr>
            <a:r>
              <a:rPr lang="en-US" b="1" dirty="0"/>
              <a:t> </a:t>
            </a:r>
            <a:endParaRPr lang="en-US" dirty="0"/>
          </a:p>
          <a:p>
            <a:pPr marL="0" indent="0">
              <a:buNone/>
            </a:pPr>
            <a:r>
              <a:rPr lang="en-US" dirty="0"/>
              <a:t>A. ionization chamber</a:t>
            </a:r>
          </a:p>
          <a:p>
            <a:pPr marL="0" indent="0">
              <a:buNone/>
            </a:pPr>
            <a:r>
              <a:rPr lang="en-US" dirty="0"/>
              <a:t>B. scintillation detector</a:t>
            </a:r>
          </a:p>
          <a:p>
            <a:pPr marL="0" indent="0">
              <a:buNone/>
            </a:pPr>
            <a:r>
              <a:rPr lang="en-US" dirty="0"/>
              <a:t>C. Geiger-Muller (GM) detector</a:t>
            </a:r>
          </a:p>
          <a:p>
            <a:pPr marL="0" indent="0">
              <a:buNone/>
            </a:pPr>
            <a:r>
              <a:rPr lang="en-US" dirty="0"/>
              <a:t>D. optically stimulated luminescence (OSL) dosimeter</a:t>
            </a:r>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81</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2026541578"/>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Index</a:t>
            </a:r>
            <a:endParaRPr lang="en-US" dirty="0"/>
          </a:p>
        </p:txBody>
      </p:sp>
      <p:sp>
        <p:nvSpPr>
          <p:cNvPr id="3" name="Content Placeholder 2"/>
          <p:cNvSpPr>
            <a:spLocks noGrp="1"/>
          </p:cNvSpPr>
          <p:nvPr>
            <p:ph sz="half" idx="1"/>
          </p:nvPr>
        </p:nvSpPr>
        <p:spPr/>
        <p:txBody>
          <a:bodyPr>
            <a:normAutofit fontScale="92500" lnSpcReduction="10000"/>
          </a:bodyPr>
          <a:lstStyle/>
          <a:p>
            <a:pPr>
              <a:buNone/>
            </a:pPr>
            <a:r>
              <a:rPr lang="en-US" dirty="0" smtClean="0">
                <a:hlinkClick r:id="rId2" action="ppaction://hlinksldjump"/>
              </a:rPr>
              <a:t>Beginning of File</a:t>
            </a:r>
            <a:endParaRPr lang="en-US" dirty="0"/>
          </a:p>
          <a:p>
            <a:pPr>
              <a:buNone/>
            </a:pPr>
            <a:r>
              <a:rPr lang="en-US" dirty="0">
                <a:hlinkClick r:id="rId3" action="ppaction://hlinksldjump"/>
              </a:rPr>
              <a:t>Structure of the Atom</a:t>
            </a:r>
            <a:endParaRPr lang="en-US" dirty="0"/>
          </a:p>
          <a:p>
            <a:pPr>
              <a:buNone/>
            </a:pPr>
            <a:r>
              <a:rPr lang="en-US" dirty="0">
                <a:hlinkClick r:id="rId4" action="ppaction://hlinksldjump"/>
              </a:rPr>
              <a:t>Electromagnetic Radiation</a:t>
            </a:r>
            <a:endParaRPr lang="en-US" dirty="0"/>
          </a:p>
          <a:p>
            <a:pPr>
              <a:buNone/>
            </a:pPr>
            <a:r>
              <a:rPr lang="en-US" dirty="0">
                <a:hlinkClick r:id="rId5" action="ppaction://hlinksldjump"/>
              </a:rPr>
              <a:t>Particulate Radiation</a:t>
            </a:r>
            <a:endParaRPr lang="en-US" dirty="0"/>
          </a:p>
          <a:p>
            <a:pPr>
              <a:buNone/>
            </a:pPr>
            <a:r>
              <a:rPr lang="en-US" dirty="0">
                <a:hlinkClick r:id="rId6" action="ppaction://hlinksldjump"/>
              </a:rPr>
              <a:t>Interactions</a:t>
            </a:r>
            <a:endParaRPr lang="en-US" dirty="0"/>
          </a:p>
          <a:p>
            <a:pPr>
              <a:buNone/>
            </a:pPr>
            <a:r>
              <a:rPr lang="en-US" dirty="0">
                <a:hlinkClick r:id="rId7" action="ppaction://hlinksldjump"/>
              </a:rPr>
              <a:t>Radiation Units</a:t>
            </a:r>
            <a:endParaRPr lang="en-US" dirty="0"/>
          </a:p>
          <a:p>
            <a:pPr>
              <a:buNone/>
            </a:pPr>
            <a:r>
              <a:rPr lang="en-US" dirty="0">
                <a:hlinkClick r:id="rId8" action="ppaction://hlinksldjump"/>
              </a:rPr>
              <a:t>X-Ray Production</a:t>
            </a:r>
            <a:endParaRPr lang="en-US" dirty="0"/>
          </a:p>
          <a:p>
            <a:pPr>
              <a:buNone/>
            </a:pPr>
            <a:r>
              <a:rPr lang="en-US" dirty="0">
                <a:hlinkClick r:id="rId9" action="ppaction://hlinksldjump"/>
              </a:rPr>
              <a:t>Imaging Science &amp; Technology</a:t>
            </a:r>
            <a:endParaRPr lang="en-US" dirty="0"/>
          </a:p>
          <a:p>
            <a:pPr>
              <a:buNone/>
            </a:pPr>
            <a:r>
              <a:rPr lang="en-US" dirty="0">
                <a:hlinkClick r:id="rId10" action="ppaction://hlinksldjump"/>
              </a:rPr>
              <a:t>Biological Effects</a:t>
            </a:r>
            <a:endParaRPr lang="en-US" dirty="0"/>
          </a:p>
          <a:p>
            <a:endParaRPr lang="en-US" dirty="0"/>
          </a:p>
        </p:txBody>
      </p:sp>
      <p:sp>
        <p:nvSpPr>
          <p:cNvPr id="4" name="Content Placeholder 3"/>
          <p:cNvSpPr>
            <a:spLocks noGrp="1"/>
          </p:cNvSpPr>
          <p:nvPr>
            <p:ph sz="half" idx="2"/>
          </p:nvPr>
        </p:nvSpPr>
        <p:spPr/>
        <p:txBody>
          <a:bodyPr>
            <a:normAutofit fontScale="92500" lnSpcReduction="10000"/>
          </a:bodyPr>
          <a:lstStyle/>
          <a:p>
            <a:pPr>
              <a:buNone/>
            </a:pPr>
            <a:r>
              <a:rPr lang="en-US" dirty="0">
                <a:hlinkClick r:id="rId11" action="ppaction://hlinksldjump"/>
              </a:rPr>
              <a:t>Radiation Protection</a:t>
            </a:r>
            <a:endParaRPr lang="en-US" dirty="0"/>
          </a:p>
          <a:p>
            <a:pPr>
              <a:buNone/>
            </a:pPr>
            <a:r>
              <a:rPr lang="en-US" dirty="0">
                <a:hlinkClick r:id="rId12" action="ppaction://hlinksldjump"/>
              </a:rPr>
              <a:t>Projection Imaging</a:t>
            </a:r>
            <a:endParaRPr lang="en-US" dirty="0"/>
          </a:p>
          <a:p>
            <a:pPr>
              <a:buNone/>
            </a:pPr>
            <a:r>
              <a:rPr lang="en-US" dirty="0">
                <a:hlinkClick r:id="rId13" action="ppaction://hlinksldjump"/>
              </a:rPr>
              <a:t>General Radiography</a:t>
            </a:r>
            <a:endParaRPr lang="en-US" dirty="0"/>
          </a:p>
          <a:p>
            <a:pPr>
              <a:buNone/>
            </a:pPr>
            <a:r>
              <a:rPr lang="en-US" dirty="0">
                <a:hlinkClick r:id="rId14" action="ppaction://hlinksldjump"/>
              </a:rPr>
              <a:t>Mammography</a:t>
            </a:r>
            <a:endParaRPr lang="en-US" dirty="0"/>
          </a:p>
          <a:p>
            <a:pPr>
              <a:buNone/>
            </a:pPr>
            <a:r>
              <a:rPr lang="en-US" dirty="0">
                <a:hlinkClick r:id="rId15" action="ppaction://hlinksldjump"/>
              </a:rPr>
              <a:t>Fluoroscopy / Interventional</a:t>
            </a:r>
            <a:endParaRPr lang="en-US" dirty="0"/>
          </a:p>
          <a:p>
            <a:pPr>
              <a:buNone/>
            </a:pPr>
            <a:r>
              <a:rPr lang="en-US" dirty="0">
                <a:hlinkClick r:id="rId16" action="ppaction://hlinksldjump"/>
              </a:rPr>
              <a:t>Computed Tomography</a:t>
            </a:r>
            <a:endParaRPr lang="en-US" dirty="0"/>
          </a:p>
          <a:p>
            <a:pPr>
              <a:buNone/>
            </a:pPr>
            <a:r>
              <a:rPr lang="en-US" dirty="0">
                <a:hlinkClick r:id="rId17" action="ppaction://hlinksldjump"/>
              </a:rPr>
              <a:t>Ultrasound</a:t>
            </a:r>
            <a:endParaRPr lang="en-US" dirty="0"/>
          </a:p>
          <a:p>
            <a:pPr>
              <a:buNone/>
            </a:pPr>
            <a:r>
              <a:rPr lang="en-US" dirty="0">
                <a:hlinkClick r:id="rId18" action="ppaction://hlinksldjump"/>
              </a:rPr>
              <a:t>Magnetic Resonance Imaging</a:t>
            </a:r>
            <a:endParaRPr lang="en-US" dirty="0"/>
          </a:p>
          <a:p>
            <a:pPr>
              <a:buNone/>
            </a:pPr>
            <a:r>
              <a:rPr lang="en-US" dirty="0">
                <a:hlinkClick r:id="rId19" action="ppaction://hlinksldjump"/>
              </a:rPr>
              <a:t>Nuclear Medicine</a:t>
            </a:r>
            <a:endParaRPr lang="en-US" dirty="0"/>
          </a:p>
          <a:p>
            <a:endParaRPr lang="en-US" dirty="0"/>
          </a:p>
        </p:txBody>
      </p:sp>
      <p:sp>
        <p:nvSpPr>
          <p:cNvPr id="5" name="Date Placeholder 4"/>
          <p:cNvSpPr>
            <a:spLocks noGrp="1"/>
          </p:cNvSpPr>
          <p:nvPr>
            <p:ph type="dt" sz="half" idx="10"/>
          </p:nvPr>
        </p:nvSpPr>
        <p:spPr/>
        <p:txBody>
          <a:bodyPr/>
          <a:lstStyle/>
          <a:p>
            <a:r>
              <a:rPr lang="en-US" smtClean="0"/>
              <a:t>AAPM DR Residents Physics Curriculum - August 2013</a:t>
            </a:r>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
        <p:nvSpPr>
          <p:cNvPr id="7" name="Slide Number Placeholder 6"/>
          <p:cNvSpPr>
            <a:spLocks noGrp="1"/>
          </p:cNvSpPr>
          <p:nvPr>
            <p:ph type="sldNum" sz="quarter" idx="12"/>
          </p:nvPr>
        </p:nvSpPr>
        <p:spPr/>
        <p:txBody>
          <a:bodyPr/>
          <a:lstStyle/>
          <a:p>
            <a:fld id="{6AF9D24E-6728-4363-8779-0A4E8EAAAED7}" type="slidenum">
              <a:rPr lang="en-US" smtClean="0"/>
              <a:pPr/>
              <a:t>82</a:t>
            </a:fld>
            <a:endParaRPr lang="en-US" dirty="0"/>
          </a:p>
        </p:txBody>
      </p:sp>
    </p:spTree>
    <p:extLst>
      <p:ext uri="{BB962C8B-B14F-4D97-AF65-F5344CB8AC3E}">
        <p14:creationId xmlns:p14="http://schemas.microsoft.com/office/powerpoint/2010/main" val="3255218950"/>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X-ray Projection Imaging Concepts and Detectors</a:t>
            </a:r>
            <a:endParaRPr lang="en-US" b="1" dirty="0"/>
          </a:p>
        </p:txBody>
      </p:sp>
      <p:sp>
        <p:nvSpPr>
          <p:cNvPr id="3" name="Content Placeholder 2"/>
          <p:cNvSpPr>
            <a:spLocks noGrp="1"/>
          </p:cNvSpPr>
          <p:nvPr>
            <p:ph idx="1"/>
          </p:nvPr>
        </p:nvSpPr>
        <p:spPr/>
        <p:txBody>
          <a:bodyPr>
            <a:normAutofit/>
          </a:bodyPr>
          <a:lstStyle/>
          <a:p>
            <a:pPr marL="0" indent="0">
              <a:buNone/>
            </a:pPr>
            <a:r>
              <a:rPr lang="en-US" b="1" dirty="0"/>
              <a:t>Q1</a:t>
            </a:r>
            <a:r>
              <a:rPr lang="en-US" dirty="0"/>
              <a:t>.  Which of the following exams would most likely be performed without the use of a grid?</a:t>
            </a:r>
          </a:p>
          <a:p>
            <a:pPr marL="0" indent="0">
              <a:buNone/>
            </a:pPr>
            <a:r>
              <a:rPr lang="en-US" b="1" dirty="0"/>
              <a:t> </a:t>
            </a:r>
            <a:endParaRPr lang="en-US" dirty="0"/>
          </a:p>
          <a:p>
            <a:pPr marL="0" indent="0">
              <a:buNone/>
            </a:pPr>
            <a:r>
              <a:rPr lang="en-US" dirty="0"/>
              <a:t>A.  PA chest</a:t>
            </a:r>
          </a:p>
          <a:p>
            <a:pPr marL="0" indent="0">
              <a:buNone/>
            </a:pPr>
            <a:r>
              <a:rPr lang="en-US" dirty="0"/>
              <a:t>B. lateral lumbar spine</a:t>
            </a:r>
          </a:p>
          <a:p>
            <a:pPr marL="0" indent="0">
              <a:buNone/>
            </a:pPr>
            <a:r>
              <a:rPr lang="en-US" dirty="0"/>
              <a:t>C. AP wrist</a:t>
            </a:r>
          </a:p>
          <a:p>
            <a:pPr marL="0" indent="0">
              <a:buNone/>
            </a:pPr>
            <a:r>
              <a:rPr lang="en-US" dirty="0"/>
              <a:t>D. AP abdomen</a:t>
            </a:r>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83</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1395643682"/>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X-ray Projection Imaging Concepts and Detectors</a:t>
            </a:r>
            <a:endParaRPr lang="en-US" b="1" dirty="0"/>
          </a:p>
        </p:txBody>
      </p:sp>
      <p:sp>
        <p:nvSpPr>
          <p:cNvPr id="3" name="Content Placeholder 2"/>
          <p:cNvSpPr>
            <a:spLocks noGrp="1"/>
          </p:cNvSpPr>
          <p:nvPr>
            <p:ph idx="1"/>
          </p:nvPr>
        </p:nvSpPr>
        <p:spPr/>
        <p:txBody>
          <a:bodyPr>
            <a:normAutofit/>
          </a:bodyPr>
          <a:lstStyle/>
          <a:p>
            <a:pPr marL="0" indent="0">
              <a:buNone/>
            </a:pPr>
            <a:r>
              <a:rPr lang="en-US" b="1" dirty="0"/>
              <a:t>Q2</a:t>
            </a:r>
            <a:r>
              <a:rPr lang="en-US" dirty="0"/>
              <a:t>.  Which of the following detectors is used in direct digital radiography?</a:t>
            </a:r>
          </a:p>
          <a:p>
            <a:pPr marL="0" indent="0">
              <a:buNone/>
            </a:pPr>
            <a:r>
              <a:rPr lang="en-US" dirty="0"/>
              <a:t> </a:t>
            </a:r>
          </a:p>
          <a:p>
            <a:pPr marL="0" indent="0">
              <a:buNone/>
            </a:pPr>
            <a:r>
              <a:rPr lang="en-US" dirty="0"/>
              <a:t>A. </a:t>
            </a:r>
            <a:r>
              <a:rPr lang="en-US" dirty="0" smtClean="0"/>
              <a:t>gadolinium </a:t>
            </a:r>
            <a:r>
              <a:rPr lang="en-US" dirty="0"/>
              <a:t>oxysulfide</a:t>
            </a:r>
          </a:p>
          <a:p>
            <a:pPr marL="0" indent="0">
              <a:buNone/>
            </a:pPr>
            <a:r>
              <a:rPr lang="en-US" dirty="0"/>
              <a:t>B. </a:t>
            </a:r>
            <a:r>
              <a:rPr lang="en-US" dirty="0" smtClean="0"/>
              <a:t>cesium iodide</a:t>
            </a:r>
            <a:endParaRPr lang="en-US" dirty="0"/>
          </a:p>
          <a:p>
            <a:pPr marL="0" indent="0">
              <a:buNone/>
            </a:pPr>
            <a:r>
              <a:rPr lang="en-US" dirty="0"/>
              <a:t>C. barium </a:t>
            </a:r>
            <a:r>
              <a:rPr lang="en-US" dirty="0" smtClean="0"/>
              <a:t>fluorohalide</a:t>
            </a:r>
            <a:endParaRPr lang="en-US" dirty="0"/>
          </a:p>
          <a:p>
            <a:pPr marL="0" indent="0">
              <a:buNone/>
            </a:pPr>
            <a:r>
              <a:rPr lang="en-US" dirty="0"/>
              <a:t>D. amorphous </a:t>
            </a:r>
            <a:r>
              <a:rPr lang="en-US" dirty="0" smtClean="0"/>
              <a:t>selenium</a:t>
            </a:r>
            <a:endParaRPr lang="en-US" dirty="0"/>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84</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1105901645"/>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X-ray </a:t>
            </a:r>
            <a:r>
              <a:rPr lang="en-US" b="1" dirty="0"/>
              <a:t>Projection Imaging Concepts and Detectors</a:t>
            </a:r>
          </a:p>
        </p:txBody>
      </p:sp>
      <p:sp>
        <p:nvSpPr>
          <p:cNvPr id="3" name="Content Placeholder 2"/>
          <p:cNvSpPr>
            <a:spLocks noGrp="1"/>
          </p:cNvSpPr>
          <p:nvPr>
            <p:ph idx="1"/>
          </p:nvPr>
        </p:nvSpPr>
        <p:spPr/>
        <p:txBody>
          <a:bodyPr>
            <a:normAutofit fontScale="92500" lnSpcReduction="10000"/>
          </a:bodyPr>
          <a:lstStyle/>
          <a:p>
            <a:pPr marL="0" indent="0">
              <a:buNone/>
            </a:pPr>
            <a:r>
              <a:rPr lang="en-US" b="1" dirty="0"/>
              <a:t>Q3</a:t>
            </a:r>
            <a:r>
              <a:rPr lang="en-US" dirty="0"/>
              <a:t>.  In order to minimize the effect of geometric blur on a radiographic image you would:</a:t>
            </a:r>
          </a:p>
          <a:p>
            <a:pPr marL="0" indent="0">
              <a:buNone/>
            </a:pPr>
            <a:r>
              <a:rPr lang="en-US" dirty="0"/>
              <a:t> </a:t>
            </a:r>
          </a:p>
          <a:p>
            <a:pPr marL="514350" lvl="0" indent="-514350">
              <a:buFont typeface="+mj-lt"/>
              <a:buAutoNum type="alphaUcPeriod"/>
            </a:pPr>
            <a:r>
              <a:rPr lang="en-US" dirty="0" smtClean="0">
                <a:effectLst/>
              </a:rPr>
              <a:t>set the highest mA and shortest exposure time available</a:t>
            </a:r>
          </a:p>
          <a:p>
            <a:pPr marL="514350" lvl="0" indent="-514350">
              <a:buFont typeface="+mj-lt"/>
              <a:buAutoNum type="alphaUcPeriod"/>
            </a:pPr>
            <a:r>
              <a:rPr lang="en-US" dirty="0" smtClean="0">
                <a:effectLst/>
              </a:rPr>
              <a:t>select the small focal spot</a:t>
            </a:r>
          </a:p>
          <a:p>
            <a:pPr marL="514350" lvl="0" indent="-514350">
              <a:buFont typeface="+mj-lt"/>
              <a:buAutoNum type="alphaUcPeriod"/>
            </a:pPr>
            <a:r>
              <a:rPr lang="en-US" dirty="0" smtClean="0">
                <a:effectLst/>
              </a:rPr>
              <a:t>chose the detector with the smallest available pixel size</a:t>
            </a:r>
          </a:p>
          <a:p>
            <a:pPr marL="514350" lvl="0" indent="-514350">
              <a:buFont typeface="+mj-lt"/>
              <a:buAutoNum type="alphaUcPeriod"/>
            </a:pPr>
            <a:r>
              <a:rPr lang="en-US" dirty="0" smtClean="0">
                <a:effectLst/>
              </a:rPr>
              <a:t>utilize immobilization devices</a:t>
            </a:r>
            <a:endParaRPr lang="en-US" dirty="0">
              <a:effectLst/>
            </a:endParaRPr>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85</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479716953"/>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X-ray </a:t>
            </a:r>
            <a:r>
              <a:rPr lang="en-US" b="1" dirty="0"/>
              <a:t>Projection Imaging Concepts and Detectors</a:t>
            </a:r>
          </a:p>
        </p:txBody>
      </p:sp>
      <p:sp>
        <p:nvSpPr>
          <p:cNvPr id="3" name="Content Placeholder 2"/>
          <p:cNvSpPr>
            <a:spLocks noGrp="1"/>
          </p:cNvSpPr>
          <p:nvPr>
            <p:ph idx="1"/>
          </p:nvPr>
        </p:nvSpPr>
        <p:spPr/>
        <p:txBody>
          <a:bodyPr>
            <a:normAutofit fontScale="92500" lnSpcReduction="10000"/>
          </a:bodyPr>
          <a:lstStyle/>
          <a:p>
            <a:pPr marL="0" indent="0">
              <a:buNone/>
            </a:pPr>
            <a:r>
              <a:rPr lang="en-US" b="1" dirty="0"/>
              <a:t>Q4</a:t>
            </a:r>
            <a:r>
              <a:rPr lang="en-US" dirty="0"/>
              <a:t>.  Determine the actual size of an object if the image of the object measures 10 mm and the object is located half way between the x-ray tube target and the image receptor.</a:t>
            </a:r>
          </a:p>
          <a:p>
            <a:pPr marL="0" indent="0">
              <a:buNone/>
            </a:pPr>
            <a:r>
              <a:rPr lang="en-US" dirty="0"/>
              <a:t> </a:t>
            </a:r>
          </a:p>
          <a:p>
            <a:pPr marL="0" indent="0">
              <a:buNone/>
            </a:pPr>
            <a:r>
              <a:rPr lang="en-US" dirty="0"/>
              <a:t>A. 1 mm</a:t>
            </a:r>
          </a:p>
          <a:p>
            <a:pPr marL="0" indent="0">
              <a:buNone/>
            </a:pPr>
            <a:r>
              <a:rPr lang="en-US" dirty="0"/>
              <a:t>B. 5 mm</a:t>
            </a:r>
          </a:p>
          <a:p>
            <a:pPr marL="0" indent="0">
              <a:buNone/>
            </a:pPr>
            <a:r>
              <a:rPr lang="en-US" dirty="0"/>
              <a:t>C. 15 mm</a:t>
            </a:r>
          </a:p>
          <a:p>
            <a:pPr marL="0" indent="0">
              <a:buNone/>
            </a:pPr>
            <a:r>
              <a:rPr lang="en-US" dirty="0"/>
              <a:t>D. 20 mm</a:t>
            </a:r>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86</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4248565920"/>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X-ray </a:t>
            </a:r>
            <a:r>
              <a:rPr lang="en-US" b="1" dirty="0"/>
              <a:t>Projection Imaging Concepts and Detectors</a:t>
            </a:r>
          </a:p>
        </p:txBody>
      </p:sp>
      <p:sp>
        <p:nvSpPr>
          <p:cNvPr id="3" name="Content Placeholder 2"/>
          <p:cNvSpPr>
            <a:spLocks noGrp="1"/>
          </p:cNvSpPr>
          <p:nvPr>
            <p:ph idx="1"/>
          </p:nvPr>
        </p:nvSpPr>
        <p:spPr/>
        <p:txBody>
          <a:bodyPr>
            <a:normAutofit fontScale="92500" lnSpcReduction="10000"/>
          </a:bodyPr>
          <a:lstStyle/>
          <a:p>
            <a:pPr marL="0" indent="0">
              <a:buNone/>
            </a:pPr>
            <a:r>
              <a:rPr lang="en-US" b="1" dirty="0"/>
              <a:t>Q5</a:t>
            </a:r>
            <a:r>
              <a:rPr lang="en-US" dirty="0"/>
              <a:t>.  A portable x-ray is taken with a CR cassette with an 8:1 grid. The cassette is off-level from perpendicular to the x-ray tube. The resulting image will appear:</a:t>
            </a:r>
          </a:p>
          <a:p>
            <a:pPr marL="0" indent="0">
              <a:buNone/>
            </a:pPr>
            <a:r>
              <a:rPr lang="en-US" dirty="0"/>
              <a:t> </a:t>
            </a:r>
          </a:p>
          <a:p>
            <a:pPr marL="0" indent="0">
              <a:buNone/>
            </a:pPr>
            <a:r>
              <a:rPr lang="en-US" dirty="0"/>
              <a:t>A.  blurry</a:t>
            </a:r>
          </a:p>
          <a:p>
            <a:pPr marL="0" indent="0">
              <a:buNone/>
            </a:pPr>
            <a:r>
              <a:rPr lang="en-US" dirty="0"/>
              <a:t>B.  grainy</a:t>
            </a:r>
          </a:p>
          <a:p>
            <a:pPr marL="0" indent="0">
              <a:buNone/>
            </a:pPr>
            <a:r>
              <a:rPr lang="en-US" dirty="0"/>
              <a:t>C.  dark in the center</a:t>
            </a:r>
          </a:p>
          <a:p>
            <a:pPr marL="0" indent="0">
              <a:buNone/>
            </a:pPr>
            <a:r>
              <a:rPr lang="en-US" dirty="0"/>
              <a:t>D.  too light all over</a:t>
            </a:r>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87</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2044828828"/>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X-ray </a:t>
            </a:r>
            <a:r>
              <a:rPr lang="en-US" b="1" dirty="0"/>
              <a:t>Projection Imaging Concepts and Detectors</a:t>
            </a:r>
          </a:p>
        </p:txBody>
      </p:sp>
      <p:sp>
        <p:nvSpPr>
          <p:cNvPr id="3" name="Content Placeholder 2"/>
          <p:cNvSpPr>
            <a:spLocks noGrp="1"/>
          </p:cNvSpPr>
          <p:nvPr>
            <p:ph idx="1"/>
          </p:nvPr>
        </p:nvSpPr>
        <p:spPr/>
        <p:txBody>
          <a:bodyPr>
            <a:normAutofit fontScale="92500" lnSpcReduction="20000"/>
          </a:bodyPr>
          <a:lstStyle/>
          <a:p>
            <a:pPr marL="0" indent="0">
              <a:buNone/>
            </a:pPr>
            <a:r>
              <a:rPr lang="en-US" b="1" dirty="0"/>
              <a:t>Q6. </a:t>
            </a:r>
            <a:r>
              <a:rPr lang="en-US" dirty="0"/>
              <a:t>If the distance from the x-ray tube to the image receptor is changed from 72” to 40”, which of the following will occur?</a:t>
            </a:r>
          </a:p>
          <a:p>
            <a:pPr marL="0" indent="0">
              <a:buNone/>
            </a:pPr>
            <a:r>
              <a:rPr lang="en-US" dirty="0"/>
              <a:t> </a:t>
            </a:r>
          </a:p>
          <a:p>
            <a:pPr marL="0" indent="0">
              <a:buNone/>
            </a:pPr>
            <a:r>
              <a:rPr lang="en-US" dirty="0"/>
              <a:t>A. radiation dose to the patient will decrease by a factor of 4</a:t>
            </a:r>
          </a:p>
          <a:p>
            <a:pPr marL="0" indent="0">
              <a:buNone/>
            </a:pPr>
            <a:r>
              <a:rPr lang="en-US" dirty="0"/>
              <a:t>B. image spatial resolution will increase</a:t>
            </a:r>
          </a:p>
          <a:p>
            <a:pPr marL="0" indent="0">
              <a:buNone/>
            </a:pPr>
            <a:r>
              <a:rPr lang="en-US" dirty="0"/>
              <a:t>C. image noise will increase</a:t>
            </a:r>
          </a:p>
          <a:p>
            <a:pPr marL="0" indent="0">
              <a:buNone/>
            </a:pPr>
            <a:r>
              <a:rPr lang="en-US" dirty="0"/>
              <a:t>D. the object of interest will appear larger on the image.</a:t>
            </a:r>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88</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3251345710"/>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X-ray </a:t>
            </a:r>
            <a:r>
              <a:rPr lang="en-US" b="1" dirty="0"/>
              <a:t>Projection Imaging Concepts and Detectors</a:t>
            </a:r>
          </a:p>
        </p:txBody>
      </p:sp>
      <p:sp>
        <p:nvSpPr>
          <p:cNvPr id="3" name="Content Placeholder 2"/>
          <p:cNvSpPr>
            <a:spLocks noGrp="1"/>
          </p:cNvSpPr>
          <p:nvPr>
            <p:ph idx="1"/>
          </p:nvPr>
        </p:nvSpPr>
        <p:spPr/>
        <p:txBody>
          <a:bodyPr>
            <a:normAutofit/>
          </a:bodyPr>
          <a:lstStyle/>
          <a:p>
            <a:pPr marL="0" indent="0">
              <a:buNone/>
            </a:pPr>
            <a:r>
              <a:rPr lang="en-US" b="1" dirty="0"/>
              <a:t>Q7. </a:t>
            </a:r>
            <a:r>
              <a:rPr lang="en-US" dirty="0"/>
              <a:t>An increase in which of the following factors will increase image contrast?</a:t>
            </a:r>
          </a:p>
          <a:p>
            <a:pPr marL="0" indent="0">
              <a:buNone/>
            </a:pPr>
            <a:r>
              <a:rPr lang="en-US" dirty="0"/>
              <a:t> </a:t>
            </a:r>
          </a:p>
          <a:p>
            <a:pPr marL="0" indent="0">
              <a:buNone/>
            </a:pPr>
            <a:r>
              <a:rPr lang="en-US" dirty="0"/>
              <a:t>A. kVp</a:t>
            </a:r>
          </a:p>
          <a:p>
            <a:pPr marL="0" indent="0">
              <a:buNone/>
            </a:pPr>
            <a:r>
              <a:rPr lang="en-US" dirty="0"/>
              <a:t>B. </a:t>
            </a:r>
            <a:r>
              <a:rPr lang="en-US" dirty="0" smtClean="0"/>
              <a:t>filtration</a:t>
            </a:r>
            <a:endParaRPr lang="en-US" dirty="0"/>
          </a:p>
          <a:p>
            <a:pPr marL="0" indent="0">
              <a:buNone/>
            </a:pPr>
            <a:r>
              <a:rPr lang="en-US" dirty="0"/>
              <a:t>C. SID</a:t>
            </a:r>
          </a:p>
          <a:p>
            <a:pPr marL="0" indent="0">
              <a:buNone/>
            </a:pPr>
            <a:r>
              <a:rPr lang="en-US" dirty="0"/>
              <a:t>D. mAs</a:t>
            </a:r>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89</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4564814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Electromagnetic (EM) Radiation</a:t>
            </a:r>
            <a:endParaRPr lang="en-US" dirty="0"/>
          </a:p>
        </p:txBody>
      </p:sp>
      <p:sp>
        <p:nvSpPr>
          <p:cNvPr id="5" name="Content Placeholder 4"/>
          <p:cNvSpPr>
            <a:spLocks noGrp="1"/>
          </p:cNvSpPr>
          <p:nvPr>
            <p:ph idx="1"/>
          </p:nvPr>
        </p:nvSpPr>
        <p:spPr/>
        <p:txBody>
          <a:bodyPr>
            <a:normAutofit fontScale="92500" lnSpcReduction="10000"/>
          </a:bodyPr>
          <a:lstStyle/>
          <a:p>
            <a:pPr marL="0" indent="0">
              <a:buNone/>
            </a:pPr>
            <a:r>
              <a:rPr lang="en-US" b="1" dirty="0"/>
              <a:t>Q1</a:t>
            </a:r>
            <a:r>
              <a:rPr lang="en-US" dirty="0"/>
              <a:t>.  All but which of the following modalities uses electromagnetic radiation during diagnostic imaging procedures.  </a:t>
            </a:r>
          </a:p>
          <a:p>
            <a:pPr marL="0" indent="0">
              <a:buNone/>
            </a:pPr>
            <a:r>
              <a:rPr lang="en-US" dirty="0"/>
              <a:t> </a:t>
            </a:r>
          </a:p>
          <a:p>
            <a:pPr marL="0" indent="0">
              <a:buNone/>
            </a:pPr>
            <a:r>
              <a:rPr lang="en-US" dirty="0"/>
              <a:t>A. fluoroscopy</a:t>
            </a:r>
          </a:p>
          <a:p>
            <a:pPr marL="0" indent="0">
              <a:buNone/>
            </a:pPr>
            <a:r>
              <a:rPr lang="en-US" dirty="0"/>
              <a:t>B. mammography</a:t>
            </a:r>
          </a:p>
          <a:p>
            <a:pPr marL="0" indent="0">
              <a:buNone/>
            </a:pPr>
            <a:r>
              <a:rPr lang="en-US" dirty="0"/>
              <a:t>C. MRI</a:t>
            </a:r>
          </a:p>
          <a:p>
            <a:pPr marL="0" indent="0">
              <a:buNone/>
            </a:pPr>
            <a:r>
              <a:rPr lang="en-US" dirty="0"/>
              <a:t>D. ultrasound</a:t>
            </a:r>
          </a:p>
          <a:p>
            <a:pPr marL="0" indent="0">
              <a:buNone/>
            </a:pPr>
            <a:r>
              <a:rPr lang="en-US" dirty="0"/>
              <a:t>E.  CT</a:t>
            </a:r>
          </a:p>
        </p:txBody>
      </p:sp>
      <p:sp>
        <p:nvSpPr>
          <p:cNvPr id="2" name="Date Placeholder 1"/>
          <p:cNvSpPr>
            <a:spLocks noGrp="1"/>
          </p:cNvSpPr>
          <p:nvPr>
            <p:ph type="dt" sz="half" idx="10"/>
          </p:nvPr>
        </p:nvSpPr>
        <p:spPr/>
        <p:txBody>
          <a:bodyPr/>
          <a:lstStyle/>
          <a:p>
            <a:r>
              <a:rPr lang="en-US" smtClean="0"/>
              <a:t>AAPM DR Residents Physics Curriculum - August 2013</a:t>
            </a:r>
            <a:endParaRPr lang="en-US" dirty="0"/>
          </a:p>
        </p:txBody>
      </p:sp>
      <p:sp>
        <p:nvSpPr>
          <p:cNvPr id="3" name="Slide Number Placeholder 2"/>
          <p:cNvSpPr>
            <a:spLocks noGrp="1"/>
          </p:cNvSpPr>
          <p:nvPr>
            <p:ph type="sldNum" sz="quarter" idx="12"/>
          </p:nvPr>
        </p:nvSpPr>
        <p:spPr/>
        <p:txBody>
          <a:bodyPr/>
          <a:lstStyle/>
          <a:p>
            <a:fld id="{6AF9D24E-6728-4363-8779-0A4E8EAAAED7}" type="slidenum">
              <a:rPr lang="en-US" smtClean="0"/>
              <a:pPr/>
              <a:t>9</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3365266425"/>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X-ray </a:t>
            </a:r>
            <a:r>
              <a:rPr lang="en-US" b="1" dirty="0"/>
              <a:t>Projection Imaging Concepts and Detectors</a:t>
            </a:r>
          </a:p>
        </p:txBody>
      </p:sp>
      <p:sp>
        <p:nvSpPr>
          <p:cNvPr id="3" name="Content Placeholder 2"/>
          <p:cNvSpPr>
            <a:spLocks noGrp="1"/>
          </p:cNvSpPr>
          <p:nvPr>
            <p:ph idx="1"/>
          </p:nvPr>
        </p:nvSpPr>
        <p:spPr/>
        <p:txBody>
          <a:bodyPr>
            <a:normAutofit/>
          </a:bodyPr>
          <a:lstStyle/>
          <a:p>
            <a:pPr marL="0" indent="0">
              <a:buNone/>
            </a:pPr>
            <a:r>
              <a:rPr lang="en-US" b="1" dirty="0"/>
              <a:t>Q8. </a:t>
            </a:r>
            <a:r>
              <a:rPr lang="en-US" dirty="0"/>
              <a:t>Which of the following will improve </a:t>
            </a:r>
            <a:r>
              <a:rPr lang="en-US" dirty="0" smtClean="0"/>
              <a:t>low- </a:t>
            </a:r>
            <a:r>
              <a:rPr lang="en-US" dirty="0"/>
              <a:t>contrast resolution in a radiographic image?</a:t>
            </a:r>
          </a:p>
          <a:p>
            <a:pPr marL="0" indent="0">
              <a:buNone/>
            </a:pPr>
            <a:r>
              <a:rPr lang="en-US" dirty="0"/>
              <a:t> </a:t>
            </a:r>
          </a:p>
          <a:p>
            <a:pPr marL="0" indent="0">
              <a:buNone/>
            </a:pPr>
            <a:r>
              <a:rPr lang="en-US" dirty="0"/>
              <a:t>A.  change from a 10:1 to an 8:1 grid</a:t>
            </a:r>
          </a:p>
          <a:p>
            <a:pPr marL="0" indent="0">
              <a:buNone/>
            </a:pPr>
            <a:r>
              <a:rPr lang="en-US" dirty="0"/>
              <a:t>B.  move the patient closer to the image receptor</a:t>
            </a:r>
          </a:p>
          <a:p>
            <a:pPr marL="0" indent="0">
              <a:buNone/>
            </a:pPr>
            <a:r>
              <a:rPr lang="en-US" dirty="0"/>
              <a:t>C.  reduce mAs</a:t>
            </a:r>
          </a:p>
          <a:p>
            <a:pPr marL="0" indent="0">
              <a:buNone/>
            </a:pPr>
            <a:r>
              <a:rPr lang="en-US" dirty="0"/>
              <a:t>D.  use a smaller field of view</a:t>
            </a:r>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90</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66646172"/>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X-ray </a:t>
            </a:r>
            <a:r>
              <a:rPr lang="en-US" b="1" dirty="0"/>
              <a:t>Projection Imaging Concepts and Detectors</a:t>
            </a:r>
          </a:p>
        </p:txBody>
      </p:sp>
      <p:sp>
        <p:nvSpPr>
          <p:cNvPr id="3" name="Content Placeholder 2"/>
          <p:cNvSpPr>
            <a:spLocks noGrp="1"/>
          </p:cNvSpPr>
          <p:nvPr>
            <p:ph idx="1"/>
          </p:nvPr>
        </p:nvSpPr>
        <p:spPr/>
        <p:txBody>
          <a:bodyPr>
            <a:normAutofit fontScale="92500" lnSpcReduction="10000"/>
          </a:bodyPr>
          <a:lstStyle/>
          <a:p>
            <a:pPr marL="0" indent="0">
              <a:buNone/>
            </a:pPr>
            <a:r>
              <a:rPr lang="en-US" b="1" dirty="0"/>
              <a:t>Q9. </a:t>
            </a:r>
            <a:r>
              <a:rPr lang="en-US" dirty="0"/>
              <a:t>When the absorption efficiency in the phosphor layer of an x-ray detector is increased by making the phosphor layer thicker, which of the following occurs?</a:t>
            </a:r>
          </a:p>
          <a:p>
            <a:pPr marL="0" indent="0">
              <a:buNone/>
            </a:pPr>
            <a:r>
              <a:rPr lang="en-US" dirty="0"/>
              <a:t> </a:t>
            </a:r>
          </a:p>
          <a:p>
            <a:pPr marL="0" indent="0">
              <a:buNone/>
            </a:pPr>
            <a:r>
              <a:rPr lang="en-US" dirty="0"/>
              <a:t>A.  spatial resolution decreases</a:t>
            </a:r>
          </a:p>
          <a:p>
            <a:pPr marL="0" indent="0">
              <a:buNone/>
            </a:pPr>
            <a:r>
              <a:rPr lang="en-US" dirty="0"/>
              <a:t>B.  noise increases</a:t>
            </a:r>
          </a:p>
          <a:p>
            <a:pPr marL="0" indent="0">
              <a:buNone/>
            </a:pPr>
            <a:r>
              <a:rPr lang="en-US" dirty="0"/>
              <a:t>C.  contrast resolution decreases</a:t>
            </a:r>
          </a:p>
          <a:p>
            <a:pPr marL="0" indent="0">
              <a:buNone/>
            </a:pPr>
            <a:r>
              <a:rPr lang="en-US" dirty="0"/>
              <a:t>D.  patient dose increases</a:t>
            </a:r>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91</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1862118714"/>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X-ray </a:t>
            </a:r>
            <a:r>
              <a:rPr lang="en-US" b="1" dirty="0"/>
              <a:t>Projection Imaging Concepts and Detectors</a:t>
            </a:r>
          </a:p>
        </p:txBody>
      </p:sp>
      <p:sp>
        <p:nvSpPr>
          <p:cNvPr id="3" name="Content Placeholder 2"/>
          <p:cNvSpPr>
            <a:spLocks noGrp="1"/>
          </p:cNvSpPr>
          <p:nvPr>
            <p:ph idx="1"/>
          </p:nvPr>
        </p:nvSpPr>
        <p:spPr/>
        <p:txBody>
          <a:bodyPr>
            <a:normAutofit/>
          </a:bodyPr>
          <a:lstStyle/>
          <a:p>
            <a:pPr marL="0" indent="0">
              <a:buNone/>
            </a:pPr>
            <a:r>
              <a:rPr lang="en-US" b="1" dirty="0"/>
              <a:t>Q10. </a:t>
            </a:r>
            <a:r>
              <a:rPr lang="en-US" dirty="0"/>
              <a:t>Which of the following uses a storage phosphor to capture the x-ray signal?</a:t>
            </a:r>
          </a:p>
          <a:p>
            <a:pPr marL="0" indent="0">
              <a:buNone/>
            </a:pPr>
            <a:r>
              <a:rPr lang="en-US" dirty="0"/>
              <a:t> </a:t>
            </a:r>
          </a:p>
          <a:p>
            <a:pPr marL="0" indent="0">
              <a:buNone/>
            </a:pPr>
            <a:r>
              <a:rPr lang="en-US" dirty="0"/>
              <a:t>A.  indirect DR</a:t>
            </a:r>
          </a:p>
          <a:p>
            <a:pPr marL="0" indent="0">
              <a:buNone/>
            </a:pPr>
            <a:r>
              <a:rPr lang="en-US" dirty="0"/>
              <a:t>B.  direct DR</a:t>
            </a:r>
          </a:p>
          <a:p>
            <a:pPr marL="0" indent="0">
              <a:buNone/>
            </a:pPr>
            <a:r>
              <a:rPr lang="en-US" dirty="0"/>
              <a:t>C.  computed </a:t>
            </a:r>
            <a:r>
              <a:rPr lang="en-US" dirty="0" smtClean="0"/>
              <a:t>radiography</a:t>
            </a:r>
            <a:endParaRPr lang="en-US" dirty="0"/>
          </a:p>
          <a:p>
            <a:pPr marL="0" indent="0">
              <a:buNone/>
            </a:pPr>
            <a:r>
              <a:rPr lang="en-US" dirty="0"/>
              <a:t>D.  </a:t>
            </a:r>
            <a:r>
              <a:rPr lang="en-US" dirty="0" smtClean="0"/>
              <a:t>film-screen radiography</a:t>
            </a:r>
            <a:endParaRPr lang="en-US" dirty="0"/>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92</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69614322"/>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Index</a:t>
            </a:r>
            <a:endParaRPr lang="en-US" dirty="0"/>
          </a:p>
        </p:txBody>
      </p:sp>
      <p:sp>
        <p:nvSpPr>
          <p:cNvPr id="3" name="Content Placeholder 2"/>
          <p:cNvSpPr>
            <a:spLocks noGrp="1"/>
          </p:cNvSpPr>
          <p:nvPr>
            <p:ph sz="half" idx="1"/>
          </p:nvPr>
        </p:nvSpPr>
        <p:spPr/>
        <p:txBody>
          <a:bodyPr>
            <a:normAutofit fontScale="92500" lnSpcReduction="10000"/>
          </a:bodyPr>
          <a:lstStyle/>
          <a:p>
            <a:pPr>
              <a:buNone/>
            </a:pPr>
            <a:r>
              <a:rPr lang="en-US" dirty="0" smtClean="0">
                <a:hlinkClick r:id="rId2" action="ppaction://hlinksldjump"/>
              </a:rPr>
              <a:t>Beginning of File</a:t>
            </a:r>
            <a:endParaRPr lang="en-US" dirty="0"/>
          </a:p>
          <a:p>
            <a:pPr>
              <a:buNone/>
            </a:pPr>
            <a:r>
              <a:rPr lang="en-US" dirty="0">
                <a:hlinkClick r:id="rId3" action="ppaction://hlinksldjump"/>
              </a:rPr>
              <a:t>Structure of the Atom</a:t>
            </a:r>
            <a:endParaRPr lang="en-US" dirty="0"/>
          </a:p>
          <a:p>
            <a:pPr>
              <a:buNone/>
            </a:pPr>
            <a:r>
              <a:rPr lang="en-US" dirty="0">
                <a:hlinkClick r:id="rId4" action="ppaction://hlinksldjump"/>
              </a:rPr>
              <a:t>Electromagnetic Radiation</a:t>
            </a:r>
            <a:endParaRPr lang="en-US" dirty="0"/>
          </a:p>
          <a:p>
            <a:pPr>
              <a:buNone/>
            </a:pPr>
            <a:r>
              <a:rPr lang="en-US" dirty="0">
                <a:hlinkClick r:id="rId5" action="ppaction://hlinksldjump"/>
              </a:rPr>
              <a:t>Particulate Radiation</a:t>
            </a:r>
            <a:endParaRPr lang="en-US" dirty="0"/>
          </a:p>
          <a:p>
            <a:pPr>
              <a:buNone/>
            </a:pPr>
            <a:r>
              <a:rPr lang="en-US" dirty="0">
                <a:hlinkClick r:id="rId6" action="ppaction://hlinksldjump"/>
              </a:rPr>
              <a:t>Interactions</a:t>
            </a:r>
            <a:endParaRPr lang="en-US" dirty="0"/>
          </a:p>
          <a:p>
            <a:pPr>
              <a:buNone/>
            </a:pPr>
            <a:r>
              <a:rPr lang="en-US" dirty="0">
                <a:hlinkClick r:id="rId7" action="ppaction://hlinksldjump"/>
              </a:rPr>
              <a:t>Radiation Units</a:t>
            </a:r>
            <a:endParaRPr lang="en-US" dirty="0"/>
          </a:p>
          <a:p>
            <a:pPr>
              <a:buNone/>
            </a:pPr>
            <a:r>
              <a:rPr lang="en-US" dirty="0">
                <a:hlinkClick r:id="rId8" action="ppaction://hlinksldjump"/>
              </a:rPr>
              <a:t>X-Ray Production</a:t>
            </a:r>
            <a:endParaRPr lang="en-US" dirty="0"/>
          </a:p>
          <a:p>
            <a:pPr>
              <a:buNone/>
            </a:pPr>
            <a:r>
              <a:rPr lang="en-US" dirty="0">
                <a:hlinkClick r:id="rId9" action="ppaction://hlinksldjump"/>
              </a:rPr>
              <a:t>Imaging Science &amp; Technology</a:t>
            </a:r>
            <a:endParaRPr lang="en-US" dirty="0"/>
          </a:p>
          <a:p>
            <a:pPr>
              <a:buNone/>
            </a:pPr>
            <a:r>
              <a:rPr lang="en-US" dirty="0">
                <a:hlinkClick r:id="rId10" action="ppaction://hlinksldjump"/>
              </a:rPr>
              <a:t>Biological Effects</a:t>
            </a:r>
            <a:endParaRPr lang="en-US" dirty="0"/>
          </a:p>
          <a:p>
            <a:endParaRPr lang="en-US" dirty="0"/>
          </a:p>
        </p:txBody>
      </p:sp>
      <p:sp>
        <p:nvSpPr>
          <p:cNvPr id="4" name="Content Placeholder 3"/>
          <p:cNvSpPr>
            <a:spLocks noGrp="1"/>
          </p:cNvSpPr>
          <p:nvPr>
            <p:ph sz="half" idx="2"/>
          </p:nvPr>
        </p:nvSpPr>
        <p:spPr/>
        <p:txBody>
          <a:bodyPr>
            <a:normAutofit fontScale="92500" lnSpcReduction="10000"/>
          </a:bodyPr>
          <a:lstStyle/>
          <a:p>
            <a:pPr>
              <a:buNone/>
            </a:pPr>
            <a:r>
              <a:rPr lang="en-US" dirty="0">
                <a:hlinkClick r:id="rId11" action="ppaction://hlinksldjump"/>
              </a:rPr>
              <a:t>Radiation Protection</a:t>
            </a:r>
            <a:endParaRPr lang="en-US" dirty="0"/>
          </a:p>
          <a:p>
            <a:pPr>
              <a:buNone/>
            </a:pPr>
            <a:r>
              <a:rPr lang="en-US" dirty="0">
                <a:hlinkClick r:id="rId12" action="ppaction://hlinksldjump"/>
              </a:rPr>
              <a:t>Projection Imaging</a:t>
            </a:r>
            <a:endParaRPr lang="en-US" dirty="0"/>
          </a:p>
          <a:p>
            <a:pPr>
              <a:buNone/>
            </a:pPr>
            <a:r>
              <a:rPr lang="en-US" dirty="0">
                <a:hlinkClick r:id="rId13" action="ppaction://hlinksldjump"/>
              </a:rPr>
              <a:t>General Radiography</a:t>
            </a:r>
            <a:endParaRPr lang="en-US" dirty="0"/>
          </a:p>
          <a:p>
            <a:pPr>
              <a:buNone/>
            </a:pPr>
            <a:r>
              <a:rPr lang="en-US" dirty="0">
                <a:hlinkClick r:id="rId14" action="ppaction://hlinksldjump"/>
              </a:rPr>
              <a:t>Mammography</a:t>
            </a:r>
            <a:endParaRPr lang="en-US" dirty="0"/>
          </a:p>
          <a:p>
            <a:pPr>
              <a:buNone/>
            </a:pPr>
            <a:r>
              <a:rPr lang="en-US" dirty="0">
                <a:hlinkClick r:id="rId15" action="ppaction://hlinksldjump"/>
              </a:rPr>
              <a:t>Fluoroscopy / Interventional</a:t>
            </a:r>
            <a:endParaRPr lang="en-US" dirty="0"/>
          </a:p>
          <a:p>
            <a:pPr>
              <a:buNone/>
            </a:pPr>
            <a:r>
              <a:rPr lang="en-US" dirty="0">
                <a:hlinkClick r:id="rId16" action="ppaction://hlinksldjump"/>
              </a:rPr>
              <a:t>Computed Tomography</a:t>
            </a:r>
            <a:endParaRPr lang="en-US" dirty="0"/>
          </a:p>
          <a:p>
            <a:pPr>
              <a:buNone/>
            </a:pPr>
            <a:r>
              <a:rPr lang="en-US" dirty="0">
                <a:hlinkClick r:id="rId17" action="ppaction://hlinksldjump"/>
              </a:rPr>
              <a:t>Ultrasound</a:t>
            </a:r>
            <a:endParaRPr lang="en-US" dirty="0"/>
          </a:p>
          <a:p>
            <a:pPr>
              <a:buNone/>
            </a:pPr>
            <a:r>
              <a:rPr lang="en-US" dirty="0">
                <a:hlinkClick r:id="rId18" action="ppaction://hlinksldjump"/>
              </a:rPr>
              <a:t>Magnetic Resonance Imaging</a:t>
            </a:r>
            <a:endParaRPr lang="en-US" dirty="0"/>
          </a:p>
          <a:p>
            <a:pPr>
              <a:buNone/>
            </a:pPr>
            <a:r>
              <a:rPr lang="en-US" dirty="0">
                <a:hlinkClick r:id="rId19" action="ppaction://hlinksldjump"/>
              </a:rPr>
              <a:t>Nuclear Medicine</a:t>
            </a:r>
            <a:endParaRPr lang="en-US" dirty="0"/>
          </a:p>
          <a:p>
            <a:endParaRPr lang="en-US" dirty="0"/>
          </a:p>
        </p:txBody>
      </p:sp>
      <p:sp>
        <p:nvSpPr>
          <p:cNvPr id="5" name="Date Placeholder 4"/>
          <p:cNvSpPr>
            <a:spLocks noGrp="1"/>
          </p:cNvSpPr>
          <p:nvPr>
            <p:ph type="dt" sz="half" idx="10"/>
          </p:nvPr>
        </p:nvSpPr>
        <p:spPr/>
        <p:txBody>
          <a:bodyPr/>
          <a:lstStyle/>
          <a:p>
            <a:r>
              <a:rPr lang="en-US" smtClean="0"/>
              <a:t>AAPM DR Residents Physics Curriculum - August 2013</a:t>
            </a:r>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
        <p:nvSpPr>
          <p:cNvPr id="7" name="Slide Number Placeholder 6"/>
          <p:cNvSpPr>
            <a:spLocks noGrp="1"/>
          </p:cNvSpPr>
          <p:nvPr>
            <p:ph type="sldNum" sz="quarter" idx="12"/>
          </p:nvPr>
        </p:nvSpPr>
        <p:spPr/>
        <p:txBody>
          <a:bodyPr/>
          <a:lstStyle/>
          <a:p>
            <a:fld id="{6AF9D24E-6728-4363-8779-0A4E8EAAAED7}" type="slidenum">
              <a:rPr lang="en-US" smtClean="0"/>
              <a:pPr/>
              <a:t>93</a:t>
            </a:fld>
            <a:endParaRPr lang="en-US" dirty="0"/>
          </a:p>
        </p:txBody>
      </p:sp>
    </p:spTree>
    <p:extLst>
      <p:ext uri="{BB962C8B-B14F-4D97-AF65-F5344CB8AC3E}">
        <p14:creationId xmlns:p14="http://schemas.microsoft.com/office/powerpoint/2010/main" val="3255218950"/>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General Radiography</a:t>
            </a:r>
          </a:p>
        </p:txBody>
      </p:sp>
      <p:sp>
        <p:nvSpPr>
          <p:cNvPr id="3" name="Content Placeholder 2"/>
          <p:cNvSpPr>
            <a:spLocks noGrp="1"/>
          </p:cNvSpPr>
          <p:nvPr>
            <p:ph sz="half" idx="1"/>
          </p:nvPr>
        </p:nvSpPr>
        <p:spPr>
          <a:xfrm>
            <a:off x="457200" y="1371600"/>
            <a:ext cx="4038600" cy="5257800"/>
          </a:xfrm>
        </p:spPr>
        <p:txBody>
          <a:bodyPr>
            <a:normAutofit fontScale="77500" lnSpcReduction="20000"/>
          </a:bodyPr>
          <a:lstStyle/>
          <a:p>
            <a:pPr marL="0" indent="0">
              <a:buNone/>
            </a:pPr>
            <a:r>
              <a:rPr lang="en-US" b="1" dirty="0"/>
              <a:t>Q1. </a:t>
            </a:r>
            <a:r>
              <a:rPr lang="en-US" dirty="0" smtClean="0"/>
              <a:t>Which </a:t>
            </a:r>
            <a:r>
              <a:rPr lang="en-US" dirty="0"/>
              <a:t>factor in a radiographic imaging system is responsible for the heart appearing enlarged on an AP chest image as compared to a PA chest</a:t>
            </a:r>
            <a:r>
              <a:rPr lang="en-US" dirty="0" smtClean="0"/>
              <a:t>?</a:t>
            </a:r>
          </a:p>
          <a:p>
            <a:pPr marL="0" indent="0">
              <a:buNone/>
            </a:pPr>
            <a:endParaRPr lang="en-US" dirty="0"/>
          </a:p>
          <a:p>
            <a:pPr marL="514350" lvl="0" indent="-514350">
              <a:buFont typeface="+mj-lt"/>
              <a:buAutoNum type="alphaUcPeriod"/>
            </a:pPr>
            <a:r>
              <a:rPr lang="en-US" dirty="0" smtClean="0">
                <a:effectLst/>
              </a:rPr>
              <a:t>the focal spot size</a:t>
            </a:r>
          </a:p>
          <a:p>
            <a:pPr marL="514350" lvl="0" indent="-514350">
              <a:buFont typeface="+mj-lt"/>
              <a:buAutoNum type="alphaUcPeriod"/>
            </a:pPr>
            <a:r>
              <a:rPr lang="en-US" dirty="0" smtClean="0">
                <a:effectLst/>
              </a:rPr>
              <a:t>the use of focused grids</a:t>
            </a:r>
          </a:p>
          <a:p>
            <a:pPr marL="514350" lvl="0" indent="-514350">
              <a:buFont typeface="+mj-lt"/>
              <a:buAutoNum type="alphaUcPeriod"/>
            </a:pPr>
            <a:r>
              <a:rPr lang="en-US" dirty="0" smtClean="0">
                <a:effectLst/>
              </a:rPr>
              <a:t>greater scatter from objects closer to the x-ray tube</a:t>
            </a:r>
          </a:p>
          <a:p>
            <a:pPr marL="514350" lvl="0" indent="-514350">
              <a:buFont typeface="+mj-lt"/>
              <a:buAutoNum type="alphaUcPeriod"/>
            </a:pPr>
            <a:r>
              <a:rPr lang="en-US" dirty="0" smtClean="0">
                <a:effectLst/>
              </a:rPr>
              <a:t>the outward divergence of the x-ray beam from the focal spot</a:t>
            </a:r>
          </a:p>
          <a:p>
            <a:pPr marL="514350" lvl="0" indent="-514350">
              <a:buFont typeface="+mj-lt"/>
              <a:buAutoNum type="alphaUcPeriod"/>
            </a:pPr>
            <a:r>
              <a:rPr lang="en-US" dirty="0" smtClean="0">
                <a:effectLst/>
              </a:rPr>
              <a:t>increased parallax from x-ray tubes with both large and small focal spots</a:t>
            </a:r>
          </a:p>
          <a:p>
            <a:pPr marL="0" indent="0">
              <a:buNone/>
            </a:pPr>
            <a:endParaRPr lang="en-US" dirty="0"/>
          </a:p>
        </p:txBody>
      </p:sp>
      <p:pic>
        <p:nvPicPr>
          <p:cNvPr id="11266" name="Picture 5"/>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981113"/>
            <a:ext cx="4191000" cy="376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94</a:t>
            </a:fld>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1004678361"/>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General Radiography</a:t>
            </a:r>
          </a:p>
        </p:txBody>
      </p:sp>
      <p:sp>
        <p:nvSpPr>
          <p:cNvPr id="3" name="Content Placeholder 2"/>
          <p:cNvSpPr>
            <a:spLocks noGrp="1"/>
          </p:cNvSpPr>
          <p:nvPr>
            <p:ph idx="1"/>
          </p:nvPr>
        </p:nvSpPr>
        <p:spPr/>
        <p:txBody>
          <a:bodyPr>
            <a:normAutofit fontScale="70000" lnSpcReduction="20000"/>
          </a:bodyPr>
          <a:lstStyle/>
          <a:p>
            <a:pPr marL="0" indent="0">
              <a:buNone/>
            </a:pPr>
            <a:r>
              <a:rPr lang="en-US" b="1" dirty="0"/>
              <a:t>Q2.   </a:t>
            </a:r>
            <a:r>
              <a:rPr lang="en-US" dirty="0"/>
              <a:t>Portable x-ray images are generally inferior to those taken on stationary radiographic units. One of the reasons is that </a:t>
            </a:r>
            <a:r>
              <a:rPr lang="en-US" dirty="0" smtClean="0"/>
              <a:t>high-ratio </a:t>
            </a:r>
            <a:r>
              <a:rPr lang="en-US" dirty="0"/>
              <a:t>grids are generally not used when acquiring portable radiographs, whereas they are used with stationary x-ray units. What is the reason for excluding </a:t>
            </a:r>
            <a:r>
              <a:rPr lang="en-US" dirty="0" smtClean="0"/>
              <a:t>high-ratio </a:t>
            </a:r>
            <a:r>
              <a:rPr lang="en-US" dirty="0"/>
              <a:t>grid use for mobile radiography? </a:t>
            </a:r>
          </a:p>
          <a:p>
            <a:pPr marL="0" indent="0">
              <a:buNone/>
            </a:pPr>
            <a:r>
              <a:rPr lang="en-US" dirty="0"/>
              <a:t> </a:t>
            </a:r>
          </a:p>
          <a:p>
            <a:pPr marL="514350" lvl="0" indent="-514350">
              <a:buFont typeface="+mj-lt"/>
              <a:buAutoNum type="alphaUcPeriod"/>
            </a:pPr>
            <a:r>
              <a:rPr lang="en-US" dirty="0" smtClean="0">
                <a:effectLst/>
              </a:rPr>
              <a:t>High-ratio grids have poorer scatter rejection than low ratio grids.  </a:t>
            </a:r>
          </a:p>
          <a:p>
            <a:pPr marL="514350" lvl="0" indent="-514350">
              <a:buFont typeface="+mj-lt"/>
              <a:buAutoNum type="alphaUcPeriod"/>
            </a:pPr>
            <a:r>
              <a:rPr lang="en-US" dirty="0" smtClean="0">
                <a:effectLst/>
              </a:rPr>
              <a:t>High-ratio grids are more difficult to align with the focal spot.</a:t>
            </a:r>
          </a:p>
          <a:p>
            <a:pPr marL="514350" lvl="0" indent="-514350">
              <a:buFont typeface="+mj-lt"/>
              <a:buAutoNum type="alphaUcPeriod"/>
            </a:pPr>
            <a:r>
              <a:rPr lang="en-US" dirty="0" smtClean="0">
                <a:effectLst/>
              </a:rPr>
              <a:t>High -ratio grids are more easily mis-positioned upside down as compared with low-ratio grids. </a:t>
            </a:r>
          </a:p>
          <a:p>
            <a:pPr marL="514350" lvl="0" indent="-514350">
              <a:buFont typeface="+mj-lt"/>
              <a:buAutoNum type="alphaUcPeriod"/>
            </a:pPr>
            <a:r>
              <a:rPr lang="en-US" dirty="0" smtClean="0">
                <a:effectLst/>
              </a:rPr>
              <a:t>Grids in general are not used in portable x-ray radiography as they increase exposure times.</a:t>
            </a:r>
          </a:p>
          <a:p>
            <a:pPr marL="514350" lvl="0" indent="-514350">
              <a:buFont typeface="+mj-lt"/>
              <a:buAutoNum type="alphaUcPeriod"/>
            </a:pPr>
            <a:r>
              <a:rPr lang="en-US" dirty="0" smtClean="0">
                <a:effectLst/>
              </a:rPr>
              <a:t>One cannot manufacture high-ratio grids with short enough focal lengths.</a:t>
            </a:r>
            <a:endParaRPr lang="en-US" dirty="0">
              <a:effectLst/>
            </a:endParaRPr>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95</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1259771018"/>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General Radiography</a:t>
            </a:r>
          </a:p>
        </p:txBody>
      </p:sp>
      <p:sp>
        <p:nvSpPr>
          <p:cNvPr id="3" name="Content Placeholder 2"/>
          <p:cNvSpPr>
            <a:spLocks noGrp="1"/>
          </p:cNvSpPr>
          <p:nvPr>
            <p:ph idx="1"/>
          </p:nvPr>
        </p:nvSpPr>
        <p:spPr/>
        <p:txBody>
          <a:bodyPr>
            <a:normAutofit fontScale="92500" lnSpcReduction="10000"/>
          </a:bodyPr>
          <a:lstStyle/>
          <a:p>
            <a:pPr marL="0" indent="0">
              <a:buNone/>
            </a:pPr>
            <a:r>
              <a:rPr lang="en-US" b="1" dirty="0"/>
              <a:t>Q3. </a:t>
            </a:r>
            <a:r>
              <a:rPr lang="en-US" dirty="0"/>
              <a:t>Which quantity is used to assess radiation risks to an individual organ that also incorporates the type of radiation involved?</a:t>
            </a:r>
          </a:p>
          <a:p>
            <a:pPr marL="0" indent="0">
              <a:buNone/>
            </a:pPr>
            <a:r>
              <a:rPr lang="en-US" dirty="0"/>
              <a:t> </a:t>
            </a:r>
          </a:p>
          <a:p>
            <a:pPr marL="0" indent="0">
              <a:buNone/>
            </a:pPr>
            <a:r>
              <a:rPr lang="en-US" dirty="0"/>
              <a:t>A.   absorbed dose (mGy) </a:t>
            </a:r>
          </a:p>
          <a:p>
            <a:pPr marL="0" indent="0">
              <a:buNone/>
            </a:pPr>
            <a:r>
              <a:rPr lang="en-US" dirty="0"/>
              <a:t>B.   equivalent dose (mSv)</a:t>
            </a:r>
          </a:p>
          <a:p>
            <a:pPr marL="0" indent="0">
              <a:buNone/>
            </a:pPr>
            <a:r>
              <a:rPr lang="en-US" dirty="0"/>
              <a:t>C.   effective dose (mSv)</a:t>
            </a:r>
          </a:p>
          <a:p>
            <a:pPr marL="0" indent="0">
              <a:buNone/>
            </a:pPr>
            <a:r>
              <a:rPr lang="en-US" dirty="0"/>
              <a:t>D.   kerma (mGy)</a:t>
            </a:r>
          </a:p>
          <a:p>
            <a:pPr marL="0" indent="0">
              <a:buNone/>
            </a:pPr>
            <a:r>
              <a:rPr lang="en-US" dirty="0"/>
              <a:t>E.    exposure (C/kg)</a:t>
            </a:r>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96</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3210147985"/>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General Radiography</a:t>
            </a:r>
          </a:p>
        </p:txBody>
      </p:sp>
      <p:sp>
        <p:nvSpPr>
          <p:cNvPr id="3" name="Content Placeholder 2"/>
          <p:cNvSpPr>
            <a:spLocks noGrp="1"/>
          </p:cNvSpPr>
          <p:nvPr>
            <p:ph sz="half" idx="1"/>
          </p:nvPr>
        </p:nvSpPr>
        <p:spPr/>
        <p:txBody>
          <a:bodyPr>
            <a:normAutofit fontScale="92500" lnSpcReduction="20000"/>
          </a:bodyPr>
          <a:lstStyle/>
          <a:p>
            <a:pPr marL="0" indent="0">
              <a:buNone/>
            </a:pPr>
            <a:r>
              <a:rPr lang="en-US" b="1" dirty="0"/>
              <a:t>Q4. </a:t>
            </a:r>
            <a:r>
              <a:rPr lang="en-US" dirty="0"/>
              <a:t>Identify the artifact in </a:t>
            </a:r>
            <a:r>
              <a:rPr lang="en-US" dirty="0" smtClean="0"/>
              <a:t>this image.</a:t>
            </a:r>
          </a:p>
          <a:p>
            <a:pPr marL="0" indent="0">
              <a:buNone/>
            </a:pPr>
            <a:endParaRPr lang="en-US" dirty="0"/>
          </a:p>
          <a:p>
            <a:pPr marL="514350" lvl="0" indent="-514350">
              <a:buFont typeface="+mj-lt"/>
              <a:buAutoNum type="alphaUcPeriod"/>
            </a:pPr>
            <a:r>
              <a:rPr lang="en-US" dirty="0" smtClean="0">
                <a:effectLst/>
              </a:rPr>
              <a:t>a corrupted point in k-space</a:t>
            </a:r>
          </a:p>
          <a:p>
            <a:pPr marL="514350" lvl="0" indent="-514350">
              <a:buFont typeface="+mj-lt"/>
              <a:buAutoNum type="alphaUcPeriod"/>
            </a:pPr>
            <a:r>
              <a:rPr lang="en-US" dirty="0" smtClean="0">
                <a:effectLst/>
              </a:rPr>
              <a:t>grid lines</a:t>
            </a:r>
          </a:p>
          <a:p>
            <a:pPr marL="514350" lvl="0" indent="-514350">
              <a:buFont typeface="+mj-lt"/>
              <a:buAutoNum type="alphaUcPeriod"/>
            </a:pPr>
            <a:r>
              <a:rPr lang="en-US" dirty="0" smtClean="0">
                <a:effectLst/>
              </a:rPr>
              <a:t>interference pattern between grid lines and detector pixels</a:t>
            </a:r>
          </a:p>
          <a:p>
            <a:pPr marL="514350" lvl="0" indent="-514350">
              <a:buFont typeface="+mj-lt"/>
              <a:buAutoNum type="alphaUcPeriod"/>
            </a:pPr>
            <a:r>
              <a:rPr lang="en-US" dirty="0" smtClean="0">
                <a:effectLst/>
              </a:rPr>
              <a:t>grid inserted upside down</a:t>
            </a:r>
          </a:p>
          <a:p>
            <a:pPr marL="514350" lvl="0" indent="-514350">
              <a:buFont typeface="+mj-lt"/>
              <a:buAutoNum type="alphaUcPeriod"/>
            </a:pPr>
            <a:r>
              <a:rPr lang="en-US" dirty="0" smtClean="0">
                <a:effectLst/>
              </a:rPr>
              <a:t>patient motion</a:t>
            </a:r>
            <a:endParaRPr lang="en-US" dirty="0">
              <a:effectLst/>
            </a:endParaRPr>
          </a:p>
        </p:txBody>
      </p:sp>
      <p:pic>
        <p:nvPicPr>
          <p:cNvPr id="12290" name="Picture 1"/>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267200" y="2251891"/>
            <a:ext cx="4800600" cy="3222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97</a:t>
            </a:fld>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123395303"/>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General Radiography</a:t>
            </a:r>
          </a:p>
        </p:txBody>
      </p:sp>
      <p:sp>
        <p:nvSpPr>
          <p:cNvPr id="3" name="Content Placeholder 2"/>
          <p:cNvSpPr>
            <a:spLocks noGrp="1"/>
          </p:cNvSpPr>
          <p:nvPr>
            <p:ph idx="1"/>
          </p:nvPr>
        </p:nvSpPr>
        <p:spPr/>
        <p:txBody>
          <a:bodyPr>
            <a:normAutofit fontScale="70000" lnSpcReduction="20000"/>
          </a:bodyPr>
          <a:lstStyle/>
          <a:p>
            <a:pPr marL="0" indent="0">
              <a:buNone/>
            </a:pPr>
            <a:r>
              <a:rPr lang="en-US" b="1" dirty="0"/>
              <a:t>Q5.  </a:t>
            </a:r>
            <a:r>
              <a:rPr lang="en-US" dirty="0"/>
              <a:t>In comparing screen-film to digital radiographic systems, which of the following statements is true?</a:t>
            </a:r>
          </a:p>
          <a:p>
            <a:pPr marL="0" indent="0">
              <a:buNone/>
            </a:pPr>
            <a:r>
              <a:rPr lang="en-US" dirty="0"/>
              <a:t> </a:t>
            </a:r>
          </a:p>
          <a:p>
            <a:pPr marL="514350" indent="-514350">
              <a:buFont typeface="+mj-lt"/>
              <a:buAutoNum type="alphaUcPeriod"/>
            </a:pPr>
            <a:r>
              <a:rPr lang="en-US" dirty="0" smtClean="0"/>
              <a:t>Films </a:t>
            </a:r>
            <a:r>
              <a:rPr lang="en-US" dirty="0"/>
              <a:t>can be </a:t>
            </a:r>
            <a:r>
              <a:rPr lang="en-US" dirty="0" smtClean="0"/>
              <a:t>overexposed, </a:t>
            </a:r>
            <a:r>
              <a:rPr lang="en-US" dirty="0"/>
              <a:t>whereas digital systems are immune to </a:t>
            </a:r>
            <a:r>
              <a:rPr lang="en-US" dirty="0" smtClean="0"/>
              <a:t>overexposures.</a:t>
            </a:r>
            <a:endParaRPr lang="en-US" dirty="0"/>
          </a:p>
          <a:p>
            <a:pPr marL="514350" indent="-514350">
              <a:buFont typeface="+mj-lt"/>
              <a:buAutoNum type="alphaUcPeriod"/>
            </a:pPr>
            <a:r>
              <a:rPr lang="en-US" dirty="0" smtClean="0"/>
              <a:t>Digital </a:t>
            </a:r>
            <a:r>
              <a:rPr lang="en-US" dirty="0"/>
              <a:t>images always have higher signal-to-noise ratios (SNRs) than film </a:t>
            </a:r>
            <a:r>
              <a:rPr lang="en-US" dirty="0" smtClean="0"/>
              <a:t>images.</a:t>
            </a:r>
            <a:endParaRPr lang="en-US" dirty="0"/>
          </a:p>
          <a:p>
            <a:pPr marL="514350" indent="-514350">
              <a:buFont typeface="+mj-lt"/>
              <a:buAutoNum type="alphaUcPeriod"/>
            </a:pPr>
            <a:r>
              <a:rPr lang="en-US" dirty="0" smtClean="0"/>
              <a:t>Film </a:t>
            </a:r>
            <a:r>
              <a:rPr lang="en-US" dirty="0"/>
              <a:t>images generally have higher spatial resolution than digital </a:t>
            </a:r>
            <a:r>
              <a:rPr lang="en-US" dirty="0" smtClean="0"/>
              <a:t>images.</a:t>
            </a:r>
            <a:endParaRPr lang="en-US" dirty="0"/>
          </a:p>
          <a:p>
            <a:pPr marL="514350" indent="-514350">
              <a:buFont typeface="+mj-lt"/>
              <a:buAutoNum type="alphaUcPeriod"/>
            </a:pPr>
            <a:r>
              <a:rPr lang="en-US" dirty="0" smtClean="0"/>
              <a:t>Digital </a:t>
            </a:r>
            <a:r>
              <a:rPr lang="en-US" dirty="0"/>
              <a:t>image brightness and contrast can be adjusted by window and leveling. The same can be done </a:t>
            </a:r>
            <a:r>
              <a:rPr lang="en-US" dirty="0" smtClean="0"/>
              <a:t>with </a:t>
            </a:r>
            <a:r>
              <a:rPr lang="en-US" dirty="0"/>
              <a:t>film by using a variable brightness view </a:t>
            </a:r>
            <a:r>
              <a:rPr lang="en-US" dirty="0" smtClean="0"/>
              <a:t>box. </a:t>
            </a:r>
            <a:endParaRPr lang="en-US" dirty="0"/>
          </a:p>
          <a:p>
            <a:pPr marL="514350" indent="-514350">
              <a:buFont typeface="+mj-lt"/>
              <a:buAutoNum type="alphaUcPeriod"/>
            </a:pPr>
            <a:r>
              <a:rPr lang="en-US" dirty="0" smtClean="0"/>
              <a:t>Digitizing </a:t>
            </a:r>
            <a:r>
              <a:rPr lang="en-US" dirty="0"/>
              <a:t>a radiographic film is equivalent to acquiring a digital </a:t>
            </a:r>
            <a:r>
              <a:rPr lang="en-US" dirty="0" smtClean="0"/>
              <a:t>image.</a:t>
            </a:r>
            <a:endParaRPr lang="en-US" dirty="0"/>
          </a:p>
        </p:txBody>
      </p:sp>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98</a:t>
            </a:fld>
            <a:endParaRPr lang="en-US" dirty="0"/>
          </a:p>
        </p:txBody>
      </p:sp>
      <p:sp>
        <p:nvSpPr>
          <p:cNvPr id="6" name="Footer Placeholder 5"/>
          <p:cNvSpPr>
            <a:spLocks noGrp="1"/>
          </p:cNvSpPr>
          <p:nvPr>
            <p:ph type="ftr" sz="quarter" idx="11"/>
          </p:nvPr>
        </p:nvSpPr>
        <p:spPr/>
        <p:txBody>
          <a:bodyPr/>
          <a:lstStyle/>
          <a:p>
            <a:r>
              <a:rPr lang="en-US" b="1" smtClean="0"/>
              <a:t>Imaging Physics Curricula Subcommittee </a:t>
            </a:r>
            <a:endParaRPr lang="en-US" b="1" dirty="0" smtClean="0"/>
          </a:p>
        </p:txBody>
      </p:sp>
    </p:spTree>
    <p:extLst>
      <p:ext uri="{BB962C8B-B14F-4D97-AF65-F5344CB8AC3E}">
        <p14:creationId xmlns:p14="http://schemas.microsoft.com/office/powerpoint/2010/main" val="579182879"/>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General Radiography</a:t>
            </a:r>
          </a:p>
        </p:txBody>
      </p:sp>
      <p:sp>
        <p:nvSpPr>
          <p:cNvPr id="3" name="Content Placeholder 2"/>
          <p:cNvSpPr>
            <a:spLocks noGrp="1"/>
          </p:cNvSpPr>
          <p:nvPr>
            <p:ph sz="half" idx="1"/>
          </p:nvPr>
        </p:nvSpPr>
        <p:spPr/>
        <p:txBody>
          <a:bodyPr>
            <a:normAutofit fontScale="85000" lnSpcReduction="20000"/>
          </a:bodyPr>
          <a:lstStyle/>
          <a:p>
            <a:pPr marL="0" indent="0">
              <a:buNone/>
            </a:pPr>
            <a:r>
              <a:rPr lang="en-US" b="1" dirty="0"/>
              <a:t>Q6. </a:t>
            </a:r>
            <a:r>
              <a:rPr lang="en-US" dirty="0"/>
              <a:t>Under automatic exposure control</a:t>
            </a:r>
            <a:r>
              <a:rPr lang="en-US" b="1" dirty="0"/>
              <a:t> </a:t>
            </a:r>
            <a:r>
              <a:rPr lang="en-US" dirty="0"/>
              <a:t>(AEC), increasing the SID from 40” to 72” in radiography results in</a:t>
            </a:r>
          </a:p>
          <a:p>
            <a:pPr marL="0" indent="0">
              <a:buNone/>
            </a:pPr>
            <a:r>
              <a:rPr lang="en-US" dirty="0"/>
              <a:t> </a:t>
            </a:r>
          </a:p>
          <a:p>
            <a:pPr marL="0" indent="0">
              <a:buNone/>
            </a:pPr>
            <a:r>
              <a:rPr lang="en-US" dirty="0"/>
              <a:t>A.  increased focal spot </a:t>
            </a:r>
            <a:r>
              <a:rPr lang="en-US" dirty="0" smtClean="0"/>
              <a:t>blurring</a:t>
            </a:r>
            <a:endParaRPr lang="en-US" dirty="0"/>
          </a:p>
          <a:p>
            <a:pPr marL="0" indent="0">
              <a:buNone/>
            </a:pPr>
            <a:r>
              <a:rPr lang="en-US" dirty="0"/>
              <a:t>B.  decreased focal spot </a:t>
            </a:r>
            <a:r>
              <a:rPr lang="en-US" dirty="0" smtClean="0"/>
              <a:t>blurring</a:t>
            </a:r>
            <a:endParaRPr lang="en-US" dirty="0"/>
          </a:p>
          <a:p>
            <a:pPr marL="0" indent="0">
              <a:buNone/>
            </a:pPr>
            <a:r>
              <a:rPr lang="en-US" dirty="0"/>
              <a:t>C.  an increase in patient </a:t>
            </a:r>
            <a:r>
              <a:rPr lang="en-US" dirty="0" smtClean="0"/>
              <a:t>exposure</a:t>
            </a:r>
            <a:endParaRPr lang="en-US" dirty="0"/>
          </a:p>
          <a:p>
            <a:pPr marL="0" indent="0">
              <a:buNone/>
            </a:pPr>
            <a:r>
              <a:rPr lang="en-US" dirty="0"/>
              <a:t>D.  noisier images</a:t>
            </a:r>
          </a:p>
          <a:p>
            <a:pPr marL="0" indent="0">
              <a:buNone/>
            </a:pPr>
            <a:r>
              <a:rPr lang="en-US" dirty="0"/>
              <a:t>E.  shorter exposure times</a:t>
            </a:r>
          </a:p>
        </p:txBody>
      </p:sp>
      <p:pic>
        <p:nvPicPr>
          <p:cNvPr id="13331" name="Picture 19"/>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3752180" y="2544762"/>
            <a:ext cx="5830640" cy="2636838"/>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r>
              <a:rPr lang="en-US" smtClean="0"/>
              <a:t>AAPM DR Residents Physics Curriculum - August 2013</a:t>
            </a:r>
            <a:endParaRPr lang="en-US" dirty="0"/>
          </a:p>
        </p:txBody>
      </p:sp>
      <p:sp>
        <p:nvSpPr>
          <p:cNvPr id="5" name="Slide Number Placeholder 4"/>
          <p:cNvSpPr>
            <a:spLocks noGrp="1"/>
          </p:cNvSpPr>
          <p:nvPr>
            <p:ph type="sldNum" sz="quarter" idx="12"/>
          </p:nvPr>
        </p:nvSpPr>
        <p:spPr/>
        <p:txBody>
          <a:bodyPr/>
          <a:lstStyle/>
          <a:p>
            <a:fld id="{6AF9D24E-6728-4363-8779-0A4E8EAAAED7}" type="slidenum">
              <a:rPr lang="en-US" smtClean="0"/>
              <a:pPr/>
              <a:t>99</a:t>
            </a:fld>
            <a:endParaRPr lang="en-US" dirty="0"/>
          </a:p>
        </p:txBody>
      </p:sp>
      <p:sp>
        <p:nvSpPr>
          <p:cNvPr id="6" name="Footer Placeholder 5"/>
          <p:cNvSpPr>
            <a:spLocks noGrp="1"/>
          </p:cNvSpPr>
          <p:nvPr>
            <p:ph type="ftr" sz="quarter" idx="11"/>
          </p:nvPr>
        </p:nvSpPr>
        <p:spPr/>
        <p:txBody>
          <a:bodyPr/>
          <a:lstStyle/>
          <a:p>
            <a:r>
              <a:rPr lang="en-US" smtClean="0"/>
              <a:t>Imaging Physics Curricula Subcommittee </a:t>
            </a:r>
            <a:endParaRPr lang="en-US" dirty="0"/>
          </a:p>
        </p:txBody>
      </p:sp>
    </p:spTree>
    <p:extLst>
      <p:ext uri="{BB962C8B-B14F-4D97-AF65-F5344CB8AC3E}">
        <p14:creationId xmlns:p14="http://schemas.microsoft.com/office/powerpoint/2010/main" val="115966941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1237</TotalTime>
  <Words>9006</Words>
  <Application>Microsoft Macintosh PowerPoint</Application>
  <PresentationFormat>On-screen Show (4:3)</PresentationFormat>
  <Paragraphs>2003</Paragraphs>
  <Slides>173</Slides>
  <Notes>1</Notes>
  <HiddenSlides>0</HiddenSlides>
  <MMClips>0</MMClips>
  <ScaleCrop>false</ScaleCrop>
  <HeadingPairs>
    <vt:vector size="4" baseType="variant">
      <vt:variant>
        <vt:lpstr>Theme</vt:lpstr>
      </vt:variant>
      <vt:variant>
        <vt:i4>1</vt:i4>
      </vt:variant>
      <vt:variant>
        <vt:lpstr>Slide Titles</vt:lpstr>
      </vt:variant>
      <vt:variant>
        <vt:i4>173</vt:i4>
      </vt:variant>
    </vt:vector>
  </HeadingPairs>
  <TitlesOfParts>
    <vt:vector size="174" baseType="lpstr">
      <vt:lpstr>Office Theme</vt:lpstr>
      <vt:lpstr>Diagnostic Radiology Residents Physics Curriculum Q&amp;A  November 2013  </vt:lpstr>
      <vt:lpstr>Index</vt:lpstr>
      <vt:lpstr>Structure of the Atom</vt:lpstr>
      <vt:lpstr>Structure of the Atom</vt:lpstr>
      <vt:lpstr>Structure of the Atom</vt:lpstr>
      <vt:lpstr>Structure of the Atom</vt:lpstr>
      <vt:lpstr>Structure of the Atom</vt:lpstr>
      <vt:lpstr>Index</vt:lpstr>
      <vt:lpstr>Electromagnetic (EM) Radiation</vt:lpstr>
      <vt:lpstr>Electromagnetic (EM) Radiation</vt:lpstr>
      <vt:lpstr>Electromagnetic (EM) Radiation</vt:lpstr>
      <vt:lpstr>Electromagnetic (EM) Radiation</vt:lpstr>
      <vt:lpstr>Electromagnetic (EM) Radiation</vt:lpstr>
      <vt:lpstr>Index</vt:lpstr>
      <vt:lpstr>Particulate Radiation</vt:lpstr>
      <vt:lpstr>Particulate Radiation</vt:lpstr>
      <vt:lpstr>Particulate Radiation</vt:lpstr>
      <vt:lpstr>Particulate Radiation</vt:lpstr>
      <vt:lpstr>Particulate Radiation</vt:lpstr>
      <vt:lpstr>Particulate Radiation</vt:lpstr>
      <vt:lpstr>Particulate Radiation</vt:lpstr>
      <vt:lpstr>Index</vt:lpstr>
      <vt:lpstr>Interactions of Ionizing Radiation with Matter</vt:lpstr>
      <vt:lpstr>Interactions of Ionizing Radiation with Matter</vt:lpstr>
      <vt:lpstr>Interactions of Ionizing Radiation with Matter</vt:lpstr>
      <vt:lpstr>Interactions of Ionizing Radiation with Matter</vt:lpstr>
      <vt:lpstr>Interactions of Ionizing Radiation with Matter</vt:lpstr>
      <vt:lpstr>Interactions of Ionizing Radiation with Matter</vt:lpstr>
      <vt:lpstr>Interactions of Ionizing Radiation with Matter</vt:lpstr>
      <vt:lpstr>Interactions of Ionizing Radiation with Matter</vt:lpstr>
      <vt:lpstr>Interactions of Ionizing Radiation with Matter</vt:lpstr>
      <vt:lpstr>Interactions of Ionizing Radiation with Matter</vt:lpstr>
      <vt:lpstr>Index</vt:lpstr>
      <vt:lpstr>Radiation Units</vt:lpstr>
      <vt:lpstr>Radiation Units</vt:lpstr>
      <vt:lpstr>Radiation Units</vt:lpstr>
      <vt:lpstr>Radiation Units</vt:lpstr>
      <vt:lpstr>Index</vt:lpstr>
      <vt:lpstr>X-ray Production</vt:lpstr>
      <vt:lpstr>X-ray Production</vt:lpstr>
      <vt:lpstr>X-ray Production</vt:lpstr>
      <vt:lpstr>X-ray Production</vt:lpstr>
      <vt:lpstr>X-ray Production</vt:lpstr>
      <vt:lpstr>X-ray Production</vt:lpstr>
      <vt:lpstr>X-ray Production</vt:lpstr>
      <vt:lpstr>X-ray Production</vt:lpstr>
      <vt:lpstr>X-ray Production</vt:lpstr>
      <vt:lpstr>X-ray Production</vt:lpstr>
      <vt:lpstr>Index</vt:lpstr>
      <vt:lpstr>Basic Imaging Science and Technology</vt:lpstr>
      <vt:lpstr>Basic Imaging Science and Technology</vt:lpstr>
      <vt:lpstr>Basic Imaging Science and Technology</vt:lpstr>
      <vt:lpstr>Basic Imaging Science and Technology</vt:lpstr>
      <vt:lpstr>Basic Imaging Science and Technology</vt:lpstr>
      <vt:lpstr>Basic Imaging Science and Technology</vt:lpstr>
      <vt:lpstr>Basic Imaging Science and Technology</vt:lpstr>
      <vt:lpstr>Basic Imaging Science and Technology</vt:lpstr>
      <vt:lpstr>Basic Imaging Science and Technology</vt:lpstr>
      <vt:lpstr>Basic Imaging Science and Technology</vt:lpstr>
      <vt:lpstr>Index</vt:lpstr>
      <vt:lpstr>Biological Effects of Ionizing Radiation</vt:lpstr>
      <vt:lpstr>Biological Effects of Ionizing Radiation</vt:lpstr>
      <vt:lpstr>Biological Effects of Ionizing Radiation</vt:lpstr>
      <vt:lpstr>Biological Effects of Ionizing Radiation</vt:lpstr>
      <vt:lpstr>Biological Effects of Ionizing Radiation</vt:lpstr>
      <vt:lpstr>Biological Effects of Ionizing Radiation</vt:lpstr>
      <vt:lpstr>Biological Effects of Ionizing Radiation</vt:lpstr>
      <vt:lpstr>Biological Effects of Ionizing Radiation</vt:lpstr>
      <vt:lpstr>Biological Effects of Ionizing Radiation</vt:lpstr>
      <vt:lpstr>Biological Effects of Ionizing Radiation</vt:lpstr>
      <vt:lpstr>Index</vt:lpstr>
      <vt:lpstr>Radiation Protection and Associated Regulations</vt:lpstr>
      <vt:lpstr>Radiation Protection and Associated Regulations</vt:lpstr>
      <vt:lpstr>Radiation Protection and Associated Regulations</vt:lpstr>
      <vt:lpstr>Radiation Protection and Associated Regulations</vt:lpstr>
      <vt:lpstr>Radiation Protection and Associated Regulations</vt:lpstr>
      <vt:lpstr>Radiation Protection and Associated Regulations</vt:lpstr>
      <vt:lpstr>Radiation Protection and Associated Regulations</vt:lpstr>
      <vt:lpstr>Radiation Protection and Associated Regulations</vt:lpstr>
      <vt:lpstr>Radiation Protection and Associated Regulations</vt:lpstr>
      <vt:lpstr>Radiation Protection and Associated Regulations</vt:lpstr>
      <vt:lpstr>Index</vt:lpstr>
      <vt:lpstr>X-ray Projection Imaging Concepts and Detectors</vt:lpstr>
      <vt:lpstr>X-ray Projection Imaging Concepts and Detectors</vt:lpstr>
      <vt:lpstr>X-ray Projection Imaging Concepts and Detectors</vt:lpstr>
      <vt:lpstr>X-ray Projection Imaging Concepts and Detectors</vt:lpstr>
      <vt:lpstr>X-ray Projection Imaging Concepts and Detectors</vt:lpstr>
      <vt:lpstr>X-ray Projection Imaging Concepts and Detectors</vt:lpstr>
      <vt:lpstr>X-ray Projection Imaging Concepts and Detectors</vt:lpstr>
      <vt:lpstr>X-ray Projection Imaging Concepts and Detectors</vt:lpstr>
      <vt:lpstr>X-ray Projection Imaging Concepts and Detectors</vt:lpstr>
      <vt:lpstr>X-ray Projection Imaging Concepts and Detectors</vt:lpstr>
      <vt:lpstr>Index</vt:lpstr>
      <vt:lpstr>General Radiography</vt:lpstr>
      <vt:lpstr>General Radiography</vt:lpstr>
      <vt:lpstr>General Radiography</vt:lpstr>
      <vt:lpstr>General Radiography</vt:lpstr>
      <vt:lpstr>General Radiography</vt:lpstr>
      <vt:lpstr>General Radiography</vt:lpstr>
      <vt:lpstr>General Radiography</vt:lpstr>
      <vt:lpstr>General Radiography</vt:lpstr>
      <vt:lpstr>General Radiography</vt:lpstr>
      <vt:lpstr>General Radiography</vt:lpstr>
      <vt:lpstr>General Radiography</vt:lpstr>
      <vt:lpstr>Index</vt:lpstr>
      <vt:lpstr>Mammography</vt:lpstr>
      <vt:lpstr>Mammography</vt:lpstr>
      <vt:lpstr>Mammography</vt:lpstr>
      <vt:lpstr>Mammography</vt:lpstr>
      <vt:lpstr>Mammography</vt:lpstr>
      <vt:lpstr>Mammography</vt:lpstr>
      <vt:lpstr>Mammography</vt:lpstr>
      <vt:lpstr>Mammography</vt:lpstr>
      <vt:lpstr>Mammography</vt:lpstr>
      <vt:lpstr>Mammography</vt:lpstr>
      <vt:lpstr>Index</vt:lpstr>
      <vt:lpstr>Fluoroscopy and Interventional Imaging</vt:lpstr>
      <vt:lpstr>Fluoroscopy and Interventional Imaging</vt:lpstr>
      <vt:lpstr>Fluoroscopy and Interventional Imaging</vt:lpstr>
      <vt:lpstr>Fluoroscopy and Interventional Imaging</vt:lpstr>
      <vt:lpstr>Fluoroscopy and Interventional Imaging</vt:lpstr>
      <vt:lpstr>Fluoroscopy and Interventional Imaging</vt:lpstr>
      <vt:lpstr>Index</vt:lpstr>
      <vt:lpstr>CT</vt:lpstr>
      <vt:lpstr>CT</vt:lpstr>
      <vt:lpstr>CT</vt:lpstr>
      <vt:lpstr>CT</vt:lpstr>
      <vt:lpstr>CT</vt:lpstr>
      <vt:lpstr>CT</vt:lpstr>
      <vt:lpstr>CT</vt:lpstr>
      <vt:lpstr>CT</vt:lpstr>
      <vt:lpstr>CT</vt:lpstr>
      <vt:lpstr>CT</vt:lpstr>
      <vt:lpstr>Index</vt:lpstr>
      <vt:lpstr>Ultrasound</vt:lpstr>
      <vt:lpstr>Ultrasound</vt:lpstr>
      <vt:lpstr>Ultrasound</vt:lpstr>
      <vt:lpstr>Ultrasound</vt:lpstr>
      <vt:lpstr>Ultrasound</vt:lpstr>
      <vt:lpstr>Ultrasound</vt:lpstr>
      <vt:lpstr>Ultrasound</vt:lpstr>
      <vt:lpstr>Ultrasound</vt:lpstr>
      <vt:lpstr>Ultrasound</vt:lpstr>
      <vt:lpstr>Ultrasound</vt:lpstr>
      <vt:lpstr>Index</vt:lpstr>
      <vt:lpstr>MRI</vt:lpstr>
      <vt:lpstr>MRI</vt:lpstr>
      <vt:lpstr>MRI</vt:lpstr>
      <vt:lpstr>MRI</vt:lpstr>
      <vt:lpstr>MRI</vt:lpstr>
      <vt:lpstr>MRI</vt:lpstr>
      <vt:lpstr>MRI</vt:lpstr>
      <vt:lpstr>MRI</vt:lpstr>
      <vt:lpstr>MRI</vt:lpstr>
      <vt:lpstr>MRI</vt:lpstr>
      <vt:lpstr>Index</vt:lpstr>
      <vt:lpstr>Nuclear Medicine</vt:lpstr>
      <vt:lpstr>Nuclear Medicine</vt:lpstr>
      <vt:lpstr>Nuclear Medicine</vt:lpstr>
      <vt:lpstr>Nuclear Medicine</vt:lpstr>
      <vt:lpstr>Nuclear Medicine</vt:lpstr>
      <vt:lpstr>Nuclear Medicine</vt:lpstr>
      <vt:lpstr>Nuclear Medicine</vt:lpstr>
      <vt:lpstr>Nuclear Medicine</vt:lpstr>
      <vt:lpstr>Nuclear Medicine</vt:lpstr>
      <vt:lpstr>Nuclear Medicine</vt:lpstr>
      <vt:lpstr>Nuclear Medicine</vt:lpstr>
      <vt:lpstr>Nuclear Medicine</vt:lpstr>
      <vt:lpstr>Nuclear Medicine</vt:lpstr>
      <vt:lpstr>Nuclear Medicine</vt:lpstr>
      <vt:lpstr>Nuclear Medicine</vt:lpstr>
      <vt:lpstr>Nuclear Medicine</vt:lpstr>
      <vt:lpstr>Index</vt:lpstr>
    </vt:vector>
  </TitlesOfParts>
  <Company>Emory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Structure of the Atom</dc:title>
  <dc:creator>Ioannis Sechopoulos</dc:creator>
  <cp:lastModifiedBy>Farhana Khan</cp:lastModifiedBy>
  <cp:revision>100</cp:revision>
  <cp:lastPrinted>2013-09-05T13:14:23Z</cp:lastPrinted>
  <dcterms:created xsi:type="dcterms:W3CDTF">2013-09-01T23:03:51Z</dcterms:created>
  <dcterms:modified xsi:type="dcterms:W3CDTF">2014-01-13T22:23:44Z</dcterms:modified>
</cp:coreProperties>
</file>