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6" r:id="rId3"/>
    <p:sldId id="257" r:id="rId4"/>
    <p:sldId id="258" r:id="rId5"/>
    <p:sldId id="259" r:id="rId6"/>
    <p:sldId id="261" r:id="rId7"/>
    <p:sldId id="266" r:id="rId8"/>
    <p:sldId id="289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90" r:id="rId17"/>
    <p:sldId id="273" r:id="rId18"/>
    <p:sldId id="274" r:id="rId19"/>
    <p:sldId id="275" r:id="rId20"/>
    <p:sldId id="288" r:id="rId21"/>
    <p:sldId id="280" r:id="rId22"/>
    <p:sldId id="277" r:id="rId23"/>
    <p:sldId id="287" r:id="rId24"/>
    <p:sldId id="284" r:id="rId25"/>
    <p:sldId id="281" r:id="rId26"/>
    <p:sldId id="283" r:id="rId27"/>
    <p:sldId id="282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hesh:Desktop:NCRP%20160%20workbo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hesh:Documents:NCRP:NCRP%20report%20draft-Mahesh:CT%20only:CT%20doses-Master%20v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dPt>
          <c:dLbls>
            <c:dLbl>
              <c:idx val="1"/>
              <c:layout>
                <c:manualLayout>
                  <c:x val="7.8289729912793524E-2"/>
                  <c:y val="-0.275314085739286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Background
</a:t>
                    </a:r>
                    <a:r>
                      <a:rPr lang="en-US" dirty="0" smtClean="0"/>
                      <a:t>83%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0256858013716"/>
                  <c:y val="6.9444444444444957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Consumer products</a:t>
                    </a:r>
                    <a:r>
                      <a:rPr lang="en-US" dirty="0" smtClean="0"/>
                      <a:t>
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325543984421445"/>
                  <c:y val="1.02287839020122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Occupational</a:t>
                    </a:r>
                    <a:r>
                      <a:rPr lang="en-US" dirty="0" smtClean="0"/>
                      <a:t>
0.3%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Sheet1!$A$194:$A$197</c:f>
              <c:strCache>
                <c:ptCount val="4"/>
                <c:pt idx="0">
                  <c:v>Medical</c:v>
                </c:pt>
                <c:pt idx="1">
                  <c:v>Background</c:v>
                </c:pt>
                <c:pt idx="2">
                  <c:v>Consumer products</c:v>
                </c:pt>
                <c:pt idx="3">
                  <c:v>Occupational</c:v>
                </c:pt>
              </c:strCache>
            </c:strRef>
          </c:cat>
          <c:val>
            <c:numRef>
              <c:f>Sheet1!$E$194:$E$197</c:f>
              <c:numCache>
                <c:formatCode>0.0%</c:formatCode>
                <c:ptCount val="4"/>
                <c:pt idx="0">
                  <c:v>0.14722222222222281</c:v>
                </c:pt>
                <c:pt idx="1">
                  <c:v>0.83333333333333304</c:v>
                </c:pt>
                <c:pt idx="2">
                  <c:v>2.7777777777778147E-2</c:v>
                </c:pt>
                <c:pt idx="3">
                  <c:v>2.7777777777778156E-3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C0504D"/>
            </a:solidFill>
            <a:ln w="25400">
              <a:noFill/>
            </a:ln>
          </c:spPr>
          <c:explosion val="25"/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/>
          </c:dPt>
          <c:dPt>
            <c:idx val="2"/>
            <c:bubble3D val="0"/>
            <c:spPr/>
          </c:dPt>
          <c:dPt>
            <c:idx val="3"/>
            <c:bubble3D val="0"/>
            <c:spPr/>
          </c:dPt>
          <c:dPt>
            <c:idx val="4"/>
            <c:bubble3D val="0"/>
            <c:spPr/>
          </c:dPt>
          <c:dPt>
            <c:idx val="5"/>
            <c:bubble3D val="0"/>
            <c:spPr/>
          </c:dPt>
          <c:dLbls>
            <c:dLbl>
              <c:idx val="0"/>
              <c:layout>
                <c:manualLayout>
                  <c:x val="-0.18285643679160896"/>
                  <c:y val="8.66399896734212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Natural</a:t>
                    </a:r>
                    <a:r>
                      <a:rPr lang="en-US" dirty="0" smtClean="0"/>
                      <a:t>
50% </a:t>
                    </a:r>
                    <a:r>
                      <a:rPr lang="en-US" dirty="0" smtClean="0">
                        <a:solidFill>
                          <a:srgbClr val="020AFB"/>
                        </a:solidFill>
                      </a:rPr>
                      <a:t>(3.1mSv)</a:t>
                    </a:r>
                    <a:endParaRPr lang="en-US" dirty="0">
                      <a:solidFill>
                        <a:srgbClr val="020AFB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355783664765091E-2"/>
                  <c:y val="-0.181172927154596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CT
24</a:t>
                    </a:r>
                    <a:r>
                      <a:rPr lang="en-US" dirty="0" smtClean="0"/>
                      <a:t>% </a:t>
                    </a:r>
                    <a:r>
                      <a:rPr lang="en-US" dirty="0" smtClean="0">
                        <a:solidFill>
                          <a:srgbClr val="020AFB"/>
                        </a:solidFill>
                      </a:rPr>
                      <a:t>(1.5 mSv)</a:t>
                    </a:r>
                    <a:endParaRPr lang="en-US" dirty="0">
                      <a:solidFill>
                        <a:srgbClr val="020AFB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339390268524121E-3"/>
                  <c:y val="-3.73884084161612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Nuclear Medicine
13</a:t>
                    </a:r>
                    <a:r>
                      <a:rPr lang="en-US" dirty="0" smtClean="0"/>
                      <a:t>% </a:t>
                    </a:r>
                    <a:r>
                      <a:rPr lang="en-US" dirty="0" smtClean="0">
                        <a:solidFill>
                          <a:srgbClr val="020AFB"/>
                        </a:solidFill>
                      </a:rPr>
                      <a:t>(0.8 mSv)</a:t>
                    </a:r>
                    <a:endParaRPr lang="en-US" dirty="0">
                      <a:solidFill>
                        <a:srgbClr val="020AFB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7981523472022889E-2"/>
                  <c:y val="-2.51631169054688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Radiography
5</a:t>
                    </a:r>
                    <a:r>
                      <a:rPr lang="en-US" dirty="0" smtClean="0"/>
                      <a:t>%</a:t>
                    </a:r>
                    <a:r>
                      <a:rPr lang="en-US" dirty="0" smtClean="0">
                        <a:solidFill>
                          <a:srgbClr val="020AFB"/>
                        </a:solidFill>
                      </a:rPr>
                      <a:t>(0.3 mSv)</a:t>
                    </a:r>
                    <a:endParaRPr lang="en-US" dirty="0">
                      <a:solidFill>
                        <a:srgbClr val="020AFB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600040379567949E-3"/>
                  <c:y val="-0.1015260100684145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Interventional
6</a:t>
                    </a:r>
                    <a:r>
                      <a:rPr lang="en-US" dirty="0" smtClean="0"/>
                      <a:t>%</a:t>
                    </a:r>
                    <a:r>
                      <a:rPr lang="en-US" dirty="0" smtClean="0">
                        <a:solidFill>
                          <a:srgbClr val="020AFB"/>
                        </a:solidFill>
                      </a:rPr>
                      <a:t>(0.4mSv)</a:t>
                    </a:r>
                    <a:endParaRPr lang="en-US" dirty="0">
                      <a:solidFill>
                        <a:srgbClr val="020AFB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015323212044"/>
                  <c:y val="-2.03251150983176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
3</a:t>
                    </a:r>
                    <a:r>
                      <a:rPr lang="en-US" dirty="0" smtClean="0"/>
                      <a:t>%</a:t>
                    </a:r>
                    <a:r>
                      <a:rPr lang="en-US" dirty="0" smtClean="0">
                        <a:solidFill>
                          <a:srgbClr val="020AFB"/>
                        </a:solidFill>
                      </a:rPr>
                      <a:t>(0.1mSv)</a:t>
                    </a:r>
                    <a:endParaRPr lang="en-US" dirty="0">
                      <a:solidFill>
                        <a:srgbClr val="020AFB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</c:dLbls>
          <c:cat>
            <c:strRef>
              <c:f>'NCRP93&amp;other proc data'!$A$42:$A$47</c:f>
              <c:strCache>
                <c:ptCount val="6"/>
                <c:pt idx="0">
                  <c:v>Natural</c:v>
                </c:pt>
                <c:pt idx="1">
                  <c:v>CT</c:v>
                </c:pt>
                <c:pt idx="2">
                  <c:v>Nuclear Medicine</c:v>
                </c:pt>
                <c:pt idx="3">
                  <c:v>Radiography</c:v>
                </c:pt>
                <c:pt idx="4">
                  <c:v>Interventional</c:v>
                </c:pt>
                <c:pt idx="5">
                  <c:v>Other</c:v>
                </c:pt>
              </c:strCache>
            </c:strRef>
          </c:cat>
          <c:val>
            <c:numRef>
              <c:f>'NCRP93&amp;other proc data'!$E$42:$E$47</c:f>
              <c:numCache>
                <c:formatCode>General</c:formatCode>
                <c:ptCount val="6"/>
                <c:pt idx="0">
                  <c:v>3.1</c:v>
                </c:pt>
                <c:pt idx="1">
                  <c:v>1.5</c:v>
                </c:pt>
                <c:pt idx="2">
                  <c:v>0.8</c:v>
                </c:pt>
                <c:pt idx="3">
                  <c:v>0.30000000000000032</c:v>
                </c:pt>
                <c:pt idx="4">
                  <c:v>0.4</c:v>
                </c:pt>
                <c:pt idx="5">
                  <c:v>0.19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46161-C1C6-47EB-8D7E-1970353C312A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74504-6393-4744-8A1A-B616AEB162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6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74504-6393-4744-8A1A-B616AEB162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6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1181F-DB40-44CF-BB44-E202E8FE993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673"/>
            <a:ext cx="5029200" cy="4114566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5404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5404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73100"/>
            <a:ext cx="6118225" cy="34417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73100"/>
            <a:ext cx="6118225" cy="34417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17A67E-EC53-484E-8C1B-21416BBE8175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EA2627-71E4-4D4A-9D20-7219412420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in Medical Imaging: </a:t>
            </a:r>
            <a:br>
              <a:rPr lang="en-US" dirty="0" smtClean="0"/>
            </a:br>
            <a:r>
              <a:rPr lang="en-US" dirty="0" smtClean="0"/>
              <a:t>Separating Fact from Fantasy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William Hendee,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036" name="Text Box 4"/>
          <p:cNvSpPr txBox="1">
            <a:spLocks noChangeArrowheads="1"/>
          </p:cNvSpPr>
          <p:nvPr/>
        </p:nvSpPr>
        <p:spPr bwMode="auto">
          <a:xfrm>
            <a:off x="1143000" y="209550"/>
            <a:ext cx="6324600" cy="440120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What is the origin of these estimates of cancer incidence and death from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medical imaging?</a:t>
            </a:r>
          </a:p>
          <a:p>
            <a:pPr algn="ctr"/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/>
              <a:t>[Small “estimated” cancer risk]</a:t>
            </a:r>
          </a:p>
          <a:p>
            <a:pPr algn="ctr"/>
            <a:r>
              <a:rPr lang="en-US" sz="2800" dirty="0" smtClean="0"/>
              <a:t>Multiplied by</a:t>
            </a:r>
          </a:p>
          <a:p>
            <a:pPr algn="ctr"/>
            <a:r>
              <a:rPr lang="en-US" sz="2800" dirty="0" smtClean="0"/>
              <a:t>[Large patient population]</a:t>
            </a:r>
          </a:p>
          <a:p>
            <a:pPr algn="ctr"/>
            <a:r>
              <a:rPr lang="en-US" sz="2800" dirty="0" smtClean="0"/>
              <a:t>Yields</a:t>
            </a:r>
          </a:p>
          <a:p>
            <a:pPr algn="ctr"/>
            <a:r>
              <a:rPr lang="en-US" sz="2800" dirty="0" smtClean="0"/>
              <a:t>[Many hypothetical cancers]</a:t>
            </a:r>
            <a:endParaRPr lang="en-US" sz="2800" dirty="0"/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2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00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9" y="-228540"/>
            <a:ext cx="8162925" cy="14465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Sources of Data on </a:t>
            </a:r>
            <a:br>
              <a:rPr lang="en-US" sz="3200" dirty="0" smtClean="0"/>
            </a:br>
            <a:r>
              <a:rPr lang="en-US" sz="3200" dirty="0" smtClean="0"/>
              <a:t>Human Radiation Effects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/>
              <a:t>RERF study of A-bomb survivors</a:t>
            </a:r>
          </a:p>
          <a:p>
            <a:pPr lvl="0"/>
            <a:r>
              <a:rPr lang="en-US" sz="2800" dirty="0" smtClean="0"/>
              <a:t>Occupational radiation studies</a:t>
            </a:r>
          </a:p>
          <a:p>
            <a:pPr lvl="0"/>
            <a:r>
              <a:rPr lang="en-US" sz="2800" dirty="0" smtClean="0"/>
              <a:t>Environmental radiation studies</a:t>
            </a:r>
          </a:p>
          <a:p>
            <a:pPr lvl="0"/>
            <a:r>
              <a:rPr lang="en-US" sz="2800" dirty="0" smtClean="0"/>
              <a:t>Populations near nuclear facilities</a:t>
            </a:r>
          </a:p>
          <a:p>
            <a:pPr lvl="0"/>
            <a:r>
              <a:rPr lang="en-US" sz="2800" dirty="0" smtClean="0"/>
              <a:t>Populations near A-bomb tests</a:t>
            </a:r>
          </a:p>
          <a:p>
            <a:pPr lvl="0"/>
            <a:r>
              <a:rPr lang="en-US" sz="2800" dirty="0" smtClean="0"/>
              <a:t>TMI and Chernobyl</a:t>
            </a:r>
          </a:p>
          <a:p>
            <a:pPr lvl="0"/>
            <a:r>
              <a:rPr lang="en-US" sz="2800" dirty="0" smtClean="0"/>
              <a:t>Natural background studies</a:t>
            </a:r>
          </a:p>
          <a:p>
            <a:pPr lvl="0"/>
            <a:r>
              <a:rPr lang="en-US" sz="2800" dirty="0" smtClean="0"/>
              <a:t>Medically-exposed populations</a:t>
            </a:r>
          </a:p>
          <a:p>
            <a:endParaRPr lang="en-US" dirty="0"/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924800" cy="99077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Comparison of A-bomb Survivors to </a:t>
            </a:r>
            <a:br>
              <a:rPr lang="en-US" sz="3200" dirty="0" smtClean="0"/>
            </a:br>
            <a:r>
              <a:rPr lang="en-US" sz="3200" dirty="0" smtClean="0"/>
              <a:t>Medically-Exposed Persons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Radiation LET</a:t>
            </a:r>
          </a:p>
          <a:p>
            <a:pPr lvl="0"/>
            <a:r>
              <a:rPr lang="en-US" dirty="0" smtClean="0"/>
              <a:t>Instantaneous whole-body exposures</a:t>
            </a:r>
          </a:p>
          <a:p>
            <a:pPr lvl="0"/>
            <a:r>
              <a:rPr lang="en-US" dirty="0" smtClean="0"/>
              <a:t>Additional health threats</a:t>
            </a:r>
          </a:p>
          <a:p>
            <a:pPr lvl="0"/>
            <a:r>
              <a:rPr lang="en-US" dirty="0" smtClean="0"/>
              <a:t>Additional health factors</a:t>
            </a:r>
          </a:p>
          <a:p>
            <a:pPr lvl="0"/>
            <a:r>
              <a:rPr lang="en-US" dirty="0" smtClean="0"/>
              <a:t>Absence of medical care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tter slilde 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" y="9525"/>
            <a:ext cx="9118600" cy="51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9" y="-228540"/>
            <a:ext cx="8162925" cy="14465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LNT Model of Low-Dose Radiation Injury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00150"/>
            <a:ext cx="7616952" cy="3276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Introduced by Hermann Muller in 1920s for </a:t>
            </a:r>
          </a:p>
          <a:p>
            <a:pPr lvl="0">
              <a:buNone/>
            </a:pPr>
            <a:r>
              <a:rPr lang="en-US" dirty="0" smtClean="0"/>
              <a:t>	genetic effects of x rays</a:t>
            </a:r>
          </a:p>
          <a:p>
            <a:pPr lvl="0"/>
            <a:r>
              <a:rPr lang="en-US" dirty="0" smtClean="0"/>
              <a:t>Used in 1956 by BEIR 1 for genetic effects </a:t>
            </a:r>
          </a:p>
          <a:p>
            <a:pPr lvl="0">
              <a:buNone/>
            </a:pPr>
            <a:r>
              <a:rPr lang="en-US" dirty="0" smtClean="0"/>
              <a:t>	of radiation</a:t>
            </a:r>
          </a:p>
          <a:p>
            <a:r>
              <a:rPr lang="en-US" dirty="0" smtClean="0"/>
              <a:t>Later adopted for cancer risk</a:t>
            </a:r>
          </a:p>
          <a:p>
            <a:pPr lvl="0"/>
            <a:r>
              <a:rPr lang="en-US" dirty="0" smtClean="0"/>
              <a:t>Intended for radiation protection standards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 Penn Talk 1 slide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971550"/>
            <a:ext cx="4390145" cy="1839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25755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a Nobel Laureate knowingly lie about the dangers of radiation in 1946?</a:t>
            </a:r>
          </a:p>
          <a:p>
            <a:endParaRPr lang="en-US" dirty="0" smtClean="0"/>
          </a:p>
          <a:p>
            <a:r>
              <a:rPr lang="en-US" sz="1600" dirty="0" smtClean="0"/>
              <a:t>			</a:t>
            </a:r>
            <a:r>
              <a:rPr lang="en-US" sz="1400" dirty="0" smtClean="0"/>
              <a:t>An interview of Edward Calabrese,</a:t>
            </a:r>
          </a:p>
          <a:p>
            <a:r>
              <a:rPr lang="en-US" sz="1400" dirty="0" smtClean="0"/>
              <a:t>			Professor of Toxicology and Pharmacology</a:t>
            </a:r>
          </a:p>
          <a:p>
            <a:r>
              <a:rPr lang="en-US" sz="1400" dirty="0" smtClean="0"/>
              <a:t>			University of Massachusetts</a:t>
            </a:r>
          </a:p>
          <a:p>
            <a:r>
              <a:rPr lang="en-US" sz="1400" dirty="0" smtClean="0"/>
              <a:t>			IEEE Spectrum</a:t>
            </a:r>
          </a:p>
          <a:p>
            <a:r>
              <a:rPr lang="en-US" sz="1400" dirty="0" smtClean="0"/>
              <a:t>			October 7, 2011</a:t>
            </a:r>
            <a:endParaRPr lang="en-US" sz="1400" dirty="0"/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88595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Maurice Tubiana, Ludwig E. Feinendegen, Cichuan Yang, Joseph M. Kaminski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20015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Linear No-Threshold Relationship is Inconsistent with Radiation Biologic and Experimental Data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343150"/>
            <a:ext cx="754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Tx/>
              <a:buChar char="-"/>
            </a:pPr>
            <a:r>
              <a:rPr lang="en-US" sz="2000" i="1" dirty="0" smtClean="0"/>
              <a:t>Among humans, there is no evidence of a carcinogenic effect for acute irradiation at doses less than 100 mSv and for protracted irradiation at </a:t>
            </a:r>
          </a:p>
          <a:p>
            <a:pPr marL="58738" indent="-58738"/>
            <a:r>
              <a:rPr lang="en-US" sz="2000" i="1" dirty="0" smtClean="0"/>
              <a:t>	doses less than 500 mSv</a:t>
            </a:r>
          </a:p>
          <a:p>
            <a:endParaRPr lang="en-US" sz="2000" i="1" dirty="0" smtClean="0"/>
          </a:p>
          <a:p>
            <a:pPr>
              <a:buFontTx/>
              <a:buChar char="-"/>
            </a:pPr>
            <a:r>
              <a:rPr lang="en-US" sz="2000" i="1" dirty="0" smtClean="0"/>
              <a:t>The fears associated with the concept of LNT and the idea that any dose, </a:t>
            </a:r>
          </a:p>
          <a:p>
            <a:pPr marL="58738" indent="-58738"/>
            <a:r>
              <a:rPr lang="en-US" sz="2000" i="1" dirty="0" smtClean="0"/>
              <a:t>	even the smallest, is carcinogenic lack scientific justification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4324350"/>
            <a:ext cx="4079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folHlink"/>
                </a:solidFill>
              </a:rPr>
              <a:t>Radiology April 2009;169 251:13-22</a:t>
            </a:r>
            <a:endParaRPr lang="en-US" sz="2000" i="1" dirty="0">
              <a:solidFill>
                <a:schemeClr val="folHlink"/>
              </a:solidFill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457200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Preston et al, Table 4, Rad. Res. 2007; 168: 1-64.</a:t>
            </a:r>
          </a:p>
          <a:p>
            <a:r>
              <a:rPr lang="en-US" sz="1600" dirty="0" smtClean="0"/>
              <a:t>(Courtesy of M. O’Connor, Mayo Clinic)</a:t>
            </a:r>
            <a:endParaRPr lang="en-US" sz="1600" dirty="0"/>
          </a:p>
        </p:txBody>
      </p:sp>
      <p:pic>
        <p:nvPicPr>
          <p:cNvPr id="6" name="Picture 5" descr="cancer graph for U Pen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85750"/>
            <a:ext cx="7714841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 idx="4294967295"/>
          </p:nvPr>
        </p:nvSpPr>
        <p:spPr>
          <a:xfrm>
            <a:off x="914401" y="-22614"/>
            <a:ext cx="7281863" cy="1059642"/>
          </a:xfrm>
        </p:spPr>
        <p:txBody>
          <a:bodyPr lIns="75347" tIns="37017" rIns="75347" bIns="37017" anchor="ctr"/>
          <a:lstStyle/>
          <a:p>
            <a:r>
              <a:rPr lang="en-US" sz="3200" dirty="0"/>
              <a:t>Adult Effective Doses for </a:t>
            </a:r>
            <a:br>
              <a:rPr lang="en-US" sz="3200" dirty="0"/>
            </a:br>
            <a:r>
              <a:rPr lang="en-US" sz="3200" dirty="0"/>
              <a:t>Various CT Procedures</a:t>
            </a:r>
          </a:p>
        </p:txBody>
      </p:sp>
      <p:graphicFrame>
        <p:nvGraphicFramePr>
          <p:cNvPr id="136250" name="Group 58"/>
          <p:cNvGraphicFramePr>
            <a:graphicFrameLocks noGrp="1"/>
          </p:cNvGraphicFramePr>
          <p:nvPr/>
        </p:nvGraphicFramePr>
        <p:xfrm>
          <a:off x="990600" y="1123950"/>
          <a:ext cx="7221537" cy="2994672"/>
        </p:xfrm>
        <a:graphic>
          <a:graphicData uri="http://schemas.openxmlformats.org/drawingml/2006/table">
            <a:tbl>
              <a:tblPr/>
              <a:tblGrid>
                <a:gridCol w="3481570"/>
                <a:gridCol w="1805762"/>
                <a:gridCol w="1934205"/>
              </a:tblGrid>
              <a:tr h="3848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Examination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Effective dose (mSv)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Range in literature (mSv)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Head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0.9 – 4.0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Neck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…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Chest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4.0 – 18.0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Chest for Pulmonary Embolism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13 – 40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2F"/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Abdomen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3.5 – 25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Pelvis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3.3 – 10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Three-phase liver study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…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Spine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1.5 – 10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Coronary angiography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16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5.0 – 32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2F"/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Calcium scoring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1.0 – 12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216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Virtual colonoscopy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79F"/>
                          </a:solidFill>
                          <a:effectLst/>
                          <a:latin typeface="Verdana" pitchFamily="34" charset="0"/>
                        </a:rPr>
                        <a:t>4.0 – 13.2</a:t>
                      </a:r>
                    </a:p>
                  </a:txBody>
                  <a:tcPr marL="81280" marR="81280" marT="25718" marB="25718" anchor="ctr" horzOverflow="overflow">
                    <a:lnL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</a:tbl>
          </a:graphicData>
        </a:graphic>
      </p:graphicFrame>
      <p:sp>
        <p:nvSpPr>
          <p:cNvPr id="136249" name="TextBox 4"/>
          <p:cNvSpPr txBox="1">
            <a:spLocks noChangeArrowheads="1"/>
          </p:cNvSpPr>
          <p:nvPr/>
        </p:nvSpPr>
        <p:spPr bwMode="auto">
          <a:xfrm>
            <a:off x="4503738" y="4743450"/>
            <a:ext cx="4075610" cy="27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140" tIns="38067" rIns="76140" bIns="38067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Mettler FA, et al., Radiology, 248(1), 254-263,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0"/>
            <a:ext cx="8001000" cy="895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Effective Dose: Recommendations of the ICRP.  Publication 103 (2007)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Effective dose is intended for use as a protection quantity. The main uses of effective dose are the prospective dose assessment for planning and optimization in radiological protection, and demonstration of compliance with dose limits for regulatory </a:t>
            </a:r>
            <a:r>
              <a:rPr lang="en-US" sz="2400" smtClean="0"/>
              <a:t>purposes. Effective </a:t>
            </a:r>
            <a:r>
              <a:rPr lang="en-US" sz="2400" dirty="0" smtClean="0"/>
              <a:t>dose is not recommended for epidemiological evaluations, nor should it be used for detailed specific retrospective investigations of individual exposure and risk.</a:t>
            </a:r>
          </a:p>
          <a:p>
            <a:endParaRPr lang="en-US" dirty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238999" cy="2038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thanks to </a:t>
            </a:r>
          </a:p>
          <a:p>
            <a:r>
              <a:rPr lang="en-US" dirty="0" smtClean="0"/>
              <a:t>Michael O’Connor, PhD</a:t>
            </a:r>
          </a:p>
          <a:p>
            <a:r>
              <a:rPr lang="en-US" dirty="0" smtClean="0"/>
              <a:t>Professor of Radiology</a:t>
            </a:r>
          </a:p>
          <a:p>
            <a:r>
              <a:rPr lang="en-US" dirty="0" smtClean="0"/>
              <a:t>Mayo Clinic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(Lifetime Attributable) Risk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BEIR VII – Biological Effects of Ionizing Radiation</a:t>
            </a:r>
          </a:p>
          <a:p>
            <a:pPr>
              <a:buNone/>
            </a:pPr>
            <a:r>
              <a:rPr lang="en-US" dirty="0" smtClean="0"/>
              <a:t>	Report VII of the US National Academy of Sciences</a:t>
            </a: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60351" y="534592"/>
          <a:ext cx="8721725" cy="3212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4" imgW="2133333" imgH="1048337" progId="">
                  <p:embed/>
                </p:oleObj>
              </mc:Choice>
              <mc:Fallback>
                <p:oleObj name="Image" r:id="rId4" imgW="2133333" imgH="104833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1" y="534592"/>
                        <a:ext cx="8721725" cy="3212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4616" name="Rectangle 8"/>
          <p:cNvSpPr>
            <a:spLocks noChangeArrowheads="1"/>
          </p:cNvSpPr>
          <p:nvPr/>
        </p:nvSpPr>
        <p:spPr bwMode="auto">
          <a:xfrm>
            <a:off x="2247901" y="2413397"/>
            <a:ext cx="2860675" cy="15240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 eaLnBrk="0" hangingPunct="0"/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4617" name="Rectangle 9"/>
          <p:cNvSpPr>
            <a:spLocks noChangeArrowheads="1"/>
          </p:cNvSpPr>
          <p:nvPr/>
        </p:nvSpPr>
        <p:spPr bwMode="auto">
          <a:xfrm>
            <a:off x="2154239" y="1788319"/>
            <a:ext cx="2860675" cy="15240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 eaLnBrk="0" hangingPunct="0"/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4618" name="Text Box 10"/>
          <p:cNvSpPr txBox="1">
            <a:spLocks noChangeArrowheads="1"/>
          </p:cNvSpPr>
          <p:nvPr/>
        </p:nvSpPr>
        <p:spPr bwMode="auto">
          <a:xfrm>
            <a:off x="134939" y="3868341"/>
            <a:ext cx="8880475" cy="156966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0487E"/>
                </a:solidFill>
                <a:latin typeface="Arial" charset="0"/>
              </a:rPr>
              <a:t>…range of plausible values for LAR is labeled a “subjective confidence interval” to emphasize its dependence on opinions in addition to direct numerical observation (BEIR VII, page 278)</a:t>
            </a:r>
          </a:p>
        </p:txBody>
      </p:sp>
      <p:sp>
        <p:nvSpPr>
          <p:cNvPr id="2244619" name="Rectangle 11"/>
          <p:cNvSpPr>
            <a:spLocks noChangeArrowheads="1"/>
          </p:cNvSpPr>
          <p:nvPr/>
        </p:nvSpPr>
        <p:spPr bwMode="auto">
          <a:xfrm>
            <a:off x="5605464" y="2040731"/>
            <a:ext cx="2860675" cy="15240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 eaLnBrk="0" hangingPunct="0"/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4620" name="Rectangle 12"/>
          <p:cNvSpPr>
            <a:spLocks noChangeArrowheads="1"/>
          </p:cNvSpPr>
          <p:nvPr/>
        </p:nvSpPr>
        <p:spPr bwMode="auto">
          <a:xfrm>
            <a:off x="4162425" y="1410891"/>
            <a:ext cx="1309688" cy="152400"/>
          </a:xfrm>
          <a:prstGeom prst="rect">
            <a:avLst/>
          </a:prstGeom>
          <a:noFill/>
          <a:ln w="41275">
            <a:solidFill>
              <a:srgbClr val="FF00FF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 eaLnBrk="0" hangingPunct="0"/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4621" name="Rectangle 13"/>
          <p:cNvSpPr>
            <a:spLocks noChangeArrowheads="1"/>
          </p:cNvSpPr>
          <p:nvPr/>
        </p:nvSpPr>
        <p:spPr bwMode="auto">
          <a:xfrm>
            <a:off x="7537450" y="1407319"/>
            <a:ext cx="1309688" cy="152400"/>
          </a:xfrm>
          <a:prstGeom prst="rect">
            <a:avLst/>
          </a:prstGeom>
          <a:noFill/>
          <a:ln w="41275">
            <a:solidFill>
              <a:srgbClr val="FF00FF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 eaLnBrk="0" hangingPunct="0"/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4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4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44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44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44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16" grpId="0" animBg="1"/>
      <p:bldP spid="2244617" grpId="0" animBg="1"/>
      <p:bldP spid="2244618" grpId="0"/>
      <p:bldP spid="2244619" grpId="0" animBg="1"/>
      <p:bldP spid="2244620" grpId="0" animBg="1"/>
      <p:bldP spid="22446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09550"/>
            <a:ext cx="8162925" cy="7694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Risk Models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Lifetime Attributable Risk (LAR)</a:t>
            </a:r>
          </a:p>
          <a:p>
            <a:pPr lvl="1">
              <a:defRPr/>
            </a:pPr>
            <a:r>
              <a:rPr lang="en-US" dirty="0" smtClean="0"/>
              <a:t>“Because of the various sources of uncertainty it is important to regard specific estimates of LAR with a healthy skepticism, placing more faith in a range of possible values” (BEIR VII, page 278)</a:t>
            </a:r>
          </a:p>
          <a:p>
            <a:pPr lvl="1">
              <a:defRPr/>
            </a:pPr>
            <a:r>
              <a:rPr lang="en-US" dirty="0" smtClean="0"/>
              <a:t>So how valid is the 5%/Sv factor commonly used to estimate cancer risk?</a:t>
            </a:r>
          </a:p>
          <a:p>
            <a:endParaRPr lang="en-US" dirty="0"/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CT Scans of Abdomen and Pelvis&#10;&#10;Exam Distribution vs US Population*&#10;&#10;"/>
          <p:cNvSpPr>
            <a:spLocks noChangeAspect="1" noChangeArrowheads="1"/>
          </p:cNvSpPr>
          <p:nvPr/>
        </p:nvSpPr>
        <p:spPr bwMode="auto">
          <a:xfrm>
            <a:off x="155575" y="-2582863"/>
            <a:ext cx="8191500" cy="539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942" name="AutoShape 6" descr="CT Scans of Abdomen and Pelvis&#10;&#10;Exam Distribution vs US Population*&#10;&#10;"/>
          <p:cNvSpPr>
            <a:spLocks noChangeAspect="1" noChangeArrowheads="1"/>
          </p:cNvSpPr>
          <p:nvPr/>
        </p:nvSpPr>
        <p:spPr bwMode="auto">
          <a:xfrm>
            <a:off x="155575" y="-2582863"/>
            <a:ext cx="8191500" cy="539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944" name="AutoShape 8" descr="CT Scans of Abdomen and Pelvis&#10;&#10;Exam Distribution vs US Population*&#10;&#10;"/>
          <p:cNvSpPr>
            <a:spLocks noChangeAspect="1" noChangeArrowheads="1"/>
          </p:cNvSpPr>
          <p:nvPr/>
        </p:nvSpPr>
        <p:spPr bwMode="auto">
          <a:xfrm>
            <a:off x="155575" y="-2582863"/>
            <a:ext cx="8191500" cy="539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slide 20 RS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7031806" cy="4627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462915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~20% of population &gt;55 years, receives &gt;55% of CT scans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8162925" cy="707886"/>
          </a:xfrm>
        </p:spPr>
        <p:txBody>
          <a:bodyPr/>
          <a:lstStyle/>
          <a:p>
            <a:r>
              <a:rPr lang="en-US" sz="4000" dirty="0" smtClean="0"/>
              <a:t>Health Physics Society Position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00150"/>
            <a:ext cx="7921752" cy="3276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Recommends against quantitative  estimation of health risks below an individual dose of 5 rem (50 mSv) in one year or a lifetime dose of 10 rem (100 mSv) above that received from natural sources</a:t>
            </a:r>
          </a:p>
          <a:p>
            <a:r>
              <a:rPr lang="en-US" dirty="0" smtClean="0"/>
              <a:t>For doses below 5-10 rem (50-100 mSv) risks of health effects are either too small to be observed or are nonexistent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49149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Richard J. Vetter, PhD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9" y="-228540"/>
            <a:ext cx="8162925" cy="14465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Radiation-Induced Cancers in Population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00150"/>
            <a:ext cx="7997952" cy="3276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Impossible to detect at doses </a:t>
            </a:r>
          </a:p>
          <a:p>
            <a:pPr lvl="0">
              <a:buNone/>
            </a:pPr>
            <a:r>
              <a:rPr lang="en-US" dirty="0" smtClean="0"/>
              <a:t>	&lt;100 mSv</a:t>
            </a:r>
            <a:endParaRPr lang="en-US" sz="4400" dirty="0" smtClean="0"/>
          </a:p>
          <a:p>
            <a:pPr lvl="0"/>
            <a:r>
              <a:rPr lang="en-US" dirty="0" smtClean="0"/>
              <a:t>May be addressable in future by</a:t>
            </a:r>
            <a:endParaRPr lang="en-US" sz="4400" dirty="0" smtClean="0"/>
          </a:p>
          <a:p>
            <a:pPr lvl="1"/>
            <a:r>
              <a:rPr lang="en-US" dirty="0" smtClean="0"/>
              <a:t>New pathology criteria</a:t>
            </a:r>
            <a:endParaRPr lang="en-US" sz="4000" dirty="0" smtClean="0"/>
          </a:p>
          <a:p>
            <a:pPr lvl="1"/>
            <a:r>
              <a:rPr lang="en-US" dirty="0" smtClean="0"/>
              <a:t>Patient registries</a:t>
            </a:r>
            <a:endParaRPr lang="en-US" sz="4000" dirty="0" smtClean="0"/>
          </a:p>
          <a:p>
            <a:pPr lvl="1"/>
            <a:r>
              <a:rPr lang="en-US" dirty="0" smtClean="0"/>
              <a:t>Understanding cellular/molecular processes</a:t>
            </a:r>
            <a:endParaRPr lang="en-US" sz="4000" dirty="0" smtClean="0"/>
          </a:p>
          <a:p>
            <a:pPr lvl="1"/>
            <a:r>
              <a:rPr lang="en-US" dirty="0" smtClean="0"/>
              <a:t>Studies of sensitive sub-populations</a:t>
            </a:r>
            <a:endParaRPr lang="en-US" sz="4000" dirty="0" smtClean="0"/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9" y="-228540"/>
            <a:ext cx="8162925" cy="14465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Radiation-Induced Cancers in Population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00150"/>
            <a:ext cx="7616952" cy="3200400"/>
          </a:xfrm>
        </p:spPr>
        <p:txBody>
          <a:bodyPr/>
          <a:lstStyle/>
          <a:p>
            <a:pPr lvl="0"/>
            <a:r>
              <a:rPr lang="en-US" dirty="0" smtClean="0"/>
              <a:t>No solid supporting data</a:t>
            </a:r>
          </a:p>
          <a:p>
            <a:pPr lvl="0"/>
            <a:r>
              <a:rPr lang="en-US" dirty="0" smtClean="0"/>
              <a:t>Predictions highly suspect</a:t>
            </a:r>
          </a:p>
          <a:p>
            <a:pPr lvl="0"/>
            <a:r>
              <a:rPr lang="en-US" dirty="0" smtClean="0"/>
              <a:t>Media attention</a:t>
            </a:r>
          </a:p>
          <a:p>
            <a:pPr lvl="0"/>
            <a:r>
              <a:rPr lang="en-US" dirty="0" smtClean="0"/>
              <a:t>Public anxiety</a:t>
            </a:r>
          </a:p>
          <a:p>
            <a:pPr lvl="0"/>
            <a:r>
              <a:rPr lang="en-US" dirty="0" smtClean="0"/>
              <a:t>Health effects of refused exams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42950"/>
            <a:ext cx="722646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1" y="-62671"/>
            <a:ext cx="8162925" cy="707886"/>
          </a:xfrm>
        </p:spPr>
        <p:txBody>
          <a:bodyPr/>
          <a:lstStyle/>
          <a:p>
            <a:r>
              <a:rPr lang="en-US" sz="4000" dirty="0" smtClean="0"/>
              <a:t>Perception of Risk vs. Benefit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49149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Richard J. Vetter, PhD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428750"/>
            <a:ext cx="563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NO CONFLICTS OF INTEREST </a:t>
            </a:r>
          </a:p>
          <a:p>
            <a:pPr algn="ctr"/>
            <a:r>
              <a:rPr lang="en-US" sz="2800" dirty="0" smtClean="0"/>
              <a:t>TO DECLARE – </a:t>
            </a:r>
          </a:p>
          <a:p>
            <a:pPr algn="ctr"/>
            <a:r>
              <a:rPr lang="en-US" sz="2800" dirty="0" smtClean="0"/>
              <a:t>FINANCIAL OR OTHERWISE</a:t>
            </a:r>
            <a:endParaRPr lang="en-US" sz="2800" dirty="0"/>
          </a:p>
        </p:txBody>
      </p:sp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60" y="236050"/>
            <a:ext cx="8162925" cy="76944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 Believe 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00150"/>
            <a:ext cx="8074152" cy="3200400"/>
          </a:xfrm>
        </p:spPr>
        <p:txBody>
          <a:bodyPr/>
          <a:lstStyle/>
          <a:p>
            <a:r>
              <a:rPr lang="en-US" sz="2600" dirty="0" smtClean="0"/>
              <a:t>ALARA – </a:t>
            </a:r>
            <a:r>
              <a:rPr lang="en-US" sz="2600" u="sng" dirty="0" smtClean="0"/>
              <a:t>D</a:t>
            </a:r>
            <a:r>
              <a:rPr lang="en-US" sz="2600" dirty="0" smtClean="0"/>
              <a:t>oses </a:t>
            </a:r>
            <a:r>
              <a:rPr lang="en-US" sz="2600" u="sng" dirty="0" smtClean="0"/>
              <a:t>A</a:t>
            </a:r>
            <a:r>
              <a:rPr lang="en-US" sz="2600" dirty="0" smtClean="0"/>
              <a:t>s </a:t>
            </a:r>
            <a:r>
              <a:rPr lang="en-US" sz="2600" u="sng" dirty="0" smtClean="0"/>
              <a:t>L</a:t>
            </a:r>
            <a:r>
              <a:rPr lang="en-US" sz="2600" dirty="0" smtClean="0"/>
              <a:t>ow </a:t>
            </a:r>
            <a:r>
              <a:rPr lang="en-US" sz="2600" u="sng" dirty="0" smtClean="0"/>
              <a:t>A</a:t>
            </a:r>
            <a:r>
              <a:rPr lang="en-US" sz="2600" dirty="0" smtClean="0"/>
              <a:t>s </a:t>
            </a:r>
            <a:r>
              <a:rPr lang="en-US" sz="2600" u="sng" dirty="0" smtClean="0"/>
              <a:t>R</a:t>
            </a:r>
            <a:r>
              <a:rPr lang="en-US" sz="2600" dirty="0" smtClean="0"/>
              <a:t>easonably </a:t>
            </a:r>
            <a:r>
              <a:rPr lang="en-US" sz="2600" u="sng" dirty="0" smtClean="0"/>
              <a:t>A</a:t>
            </a:r>
            <a:r>
              <a:rPr lang="en-US" sz="2600" dirty="0" smtClean="0"/>
              <a:t>chievable</a:t>
            </a:r>
          </a:p>
          <a:p>
            <a:r>
              <a:rPr lang="en-US" sz="2600" dirty="0" smtClean="0"/>
              <a:t>ASARA – Procedures </a:t>
            </a:r>
            <a:r>
              <a:rPr lang="en-US" sz="2600" u="sng" dirty="0" smtClean="0"/>
              <a:t>A</a:t>
            </a:r>
            <a:r>
              <a:rPr lang="en-US" sz="2600" dirty="0" smtClean="0"/>
              <a:t>s </a:t>
            </a:r>
            <a:r>
              <a:rPr lang="en-US" sz="2600" u="sng" dirty="0" smtClean="0"/>
              <a:t>S</a:t>
            </a:r>
            <a:r>
              <a:rPr lang="en-US" sz="2600" dirty="0" smtClean="0"/>
              <a:t>afe </a:t>
            </a:r>
            <a:r>
              <a:rPr lang="en-US" sz="2600" u="sng" dirty="0" smtClean="0"/>
              <a:t>A</a:t>
            </a:r>
            <a:r>
              <a:rPr lang="en-US" sz="2600" dirty="0" smtClean="0"/>
              <a:t>s </a:t>
            </a:r>
            <a:r>
              <a:rPr lang="en-US" sz="2600" u="sng" dirty="0" smtClean="0"/>
              <a:t>R</a:t>
            </a:r>
            <a:r>
              <a:rPr lang="en-US" sz="2600" dirty="0" smtClean="0"/>
              <a:t>easonably </a:t>
            </a:r>
            <a:r>
              <a:rPr lang="en-US" sz="2600" u="sng" dirty="0" smtClean="0"/>
              <a:t>A</a:t>
            </a:r>
            <a:r>
              <a:rPr lang="en-US" sz="2600" dirty="0" smtClean="0"/>
              <a:t>chievable</a:t>
            </a:r>
          </a:p>
          <a:p>
            <a:r>
              <a:rPr lang="en-US" sz="2600" dirty="0" smtClean="0"/>
              <a:t>AHARA – Benefits </a:t>
            </a:r>
            <a:r>
              <a:rPr lang="en-US" sz="2600" u="sng" dirty="0" smtClean="0"/>
              <a:t>A</a:t>
            </a:r>
            <a:r>
              <a:rPr lang="en-US" sz="2600" dirty="0" smtClean="0"/>
              <a:t>s </a:t>
            </a:r>
            <a:r>
              <a:rPr lang="en-US" sz="2600" u="sng" dirty="0" smtClean="0"/>
              <a:t>H</a:t>
            </a:r>
            <a:r>
              <a:rPr lang="en-US" sz="2600" dirty="0" smtClean="0"/>
              <a:t>igh </a:t>
            </a:r>
            <a:r>
              <a:rPr lang="en-US" sz="2600" u="sng" dirty="0" smtClean="0"/>
              <a:t>A</a:t>
            </a:r>
            <a:r>
              <a:rPr lang="en-US" sz="2600" dirty="0" smtClean="0"/>
              <a:t>s </a:t>
            </a:r>
            <a:r>
              <a:rPr lang="en-US" sz="2600" u="sng" dirty="0" smtClean="0"/>
              <a:t>R</a:t>
            </a:r>
            <a:r>
              <a:rPr lang="en-US" sz="2600" dirty="0" smtClean="0"/>
              <a:t>easonably </a:t>
            </a:r>
            <a:r>
              <a:rPr lang="en-US" sz="2600" u="sng" dirty="0" smtClean="0"/>
              <a:t>A</a:t>
            </a:r>
            <a:r>
              <a:rPr lang="en-US" sz="2600" dirty="0" smtClean="0"/>
              <a:t>chievable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6858000" cy="875531"/>
          </a:xfrm>
        </p:spPr>
        <p:txBody>
          <a:bodyPr lIns="75347" tIns="37017" rIns="75347" bIns="37017" anchor="ctr">
            <a:normAutofit fontScale="90000"/>
          </a:bodyPr>
          <a:lstStyle/>
          <a:p>
            <a:r>
              <a:rPr lang="en-US" sz="3200" dirty="0"/>
              <a:t>Radiation Exposure to </a:t>
            </a:r>
            <a:br>
              <a:rPr lang="en-US" sz="3200" dirty="0"/>
            </a:br>
            <a:r>
              <a:rPr lang="en-US" sz="3200" dirty="0"/>
              <a:t>US Population from all Sources</a:t>
            </a:r>
          </a:p>
        </p:txBody>
      </p:sp>
      <p:sp>
        <p:nvSpPr>
          <p:cNvPr id="145411" name="Text Box 7"/>
          <p:cNvSpPr txBox="1">
            <a:spLocks noChangeArrowheads="1"/>
          </p:cNvSpPr>
          <p:nvPr/>
        </p:nvSpPr>
        <p:spPr bwMode="auto">
          <a:xfrm>
            <a:off x="910877" y="4171951"/>
            <a:ext cx="2374011" cy="4770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6182" tIns="38090" rIns="76182" bIns="38090">
            <a:spAutoFit/>
          </a:bodyPr>
          <a:lstStyle/>
          <a:p>
            <a:pPr algn="ctr" eaLnBrk="0" hangingPunct="0"/>
            <a:r>
              <a:rPr lang="en-US" sz="1300" b="1" dirty="0">
                <a:solidFill>
                  <a:srgbClr val="020AFB"/>
                </a:solidFill>
                <a:latin typeface="Arial" charset="0"/>
                <a:ea typeface="MS PGothic" pitchFamily="34" charset="-128"/>
              </a:rPr>
              <a:t>Medical 0.54 mSv per capita</a:t>
            </a:r>
          </a:p>
          <a:p>
            <a:pPr algn="ctr" eaLnBrk="0" hangingPunct="0"/>
            <a:r>
              <a:rPr lang="en-US" sz="1300" b="1" dirty="0">
                <a:solidFill>
                  <a:srgbClr val="020AFB"/>
                </a:solidFill>
                <a:latin typeface="Arial" charset="0"/>
                <a:ea typeface="MS PGothic" pitchFamily="34" charset="-128"/>
              </a:rPr>
              <a:t>Total 3.6 mSv per capita</a:t>
            </a:r>
          </a:p>
        </p:txBody>
      </p:sp>
      <p:sp>
        <p:nvSpPr>
          <p:cNvPr id="145412" name="Text Box 8"/>
          <p:cNvSpPr txBox="1">
            <a:spLocks noChangeArrowheads="1"/>
          </p:cNvSpPr>
          <p:nvPr/>
        </p:nvSpPr>
        <p:spPr bwMode="auto">
          <a:xfrm>
            <a:off x="5516664" y="4171951"/>
            <a:ext cx="2281037" cy="4770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6182" tIns="38090" rIns="76182" bIns="38090">
            <a:spAutoFit/>
          </a:bodyPr>
          <a:lstStyle/>
          <a:p>
            <a:pPr algn="ctr" eaLnBrk="0" hangingPunct="0"/>
            <a:r>
              <a:rPr lang="en-US" sz="1300" b="1" dirty="0">
                <a:solidFill>
                  <a:srgbClr val="020AFB"/>
                </a:solidFill>
                <a:latin typeface="Arial" charset="0"/>
                <a:ea typeface="MS PGothic" pitchFamily="34" charset="-128"/>
              </a:rPr>
              <a:t>Medical 3.0 mSv per capita</a:t>
            </a:r>
          </a:p>
          <a:p>
            <a:pPr algn="ctr" eaLnBrk="0" hangingPunct="0"/>
            <a:r>
              <a:rPr lang="en-US" sz="1300" b="1" dirty="0">
                <a:solidFill>
                  <a:srgbClr val="020AFB"/>
                </a:solidFill>
                <a:latin typeface="Arial" charset="0"/>
                <a:ea typeface="MS PGothic" pitchFamily="34" charset="-128"/>
              </a:rPr>
              <a:t>Total 6.2 mSv per capita</a:t>
            </a:r>
          </a:p>
        </p:txBody>
      </p:sp>
      <p:sp>
        <p:nvSpPr>
          <p:cNvPr id="145413" name="Rectangle 9"/>
          <p:cNvSpPr>
            <a:spLocks noChangeArrowheads="1"/>
          </p:cNvSpPr>
          <p:nvPr/>
        </p:nvSpPr>
        <p:spPr bwMode="auto">
          <a:xfrm>
            <a:off x="5926139" y="4800600"/>
            <a:ext cx="2981325" cy="27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82" tIns="38090" rIns="76182" bIns="38090">
            <a:spAutoFit/>
          </a:bodyPr>
          <a:lstStyle/>
          <a:p>
            <a:pPr algn="r"/>
            <a:r>
              <a:rPr lang="en-US" sz="1300" b="1" dirty="0">
                <a:solidFill>
                  <a:srgbClr val="000000"/>
                </a:solidFill>
                <a:latin typeface="Arial" charset="0"/>
                <a:cs typeface="Arial" charset="0"/>
              </a:rPr>
              <a:t>NCRP 160 published March 2009</a:t>
            </a:r>
          </a:p>
        </p:txBody>
      </p:sp>
      <p:sp>
        <p:nvSpPr>
          <p:cNvPr id="145414" name="Text Box 10"/>
          <p:cNvSpPr txBox="1">
            <a:spLocks noChangeArrowheads="1"/>
          </p:cNvSpPr>
          <p:nvPr/>
        </p:nvSpPr>
        <p:spPr bwMode="auto">
          <a:xfrm>
            <a:off x="1384300" y="895350"/>
            <a:ext cx="1896060" cy="3077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6182" tIns="38090" rIns="76182" bIns="38090">
            <a:spAutoFit/>
          </a:bodyPr>
          <a:lstStyle/>
          <a:p>
            <a:pPr eaLnBrk="0" hangingPunct="0"/>
            <a:r>
              <a:rPr lang="en-US" sz="1500" b="1" dirty="0">
                <a:solidFill>
                  <a:srgbClr val="020AFB"/>
                </a:solidFill>
                <a:latin typeface="Arial" charset="0"/>
                <a:ea typeface="MS PGothic" pitchFamily="34" charset="-128"/>
              </a:rPr>
              <a:t>US 1982 (NCRP 93)</a:t>
            </a:r>
          </a:p>
        </p:txBody>
      </p:sp>
      <p:sp>
        <p:nvSpPr>
          <p:cNvPr id="145415" name="Text Box 11"/>
          <p:cNvSpPr txBox="1">
            <a:spLocks noChangeArrowheads="1"/>
          </p:cNvSpPr>
          <p:nvPr/>
        </p:nvSpPr>
        <p:spPr bwMode="auto">
          <a:xfrm>
            <a:off x="5519738" y="895350"/>
            <a:ext cx="2003461" cy="3077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6182" tIns="38090" rIns="76182" bIns="38090">
            <a:spAutoFit/>
          </a:bodyPr>
          <a:lstStyle/>
          <a:p>
            <a:pPr eaLnBrk="0" hangingPunct="0"/>
            <a:r>
              <a:rPr lang="en-US" sz="1500" b="1" dirty="0">
                <a:solidFill>
                  <a:srgbClr val="020AFB"/>
                </a:solidFill>
                <a:latin typeface="Arial" charset="0"/>
                <a:ea typeface="MS PGothic" pitchFamily="34" charset="-128"/>
              </a:rPr>
              <a:t>US 2006 (NCRP 160)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152406" y="1200150"/>
          <a:ext cx="4411133" cy="320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267200" y="1657350"/>
          <a:ext cx="4402667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76600" y="4019550"/>
            <a:ext cx="5486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b="0" i="1" dirty="0">
                <a:solidFill>
                  <a:schemeClr val="folHlink"/>
                </a:solidFill>
              </a:rPr>
              <a:t>Arch Intern Med. 2009;169(22):2078-2086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71550"/>
            <a:ext cx="5715000" cy="1663419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1143000" y="3028950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i="1" dirty="0" smtClean="0"/>
              <a:t>Estimates </a:t>
            </a:r>
            <a:r>
              <a:rPr lang="en-US" sz="2000" b="0" i="1" dirty="0"/>
              <a:t>that 29,000 future </a:t>
            </a:r>
            <a:r>
              <a:rPr lang="en-US" sz="2000" b="0" i="1" dirty="0" smtClean="0"/>
              <a:t>cancers and </a:t>
            </a:r>
            <a:r>
              <a:rPr lang="en-US" sz="2000" i="1" dirty="0" smtClean="0"/>
              <a:t>14,500 deaths are </a:t>
            </a:r>
            <a:r>
              <a:rPr lang="en-US" sz="2000" b="0" i="1" dirty="0" smtClean="0"/>
              <a:t>related </a:t>
            </a:r>
          </a:p>
          <a:p>
            <a:r>
              <a:rPr lang="en-US" sz="2000" b="0" i="1" dirty="0" smtClean="0"/>
              <a:t>to </a:t>
            </a:r>
            <a:r>
              <a:rPr lang="en-US" sz="2000" b="0" i="1" dirty="0"/>
              <a:t>CT scans performed in the U.S. in </a:t>
            </a:r>
            <a:r>
              <a:rPr lang="en-US" sz="2000" b="0" i="1" dirty="0" smtClean="0"/>
              <a:t>2007.</a:t>
            </a:r>
            <a:endParaRPr lang="en-US" sz="2000" b="0" i="1" dirty="0"/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31542" y="3082848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en-US" sz="2000" b="0" i="1" dirty="0" smtClean="0"/>
              <a:t>Estimates one in 270 women (1 in 600 men) who undergo CT coronary angiography will develop cancer from the CT scan.</a:t>
            </a:r>
            <a:endParaRPr lang="en-US" sz="2000" b="0" i="1" dirty="0"/>
          </a:p>
        </p:txBody>
      </p:sp>
      <p:pic>
        <p:nvPicPr>
          <p:cNvPr id="5" name="Picture 4" descr="RSNA slide 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854" y="695093"/>
            <a:ext cx="7205243" cy="22860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0" y="4019550"/>
            <a:ext cx="5486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b="0" i="1" dirty="0">
                <a:solidFill>
                  <a:schemeClr val="folHlink"/>
                </a:solidFill>
              </a:rPr>
              <a:t>Arch Intern Med. 2009;169(22):2078-2086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4859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Computed Tomography — An Increasing Source of Radiation Exposure</a:t>
            </a:r>
          </a:p>
          <a:p>
            <a:r>
              <a:rPr lang="en-US" dirty="0" smtClean="0"/>
              <a:t>David J. Brenner, Ph.D., D.Sc., and Eric J. Hall, D.Phil., D.Sc.</a:t>
            </a:r>
            <a:r>
              <a:rPr lang="en-US" b="1" dirty="0" smtClean="0"/>
              <a:t>  </a:t>
            </a:r>
            <a:r>
              <a:rPr lang="en-US" dirty="0" smtClean="0"/>
              <a:t>N Engl J Med 2007; 357:2277-2284, November 29, 2007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1.5 – 2 % all cancers in United States caused by CT exams</a:t>
            </a:r>
          </a:p>
          <a:p>
            <a:endParaRPr lang="en-US" dirty="0"/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934200" y="489108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cs typeface="Times New Roman" charset="0"/>
              </a:rPr>
              <a:t>©</a:t>
            </a:r>
            <a:r>
              <a:rPr lang="en-US" sz="1400" dirty="0"/>
              <a:t> WRH </a:t>
            </a:r>
            <a:r>
              <a:rPr lang="en-US" sz="1400" dirty="0" smtClean="0"/>
              <a:t>(</a:t>
            </a:r>
            <a:r>
              <a:rPr lang="en-US" sz="1400" dirty="0" smtClean="0">
                <a:cs typeface="Times New Roman" charset="0"/>
              </a:rPr>
              <a:t>Nov., </a:t>
            </a:r>
            <a:r>
              <a:rPr lang="en-US" sz="1400" dirty="0">
                <a:cs typeface="Times New Roman" charset="0"/>
              </a:rPr>
              <a:t>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3181350"/>
            <a:ext cx="7391400" cy="1447800"/>
            <a:chOff x="1026" y="1441"/>
            <a:chExt cx="3708" cy="1013"/>
          </a:xfrm>
        </p:grpSpPr>
        <p:pic>
          <p:nvPicPr>
            <p:cNvPr id="819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6" y="1866"/>
              <a:ext cx="3708" cy="5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819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5" y="2205"/>
              <a:ext cx="1290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819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r="11087" b="-2113"/>
            <a:stretch>
              <a:fillRect/>
            </a:stretch>
          </p:blipFill>
          <p:spPr bwMode="auto">
            <a:xfrm>
              <a:off x="1031" y="1441"/>
              <a:ext cx="3697" cy="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</p:grp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819150"/>
            <a:ext cx="5943600" cy="207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150</TotalTime>
  <Words>922</Words>
  <Application>Microsoft Office PowerPoint</Application>
  <PresentationFormat>On-screen Show (16:9)</PresentationFormat>
  <Paragraphs>174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Median</vt:lpstr>
      <vt:lpstr>Image</vt:lpstr>
      <vt:lpstr>Risk in Medical Imaging:  Separating Fact from Fantasy</vt:lpstr>
      <vt:lpstr>PowerPoint Presentation</vt:lpstr>
      <vt:lpstr>PowerPoint Presentation</vt:lpstr>
      <vt:lpstr>What I Believe In</vt:lpstr>
      <vt:lpstr>Radiation Exposure to  US Population from all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Data on  Human Radiation Effects</vt:lpstr>
      <vt:lpstr>Comparison of A-bomb Survivors to  Medically-Exposed Persons</vt:lpstr>
      <vt:lpstr>PowerPoint Presentation</vt:lpstr>
      <vt:lpstr>LNT Model of Low-Dose Radiation Injury</vt:lpstr>
      <vt:lpstr>PowerPoint Presentation</vt:lpstr>
      <vt:lpstr>PowerPoint Presentation</vt:lpstr>
      <vt:lpstr>PowerPoint Presentation</vt:lpstr>
      <vt:lpstr>Adult Effective Doses for  Various CT Procedures</vt:lpstr>
      <vt:lpstr>Effective Dose: Recommendations of the ICRP.  Publication 103 (2007)</vt:lpstr>
      <vt:lpstr>(Lifetime Attributable) Risk Estimates</vt:lpstr>
      <vt:lpstr>PowerPoint Presentation</vt:lpstr>
      <vt:lpstr>Risk Models</vt:lpstr>
      <vt:lpstr>PowerPoint Presentation</vt:lpstr>
      <vt:lpstr>Health Physics Society Position</vt:lpstr>
      <vt:lpstr>Radiation-Induced Cancers in Population</vt:lpstr>
      <vt:lpstr>Radiation-Induced Cancers in Population</vt:lpstr>
      <vt:lpstr>Perception of Risk vs. Benefit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in Medical Imaging:  Separating Fact from Fantasy</dc:title>
  <dc:creator>jmboone</dc:creator>
  <cp:lastModifiedBy>karen</cp:lastModifiedBy>
  <cp:revision>58</cp:revision>
  <dcterms:created xsi:type="dcterms:W3CDTF">2011-10-19T01:19:00Z</dcterms:created>
  <dcterms:modified xsi:type="dcterms:W3CDTF">2011-12-09T14:34:03Z</dcterms:modified>
</cp:coreProperties>
</file>